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82" r:id="rId3"/>
    <p:sldId id="270" r:id="rId4"/>
    <p:sldId id="283" r:id="rId5"/>
    <p:sldId id="276" r:id="rId6"/>
    <p:sldId id="259" r:id="rId7"/>
    <p:sldId id="260" r:id="rId8"/>
    <p:sldId id="256" r:id="rId9"/>
    <p:sldId id="263" r:id="rId10"/>
    <p:sldId id="266" r:id="rId11"/>
    <p:sldId id="278" r:id="rId12"/>
    <p:sldId id="277" r:id="rId13"/>
    <p:sldId id="279" r:id="rId14"/>
    <p:sldId id="264" r:id="rId15"/>
    <p:sldId id="268" r:id="rId16"/>
    <p:sldId id="267" r:id="rId17"/>
    <p:sldId id="265" r:id="rId18"/>
    <p:sldId id="261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4" autoAdjust="0"/>
  </p:normalViewPr>
  <p:slideViewPr>
    <p:cSldViewPr snapToGrid="0">
      <p:cViewPr varScale="1">
        <p:scale>
          <a:sx n="106" d="100"/>
          <a:sy n="106" d="100"/>
        </p:scale>
        <p:origin x="79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94BA0-E49F-4538-8DB7-EEAF6C852BB7}" type="datetimeFigureOut">
              <a:rPr lang="en-US" smtClean="0"/>
              <a:t>4/6/2022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D2A94-5AED-4F4F-B471-305D5CBFA6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08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5DCB4-4719-4D84-AC78-6675DC9C4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5913F-EABC-44D2-A4EE-C66A1A069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EEA952-9AC1-4FA1-8894-4DC40339B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C7A72-93E7-413B-BA92-0A3B26E81925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939605-1270-4C3C-82A4-F0A605D4F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91CBC-0492-485B-84AB-C46EBF3E1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1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BC697-7494-4868-87CE-D7DCB5578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6F1E2-6AF9-4BC6-9C7C-D9ABF61B1E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B624C-9778-4A1A-85B3-03BF4C9C9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E0834-E139-47C8-9B5D-008DB17433B3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2CC95-6704-4D95-9A03-4F2D44D0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6935-906E-40E8-BA54-89AD6E5C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2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BF4AA6-E5AE-4DDA-8A01-64B2F3E515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99F06A-A4C1-4F1A-8E55-2D2F0F7C3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17FF6-22B7-4A71-865C-35DE97D0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E3935-7C5A-4501-9B99-26067CCCD26B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D8976-9143-4BBD-B409-73110114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2D750-F265-457B-9E01-665E288DB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480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D59E-A50A-4765-AF37-4410156AEB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0795A9-FB48-4B4F-8B05-B04E7877D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86521-39E9-41CD-AC2E-FFD0F6D68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B4CAF-F807-401F-837D-9B7D5AEA3051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F8C03-6F2C-4FCC-8163-10F59AF7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D197A-82CC-4A73-B1EE-41386E5F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5C82-842D-452D-9118-07B1F74DB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48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B79A4-6A2B-4DA2-8E93-5921B97DA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54717-A9CF-4B93-B9E4-62E1CE877B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48D86-FD22-4452-8B4F-97FCA960A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7A2A5-CC18-437C-9A8E-D3297AB36769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34742-6203-4C30-AE16-C8EB672DF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7DF28-D9E4-42CE-A9ED-14FF974C5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5C82-842D-452D-9118-07B1F74DB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6396-6D86-4612-9462-4BA262110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72CF40-9D82-44A6-940C-C80EBC8D49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03C79-FA3F-4D08-A443-5D5D2CE1B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068F2-A479-4126-A5FE-204A140EEA58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EA92B-5F8B-4A84-B067-404CAE2E2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5B62F-78CC-4873-8BF5-2452D1BC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5C82-842D-452D-9118-07B1F74DB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8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18A1-42C5-49D3-8878-CED7C714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20942-3D4F-4E70-8CDD-486A9E83E9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1C02EA-1CB2-4890-923C-C03A20176D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2881C-DDC4-447B-8C24-3D263781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5882C-E20A-4CFC-9117-F7E9CEC341A7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DBA62-269C-47AA-847D-65CB46249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004DB-2B7E-4B47-8484-3ED00E8E2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5C82-842D-452D-9118-07B1F74DB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68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08CE-E97E-4409-9102-D1A4D83A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7D42C-F739-4B16-A958-0C5A2B1ED5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EDC3B9-F40E-4D89-8B97-EDBFB797CE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57C65-E980-423B-B55A-39C03C3E82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79CBBF-C9A8-432F-B8E5-5E09506125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D84EC-F855-4F7C-9A55-6ED2D248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70D2-DC7D-43D6-81F6-72E660B86EDC}" type="datetime1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9C2A8C-C02E-42B5-9C95-A2E090C8B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7A8444-5DE6-45E4-BF4B-6914AEFF3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5C82-842D-452D-9118-07B1F74DB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422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FE5F4-5F38-4C74-A8C3-53C9E74A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E70D0B-89E8-401F-BE58-00548EB9A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A881F-6AC5-4450-8901-4767D69EBCEC}" type="datetime1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D3A642-8DE8-48E5-8788-312EF1A1D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AA9DB-54C8-43D4-B9F7-210183186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5C82-842D-452D-9118-07B1F74DB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27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0D3D6-4159-4E0A-BF2E-9579D100A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9AF21-C7A2-422F-B67B-74C105AA8B0E}" type="datetime1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AEE64-2BC3-4F81-A187-69C0B6C66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B10C0-A313-4BB1-B12D-FEB16FB38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5C82-842D-452D-9118-07B1F74DB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6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3D9C3-2C12-4FBD-91EB-032A9835B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C63D0E-53D9-4E5A-BA18-D3A3029C5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B0C159-8ADB-4DC8-B37F-08326B73AC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7C8C0-2360-4A26-9580-D95E2F48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7D227-AF75-4BC3-9E62-6B41327B4D5C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50823-0953-40D5-9E6F-10DC9DB1A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15EA1-3F1A-4AF5-9DEE-6B12322D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5C82-842D-452D-9118-07B1F74DB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90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779D4-1244-4933-95B0-60709D32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5F55B-DA8C-4AF8-8021-99F1F1F16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ED8044-7238-44A4-B29E-5B03FA5F9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2D83B-FB80-4D80-81F8-1460932E6CAB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5FFD3-5863-4994-B740-24E11FE0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FC987-6D40-4DA1-AF93-34D4CA3C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75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B591D-820B-4885-9A96-DDC969BD8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4FC628-CC76-41A6-848F-C5495E182D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63196-8B0D-4E14-89B7-FC5D88AD9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0DAAE-70B4-4C30-AA06-6CA08C0AD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D230B-6B95-4E93-A893-2D6B60C426D1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B5C9C-7AA7-4AA9-BD21-43BBC16BA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B23A2E-21C8-4861-8952-BE0BB7249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5C82-842D-452D-9118-07B1F74DB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898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86F9C-61A7-4993-B3CE-FB816F019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B57271-7A14-4DA2-8248-226F4BE04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8216B-18BD-482A-B6DF-3736EF563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4F806-EFDB-41AB-BF65-5B7B8344F550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1D529-17DB-41F8-9AD6-004B501A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169D3-F629-41B8-88A0-35A41DC8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5C82-842D-452D-9118-07B1F74DB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846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D65913-905B-4BEA-A347-E6195BE131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03009-3354-47AA-84CD-0268FEAA7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6287C-E304-4F0C-BDC9-3EA5916C1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857F-E4D2-44F1-B35C-23B0F140246C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F0CA7-B1D3-4334-A828-C4339CEC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08F78-993E-4779-9384-A085B12D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5C82-842D-452D-9118-07B1F74DB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622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7802-CFCF-49FF-8518-CBBEC1863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E32B4-EB2E-46DB-91D2-0CB59CCBE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967A02-4F84-4236-AE8A-B05D3653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D6CAD-5ED6-4FFF-AA93-AA2F05749D3F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20867-71A0-4493-9964-753E8D46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EE4A3-6C58-404F-AB28-AE08EDA2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06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E68AA-1430-4EC4-B8C7-03CDD5767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24364-4746-43C6-B333-C2E17C4D1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04265A-92DA-41AB-80ED-5F0B39F51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C1E9DA-9D9B-4AAE-8E07-8A9E6177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BD434-1ABD-4ED3-8AA6-252D7B9A0DBF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DB63E-6345-44DD-BAFE-2922CFA2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54281-9831-468C-A599-ECC4CCD2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6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A3B1E-D34A-423A-95FD-C09356BCF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C48179-01A4-422A-A783-DCE6CAB6C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CC5B04-D869-4C29-89FE-EED1F972C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326A2E-2D21-4C91-96BB-AC5D4A91D6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FF608D-5947-452E-89B8-980079048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360B2B-99D9-4E5D-8BF4-DCD83BF5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ACB90-B8F1-40FD-8AF0-D4C09CC7A37B}" type="datetime1">
              <a:rPr lang="en-US" smtClean="0"/>
              <a:t>4/6/2022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C76C00-717C-4770-81B4-0AA3773F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A6754B-8541-4365-BC30-C9D954882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609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53AD8-AF3A-4FB9-B742-4538612CF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D9304B-1D3D-4019-9DFD-F96539787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0AE20-F12D-4D2D-B94E-385FE6E6364A}" type="datetime1">
              <a:rPr lang="en-US" smtClean="0"/>
              <a:t>4/6/2022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173BBA-586C-4CD9-AB1F-861910C0F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09720-FEEC-4D89-AB84-A011A839E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84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83E6C-3050-41F9-9446-39CD7DDBB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8279E-752F-41BE-87F2-4C3FCE19B6B9}" type="datetime1">
              <a:rPr lang="en-US" smtClean="0"/>
              <a:t>4/6/2022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C6D66D-5963-47AD-B005-43AD37B8B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60AAD0-F883-476E-9700-31956EAE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1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C711B-44FA-462B-A1D0-47D3262F8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AEB61-BA5C-4710-9EA7-BFC0CCCFA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FBA380-CBB4-44E5-87F1-46774191B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FAE8BB-DD4C-4382-8748-64BFFF830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A721-F13F-4648-99E5-C5C9D14F2606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DB1A8D-A692-4A13-A4AD-5351AD6BB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45EC4-D4BA-4587-BF21-50E479F83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11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99B93-9B90-4E45-8D2D-36B62DE7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444520-3E3B-43E2-885B-95C0177E13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855E9-7EA0-48F9-8484-B340C4EA3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CD86FD-1CF5-4C97-9968-861CA8F7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6697C-FAE4-48F0-A01F-09996F9E64CC}" type="datetime1">
              <a:rPr lang="en-US" smtClean="0"/>
              <a:t>4/6/2022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FA8B88-4836-4938-B166-981E99D0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70D9B8-C055-4B67-A7D0-5967C765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0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976FCA-A7C9-4E80-88D4-86B33E0CE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812113-7E0D-4C00-A538-EDDEF0F60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1C1F22-E0F4-4714-99FA-23BCEBBBC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40E76-DA51-475A-B671-B7CF40F48A20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D4ACE-9D36-4F1A-A981-739D96F884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4104-8DDB-44E4-A355-6285B2E3C8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390CB-8D10-45B9-BCE4-5B9D6493F8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1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F79504-DFC5-4984-B079-0897320AA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49B2DB-E828-4496-AF2E-35799FAD4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21B26-CF4F-474D-AF4E-3CC373D41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3A609-5E7D-46E0-949F-B791898B425A}" type="datetime1">
              <a:rPr lang="en-US" smtClean="0"/>
              <a:t>4/6/2022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0DBAD-2193-4616-94B1-72268C580D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A081F-F73F-464F-BBB9-6B5D866F5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25C82-842D-452D-9118-07B1F74DB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7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D3D3-9771-4A79-9EDF-D810CD432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/>
              <a:t>New Jersey’s Preliminary Analysis of EPA’s </a:t>
            </a:r>
            <a:br>
              <a:rPr lang="en-US" sz="4400" dirty="0"/>
            </a:br>
            <a:r>
              <a:rPr lang="en-US" sz="4400" dirty="0"/>
              <a:t>2017 </a:t>
            </a:r>
            <a:r>
              <a:rPr lang="en-US" sz="4400" dirty="0" err="1"/>
              <a:t>AirToxScreen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056786-80DA-4217-A968-BF8A2EFE6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8275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April 7, 2022</a:t>
            </a:r>
          </a:p>
          <a:p>
            <a:r>
              <a:rPr lang="en-US" sz="2400" dirty="0"/>
              <a:t>NJDEP - Division of Air Quality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4B848-02A1-4365-B05B-51BAB5239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78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19E7074C-5460-4356-9E0D-BE89E6563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4F527B-04D2-41CB-A308-979E3CCC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372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D322C45-6887-4FCF-9E6E-DC96F330F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4A849-4C4C-4715-9B2F-CF9E45EC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01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84B5B7A5-04B4-4451-B649-BE672004AA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C3B116-2D4C-48D1-8E88-DB9CD3F35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5C82-842D-452D-9118-07B1F74DB5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66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25FC09AE-24F3-44E2-AF92-A5F8490ACC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30BA2-6D7B-4A10-B92E-37639A3EA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1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A32C222-6A72-4563-AD27-7AEA2B5D3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E2D065-B367-4762-8934-7C4FBB24B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46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93C2C38-0F61-437E-9C39-3ABBAF71C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7CA4DA-B5DF-4A59-ABA3-F925D2456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81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A11498B-4540-4BD4-A89E-B7902A7BCE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C3A831-EA5B-4728-AD98-D74BF70AA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35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9E9CB-44E3-4924-8C52-6846E9071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63" y="0"/>
            <a:ext cx="9426474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50B694-245B-448D-ABD6-34E5C156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5C82-842D-452D-9118-07B1F74DB5F8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438FFC-0D73-4BCE-8D8F-F51BF6936476}"/>
              </a:ext>
            </a:extLst>
          </p:cNvPr>
          <p:cNvSpPr txBox="1"/>
          <p:nvPr/>
        </p:nvSpPr>
        <p:spPr>
          <a:xfrm>
            <a:off x="8437229" y="5679767"/>
            <a:ext cx="2372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Pie chart based on 2014 emissions data. Waiting on EPA to release 2017 source contribution emissions data.</a:t>
            </a:r>
          </a:p>
        </p:txBody>
      </p:sp>
    </p:spTree>
    <p:extLst>
      <p:ext uri="{BB962C8B-B14F-4D97-AF65-F5344CB8AC3E}">
        <p14:creationId xmlns:p14="http://schemas.microsoft.com/office/powerpoint/2010/main" val="2785078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A1D705-8821-4258-920A-8BC5F97263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862" y="0"/>
            <a:ext cx="9424276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CFD805-C78A-44BD-A115-7906667F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5C82-842D-452D-9118-07B1F74DB5F8}" type="slidenum">
              <a:rPr lang="en-US" smtClean="0"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73B2DD-21AB-404E-8440-7943CA25ED6E}"/>
              </a:ext>
            </a:extLst>
          </p:cNvPr>
          <p:cNvSpPr txBox="1"/>
          <p:nvPr/>
        </p:nvSpPr>
        <p:spPr>
          <a:xfrm>
            <a:off x="10723453" y="4571773"/>
            <a:ext cx="126069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Note: Based on 2014 emissions data. </a:t>
            </a:r>
          </a:p>
          <a:p>
            <a:r>
              <a:rPr lang="en-US" sz="1200" dirty="0"/>
              <a:t>Waiting on EPA to release 2017 source </a:t>
            </a:r>
          </a:p>
          <a:p>
            <a:r>
              <a:rPr lang="en-US" sz="1200" dirty="0"/>
              <a:t>contribution emissions data.</a:t>
            </a:r>
          </a:p>
        </p:txBody>
      </p:sp>
    </p:spTree>
    <p:extLst>
      <p:ext uri="{BB962C8B-B14F-4D97-AF65-F5344CB8AC3E}">
        <p14:creationId xmlns:p14="http://schemas.microsoft.com/office/powerpoint/2010/main" val="3822004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84C32-83DC-4EE1-A2D4-58F5DBC5C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890"/>
            <a:ext cx="10515600" cy="918730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/>
              <a:t>AirToxScreen</a:t>
            </a:r>
            <a:r>
              <a:rPr lang="en-US" sz="4000" dirty="0"/>
              <a:t>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2970F-B228-46EA-8E8B-F5F8DA686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407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12700" marR="135255" indent="0">
              <a:lnSpc>
                <a:spcPct val="100000"/>
              </a:lnSpc>
              <a:buNone/>
              <a:tabLst>
                <a:tab pos="355600" algn="l"/>
              </a:tabLst>
            </a:pPr>
            <a:endParaRPr lang="en-US" sz="240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lang="en-US" sz="2400" spc="-10" dirty="0" err="1">
                <a:latin typeface="Arial"/>
                <a:cs typeface="Arial"/>
              </a:rPr>
              <a:t>AirToxScreen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is a scr</a:t>
            </a:r>
            <a:r>
              <a:rPr lang="en-US" sz="2400" spc="-10" dirty="0">
                <a:latin typeface="Arial"/>
                <a:cs typeface="Arial"/>
              </a:rPr>
              <a:t>e</a:t>
            </a:r>
            <a:r>
              <a:rPr lang="en-US" sz="2400" dirty="0">
                <a:latin typeface="Arial"/>
                <a:cs typeface="Arial"/>
              </a:rPr>
              <a:t>e</a:t>
            </a:r>
            <a:r>
              <a:rPr lang="en-US" sz="2400" spc="-10" dirty="0">
                <a:latin typeface="Arial"/>
                <a:cs typeface="Arial"/>
              </a:rPr>
              <a:t>n</a:t>
            </a:r>
            <a:r>
              <a:rPr lang="en-US" sz="2400" dirty="0">
                <a:latin typeface="Arial"/>
                <a:cs typeface="Arial"/>
              </a:rPr>
              <a:t>i</a:t>
            </a:r>
            <a:r>
              <a:rPr lang="en-US" sz="2400" spc="-10" dirty="0">
                <a:latin typeface="Arial"/>
                <a:cs typeface="Arial"/>
              </a:rPr>
              <a:t>n</a:t>
            </a:r>
            <a:r>
              <a:rPr lang="en-US" sz="2400" spc="-5" dirty="0">
                <a:latin typeface="Arial"/>
                <a:cs typeface="Arial"/>
              </a:rPr>
              <a:t>g</a:t>
            </a:r>
            <a:r>
              <a:rPr lang="en-US" sz="2400" dirty="0">
                <a:latin typeface="Arial"/>
                <a:cs typeface="Arial"/>
              </a:rPr>
              <a:t>-l</a:t>
            </a:r>
            <a:r>
              <a:rPr lang="en-US" sz="2400" spc="-10" dirty="0">
                <a:latin typeface="Arial"/>
                <a:cs typeface="Arial"/>
              </a:rPr>
              <a:t>e</a:t>
            </a:r>
            <a:r>
              <a:rPr lang="en-US" sz="2400" dirty="0">
                <a:latin typeface="Arial"/>
                <a:cs typeface="Arial"/>
              </a:rPr>
              <a:t>vel</a:t>
            </a:r>
            <a:r>
              <a:rPr lang="en-US" sz="2400" spc="2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ch</a:t>
            </a:r>
            <a:r>
              <a:rPr lang="en-US" sz="2400" spc="-10" dirty="0">
                <a:latin typeface="Arial"/>
                <a:cs typeface="Arial"/>
              </a:rPr>
              <a:t>a</a:t>
            </a:r>
            <a:r>
              <a:rPr lang="en-US" sz="2400" dirty="0">
                <a:latin typeface="Arial"/>
                <a:cs typeface="Arial"/>
              </a:rPr>
              <a:t>ract</a:t>
            </a:r>
            <a:r>
              <a:rPr lang="en-US" sz="2400" spc="-10" dirty="0">
                <a:latin typeface="Arial"/>
                <a:cs typeface="Arial"/>
              </a:rPr>
              <a:t>e</a:t>
            </a:r>
            <a:r>
              <a:rPr lang="en-US" sz="2400" dirty="0">
                <a:latin typeface="Arial"/>
                <a:cs typeface="Arial"/>
              </a:rPr>
              <a:t>riz</a:t>
            </a:r>
            <a:r>
              <a:rPr lang="en-US" sz="2400" spc="-10" dirty="0">
                <a:latin typeface="Arial"/>
                <a:cs typeface="Arial"/>
              </a:rPr>
              <a:t>a</a:t>
            </a:r>
            <a:r>
              <a:rPr lang="en-US" sz="2400" dirty="0">
                <a:latin typeface="Arial"/>
                <a:cs typeface="Arial"/>
              </a:rPr>
              <a:t>tion</a:t>
            </a:r>
            <a:r>
              <a:rPr lang="en-US" sz="2400" spc="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of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</a:t>
            </a:r>
            <a:r>
              <a:rPr lang="en-US" sz="2400" spc="-10" dirty="0">
                <a:latin typeface="Arial"/>
                <a:cs typeface="Arial"/>
              </a:rPr>
              <a:t>i</a:t>
            </a:r>
            <a:r>
              <a:rPr lang="en-US" sz="2400" dirty="0">
                <a:latin typeface="Arial"/>
                <a:cs typeface="Arial"/>
              </a:rPr>
              <a:t>r</a:t>
            </a:r>
            <a:r>
              <a:rPr lang="en-US" sz="2400" spc="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to</a:t>
            </a:r>
            <a:r>
              <a:rPr lang="en-US" sz="2400" spc="-15" dirty="0">
                <a:latin typeface="Arial"/>
                <a:cs typeface="Arial"/>
              </a:rPr>
              <a:t>x</a:t>
            </a:r>
            <a:r>
              <a:rPr lang="en-US" sz="2400" dirty="0">
                <a:latin typeface="Arial"/>
                <a:cs typeface="Arial"/>
              </a:rPr>
              <a:t>ics</a:t>
            </a:r>
            <a:r>
              <a:rPr lang="en-US" sz="2400" spc="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acr</a:t>
            </a:r>
            <a:r>
              <a:rPr lang="en-US" sz="2400" spc="-10" dirty="0">
                <a:latin typeface="Arial"/>
                <a:cs typeface="Arial"/>
              </a:rPr>
              <a:t>o</a:t>
            </a:r>
            <a:r>
              <a:rPr lang="en-US" sz="2400" dirty="0">
                <a:latin typeface="Arial"/>
                <a:cs typeface="Arial"/>
              </a:rPr>
              <a:t>ss </a:t>
            </a:r>
            <a:r>
              <a:rPr lang="en-US" sz="2400" spc="5" dirty="0">
                <a:latin typeface="Arial"/>
                <a:cs typeface="Arial"/>
              </a:rPr>
              <a:t>t</a:t>
            </a:r>
            <a:r>
              <a:rPr lang="en-US" sz="2400" dirty="0">
                <a:latin typeface="Arial"/>
                <a:cs typeface="Arial"/>
              </a:rPr>
              <a:t>he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n</a:t>
            </a:r>
            <a:r>
              <a:rPr lang="en-US" sz="2400" spc="-10" dirty="0">
                <a:latin typeface="Arial"/>
                <a:cs typeface="Arial"/>
              </a:rPr>
              <a:t>a</a:t>
            </a:r>
            <a:r>
              <a:rPr lang="en-US" sz="2400" dirty="0">
                <a:latin typeface="Arial"/>
                <a:cs typeface="Arial"/>
              </a:rPr>
              <a:t>tion</a:t>
            </a: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pc="-10" dirty="0">
                <a:latin typeface="Arial"/>
                <a:cs typeface="Arial"/>
              </a:rPr>
              <a:t>Nation</a:t>
            </a:r>
            <a:r>
              <a:rPr lang="en-US" spc="-30" dirty="0">
                <a:latin typeface="Arial"/>
                <a:cs typeface="Arial"/>
              </a:rPr>
              <a:t>w</a:t>
            </a:r>
            <a:r>
              <a:rPr lang="en-US" spc="-10" dirty="0">
                <a:latin typeface="Arial"/>
                <a:cs typeface="Arial"/>
              </a:rPr>
              <a:t>ide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a</a:t>
            </a:r>
            <a:r>
              <a:rPr lang="en-US" spc="-5" dirty="0">
                <a:latin typeface="Arial"/>
                <a:cs typeface="Arial"/>
              </a:rPr>
              <a:t>s</a:t>
            </a:r>
            <a:r>
              <a:rPr lang="en-US" spc="-10" dirty="0">
                <a:latin typeface="Arial"/>
                <a:cs typeface="Arial"/>
              </a:rPr>
              <a:t>sessment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pc="-25" dirty="0">
                <a:latin typeface="Arial"/>
                <a:cs typeface="Arial"/>
              </a:rPr>
              <a:t>w</a:t>
            </a:r>
            <a:r>
              <a:rPr lang="en-US" spc="-10" dirty="0">
                <a:latin typeface="Arial"/>
                <a:cs typeface="Arial"/>
              </a:rPr>
              <a:t>ith</a:t>
            </a:r>
            <a:r>
              <a:rPr lang="en-US" spc="25" dirty="0">
                <a:latin typeface="Arial"/>
                <a:cs typeface="Arial"/>
              </a:rPr>
              <a:t> </a:t>
            </a:r>
            <a:r>
              <a:rPr lang="en-US" i="1" u="sng" spc="-10" dirty="0">
                <a:latin typeface="Arial"/>
                <a:cs typeface="Arial"/>
              </a:rPr>
              <a:t>cen</a:t>
            </a:r>
            <a:r>
              <a:rPr lang="en-US" i="1" u="sng" spc="-5" dirty="0">
                <a:latin typeface="Arial"/>
                <a:cs typeface="Arial"/>
              </a:rPr>
              <a:t>s</a:t>
            </a:r>
            <a:r>
              <a:rPr lang="en-US" i="1" u="sng" spc="-10" dirty="0">
                <a:latin typeface="Arial"/>
                <a:cs typeface="Arial"/>
              </a:rPr>
              <a:t>us tract</a:t>
            </a:r>
            <a:r>
              <a:rPr lang="en-US" spc="-10" dirty="0">
                <a:latin typeface="Arial"/>
                <a:cs typeface="Arial"/>
              </a:rPr>
              <a:t> reso</a:t>
            </a:r>
            <a:r>
              <a:rPr lang="en-US" dirty="0">
                <a:latin typeface="Arial"/>
                <a:cs typeface="Arial"/>
              </a:rPr>
              <a:t>l</a:t>
            </a:r>
            <a:r>
              <a:rPr lang="en-US" spc="-10" dirty="0">
                <a:latin typeface="Arial"/>
                <a:cs typeface="Arial"/>
              </a:rPr>
              <a:t>ution</a:t>
            </a:r>
            <a:endParaRPr lang="en-US" dirty="0">
              <a:latin typeface="Arial"/>
              <a:cs typeface="Arial"/>
            </a:endParaRPr>
          </a:p>
          <a:p>
            <a:pPr marL="756285" marR="5080" lvl="1" indent="-286385">
              <a:lnSpc>
                <a:spcPct val="100000"/>
              </a:lnSpc>
              <a:spcBef>
                <a:spcPts val="505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pc="-10" dirty="0">
                <a:latin typeface="Arial"/>
                <a:cs typeface="Arial"/>
              </a:rPr>
              <a:t>Cancer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and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noncancer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20" dirty="0">
                <a:latin typeface="Arial"/>
                <a:cs typeface="Arial"/>
              </a:rPr>
              <a:t>r</a:t>
            </a:r>
            <a:r>
              <a:rPr lang="en-US" spc="-10" dirty="0">
                <a:latin typeface="Arial"/>
                <a:cs typeface="Arial"/>
              </a:rPr>
              <a:t>isk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estimates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for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about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140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HAPs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pc="-30" dirty="0">
                <a:latin typeface="Arial"/>
                <a:cs typeface="Arial"/>
              </a:rPr>
              <a:t>w</a:t>
            </a:r>
            <a:r>
              <a:rPr lang="en-US" spc="-10" dirty="0">
                <a:latin typeface="Arial"/>
                <a:cs typeface="Arial"/>
              </a:rPr>
              <a:t>ith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health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data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based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on chronic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e</a:t>
            </a:r>
            <a:r>
              <a:rPr lang="en-US" spc="-15" dirty="0">
                <a:latin typeface="Arial"/>
                <a:cs typeface="Arial"/>
              </a:rPr>
              <a:t>x</a:t>
            </a:r>
            <a:r>
              <a:rPr lang="en-US" spc="-10" dirty="0">
                <a:latin typeface="Arial"/>
                <a:cs typeface="Arial"/>
              </a:rPr>
              <a:t>po</a:t>
            </a:r>
            <a:r>
              <a:rPr lang="en-US" spc="-5" dirty="0">
                <a:latin typeface="Arial"/>
                <a:cs typeface="Arial"/>
              </a:rPr>
              <a:t>s</a:t>
            </a:r>
            <a:r>
              <a:rPr lang="en-US" spc="-10" dirty="0">
                <a:latin typeface="Arial"/>
                <a:cs typeface="Arial"/>
              </a:rPr>
              <a:t>ures</a:t>
            </a:r>
            <a:endParaRPr lang="en-US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lang="en-US" spc="-10" dirty="0">
                <a:latin typeface="Arial"/>
                <a:cs typeface="Arial"/>
              </a:rPr>
              <a:t>Ambient</a:t>
            </a:r>
            <a:r>
              <a:rPr lang="en-US" spc="-5" dirty="0">
                <a:latin typeface="Arial"/>
                <a:cs typeface="Arial"/>
              </a:rPr>
              <a:t> c</a:t>
            </a:r>
            <a:r>
              <a:rPr lang="en-US" spc="-10" dirty="0">
                <a:latin typeface="Arial"/>
                <a:cs typeface="Arial"/>
              </a:rPr>
              <a:t>on</a:t>
            </a:r>
            <a:r>
              <a:rPr lang="en-US" spc="-5" dirty="0">
                <a:latin typeface="Arial"/>
                <a:cs typeface="Arial"/>
              </a:rPr>
              <a:t>c</a:t>
            </a:r>
            <a:r>
              <a:rPr lang="en-US" spc="-10" dirty="0">
                <a:latin typeface="Arial"/>
                <a:cs typeface="Arial"/>
              </a:rPr>
              <a:t>entration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estimates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for</a:t>
            </a:r>
            <a:r>
              <a:rPr lang="en-US" spc="1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180</a:t>
            </a:r>
            <a:r>
              <a:rPr lang="en-US" spc="20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Clean Air Act</a:t>
            </a:r>
            <a:r>
              <a:rPr lang="en-US" spc="-10" dirty="0">
                <a:latin typeface="Arial"/>
                <a:cs typeface="Arial"/>
              </a:rPr>
              <a:t> </a:t>
            </a:r>
            <a:r>
              <a:rPr lang="en-US" spc="-15" dirty="0">
                <a:latin typeface="Arial"/>
                <a:cs typeface="Arial"/>
              </a:rPr>
              <a:t>HAPs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plus </a:t>
            </a:r>
            <a:r>
              <a:rPr lang="en-US" spc="-15" dirty="0">
                <a:latin typeface="Arial"/>
                <a:cs typeface="Arial"/>
              </a:rPr>
              <a:t>DPM</a:t>
            </a:r>
          </a:p>
          <a:p>
            <a:pPr marL="469900" lvl="1">
              <a:lnSpc>
                <a:spcPct val="100000"/>
              </a:lnSpc>
              <a:tabLst>
                <a:tab pos="756920" algn="l"/>
              </a:tabLst>
            </a:pPr>
            <a:endParaRPr lang="en-US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355600" algn="l"/>
              </a:tabLst>
            </a:pPr>
            <a:r>
              <a:rPr lang="en-US" sz="2400" spc="-10" dirty="0" err="1">
                <a:latin typeface="Arial"/>
                <a:cs typeface="Arial"/>
              </a:rPr>
              <a:t>AirToxScreen</a:t>
            </a:r>
            <a:r>
              <a:rPr lang="en-US" sz="2400" spc="-15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U</a:t>
            </a:r>
            <a:r>
              <a:rPr lang="en-US" sz="2400" spc="-10" dirty="0">
                <a:latin typeface="Arial"/>
                <a:cs typeface="Arial"/>
              </a:rPr>
              <a:t>se</a:t>
            </a:r>
            <a:r>
              <a:rPr lang="en-US" sz="2400" dirty="0">
                <a:latin typeface="Arial"/>
                <a:cs typeface="Arial"/>
              </a:rPr>
              <a:t>s</a:t>
            </a:r>
          </a:p>
          <a:p>
            <a:pPr marL="756285" lvl="1" indent="-286385">
              <a:lnSpc>
                <a:spcPct val="100000"/>
              </a:lnSpc>
              <a:spcBef>
                <a:spcPts val="380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pc="-10" dirty="0">
                <a:latin typeface="Arial"/>
                <a:cs typeface="Arial"/>
              </a:rPr>
              <a:t>To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ident</a:t>
            </a:r>
            <a:r>
              <a:rPr lang="en-US" dirty="0">
                <a:latin typeface="Arial"/>
                <a:cs typeface="Arial"/>
              </a:rPr>
              <a:t>i</a:t>
            </a:r>
            <a:r>
              <a:rPr lang="en-US" spc="-10" dirty="0">
                <a:latin typeface="Arial"/>
                <a:cs typeface="Arial"/>
              </a:rPr>
              <a:t>fy locations of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interest</a:t>
            </a:r>
            <a:r>
              <a:rPr lang="en-US" spc="10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for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further</a:t>
            </a:r>
            <a:r>
              <a:rPr lang="en-US" spc="2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study</a:t>
            </a:r>
            <a:endParaRPr lang="en-US" dirty="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pc="-10" dirty="0">
                <a:latin typeface="Arial"/>
                <a:cs typeface="Arial"/>
              </a:rPr>
              <a:t>To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prioritize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pollutants</a:t>
            </a:r>
            <a:r>
              <a:rPr lang="en-US" spc="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and</a:t>
            </a:r>
            <a:r>
              <a:rPr lang="en-US" spc="-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emission</a:t>
            </a:r>
            <a:r>
              <a:rPr lang="en-US" spc="-15" dirty="0">
                <a:latin typeface="Arial"/>
                <a:cs typeface="Arial"/>
              </a:rPr>
              <a:t> </a:t>
            </a:r>
            <a:r>
              <a:rPr lang="en-US" spc="-10" dirty="0">
                <a:latin typeface="Arial"/>
                <a:cs typeface="Arial"/>
              </a:rPr>
              <a:t>sources</a:t>
            </a:r>
          </a:p>
          <a:p>
            <a:pPr marL="756285" lvl="1" indent="-286385">
              <a:lnSpc>
                <a:spcPct val="100000"/>
              </a:lnSpc>
              <a:spcBef>
                <a:spcPts val="384"/>
              </a:spcBef>
              <a:buFont typeface="Arial"/>
              <a:buChar char="–"/>
              <a:tabLst>
                <a:tab pos="756920" algn="l"/>
              </a:tabLst>
            </a:pPr>
            <a:r>
              <a:rPr lang="en-US" spc="-10" dirty="0">
                <a:latin typeface="Arial"/>
                <a:cs typeface="Arial"/>
              </a:rPr>
              <a:t>To inform monitoring programs</a:t>
            </a:r>
            <a:endParaRPr lang="en-US" dirty="0"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BC8E7-4230-4144-BABF-3FCAEBF73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33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046996-5430-4491-9DF1-6A05D4F5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13EEF2-7D42-4B13-A17E-A49A2DCACFA3}"/>
              </a:ext>
            </a:extLst>
          </p:cNvPr>
          <p:cNvSpPr txBox="1"/>
          <p:nvPr/>
        </p:nvSpPr>
        <p:spPr>
          <a:xfrm>
            <a:off x="4179871" y="500711"/>
            <a:ext cx="38322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u="sng" dirty="0"/>
              <a:t>New Jersey’s Air Toxics of Concern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660BE4-9907-47AF-9046-3AFF795CAB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41" y="1222216"/>
            <a:ext cx="8218718" cy="47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49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52A423B-75C6-46EA-9908-AD87C3FF5F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051925"/>
              </p:ext>
            </p:extLst>
          </p:nvPr>
        </p:nvGraphicFramePr>
        <p:xfrm>
          <a:off x="1070355" y="716752"/>
          <a:ext cx="10051289" cy="5424495"/>
        </p:xfrm>
        <a:graphic>
          <a:graphicData uri="http://schemas.openxmlformats.org/drawingml/2006/table">
            <a:tbl>
              <a:tblPr firstRow="1" firstCol="1" bandRow="1"/>
              <a:tblGrid>
                <a:gridCol w="1608768">
                  <a:extLst>
                    <a:ext uri="{9D8B030D-6E8A-4147-A177-3AD203B41FA5}">
                      <a16:colId xmlns:a16="http://schemas.microsoft.com/office/drawing/2014/main" val="2488365536"/>
                    </a:ext>
                  </a:extLst>
                </a:gridCol>
                <a:gridCol w="1195377">
                  <a:extLst>
                    <a:ext uri="{9D8B030D-6E8A-4147-A177-3AD203B41FA5}">
                      <a16:colId xmlns:a16="http://schemas.microsoft.com/office/drawing/2014/main" val="1689829522"/>
                    </a:ext>
                  </a:extLst>
                </a:gridCol>
                <a:gridCol w="1204356">
                  <a:extLst>
                    <a:ext uri="{9D8B030D-6E8A-4147-A177-3AD203B41FA5}">
                      <a16:colId xmlns:a16="http://schemas.microsoft.com/office/drawing/2014/main" val="2308952892"/>
                    </a:ext>
                  </a:extLst>
                </a:gridCol>
                <a:gridCol w="593841">
                  <a:extLst>
                    <a:ext uri="{9D8B030D-6E8A-4147-A177-3AD203B41FA5}">
                      <a16:colId xmlns:a16="http://schemas.microsoft.com/office/drawing/2014/main" val="2208452909"/>
                    </a:ext>
                  </a:extLst>
                </a:gridCol>
                <a:gridCol w="1015172">
                  <a:extLst>
                    <a:ext uri="{9D8B030D-6E8A-4147-A177-3AD203B41FA5}">
                      <a16:colId xmlns:a16="http://schemas.microsoft.com/office/drawing/2014/main" val="2787577336"/>
                    </a:ext>
                  </a:extLst>
                </a:gridCol>
                <a:gridCol w="1015172">
                  <a:extLst>
                    <a:ext uri="{9D8B030D-6E8A-4147-A177-3AD203B41FA5}">
                      <a16:colId xmlns:a16="http://schemas.microsoft.com/office/drawing/2014/main" val="2714786710"/>
                    </a:ext>
                  </a:extLst>
                </a:gridCol>
                <a:gridCol w="995934">
                  <a:extLst>
                    <a:ext uri="{9D8B030D-6E8A-4147-A177-3AD203B41FA5}">
                      <a16:colId xmlns:a16="http://schemas.microsoft.com/office/drawing/2014/main" val="1551818416"/>
                    </a:ext>
                  </a:extLst>
                </a:gridCol>
                <a:gridCol w="1126118">
                  <a:extLst>
                    <a:ext uri="{9D8B030D-6E8A-4147-A177-3AD203B41FA5}">
                      <a16:colId xmlns:a16="http://schemas.microsoft.com/office/drawing/2014/main" val="725832390"/>
                    </a:ext>
                  </a:extLst>
                </a:gridCol>
                <a:gridCol w="1126118">
                  <a:extLst>
                    <a:ext uri="{9D8B030D-6E8A-4147-A177-3AD203B41FA5}">
                      <a16:colId xmlns:a16="http://schemas.microsoft.com/office/drawing/2014/main" val="399722701"/>
                    </a:ext>
                  </a:extLst>
                </a:gridCol>
                <a:gridCol w="170433">
                  <a:extLst>
                    <a:ext uri="{9D8B030D-6E8A-4147-A177-3AD203B41FA5}">
                      <a16:colId xmlns:a16="http://schemas.microsoft.com/office/drawing/2014/main" val="128800367"/>
                    </a:ext>
                  </a:extLst>
                </a:gridCol>
              </a:tblGrid>
              <a:tr h="293216">
                <a:tc gridSpan="9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Jersey Statewide Average 2017 </a:t>
                      </a:r>
                      <a:r>
                        <a:rPr lang="en-US" sz="11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AirToxScreen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Modeled Air Concentrations Compared to Health Benchmarks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7742195"/>
                  </a:ext>
                </a:extLst>
              </a:tr>
              <a:tr h="293216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Pollutant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Modeled Air Concentration (µg/m</a:t>
                      </a:r>
                      <a:r>
                        <a:rPr lang="en-US" sz="1100" b="1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Health Benchmark (µg/m</a:t>
                      </a:r>
                      <a:r>
                        <a:rPr lang="en-US" sz="1100" b="1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Risk Ratio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Contribution by Source Category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9598288"/>
                  </a:ext>
                </a:extLst>
              </a:tr>
              <a:tr h="4398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Point Sources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Nonpoint Sources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Onroad Mobile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Nonroad Mobile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Background &amp; Secondary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9151037"/>
                  </a:ext>
                </a:extLst>
              </a:tr>
              <a:tr h="2932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52264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1,3-Butadiene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316675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Acetaldehyde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0092570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Benzene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6127976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Cadmium Compounds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0.000060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0.00024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037818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Carbon tetrachloride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499890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Chromium VI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0.000031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0.000083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035160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Diesel Particulate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0.0033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1757807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Ethylene oxide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0.00025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86331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Formaldehyde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491453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Hydrazine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0.0000038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4110141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Naphthalene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0.029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6141317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Nickel compounds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0.00062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479720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PAHPOM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285396"/>
                  </a:ext>
                </a:extLst>
              </a:tr>
              <a:tr h="2932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Trichloroethylene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98%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2645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AD30F-236B-4BEE-8BC1-CD1B02E6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35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1D657F-87D1-408B-89E6-0B6777301156}"/>
              </a:ext>
            </a:extLst>
          </p:cNvPr>
          <p:cNvSpPr txBox="1"/>
          <p:nvPr/>
        </p:nvSpPr>
        <p:spPr>
          <a:xfrm>
            <a:off x="2492739" y="136525"/>
            <a:ext cx="7206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 AIRTOXSCREEN Pollutant Contribution to Cancer Risk without Diesel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F9C4E-E813-4800-AB03-13657D8AF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5C82-842D-452D-9118-07B1F74DB5F8}" type="slidenum">
              <a:rPr lang="en-US" smtClean="0"/>
              <a:t>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8124D6-CBD0-484B-BFDE-ABF710B70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382" y="651849"/>
            <a:ext cx="8645236" cy="591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11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43412D-808C-4A87-A51D-D1B4F23CBC0B}"/>
              </a:ext>
            </a:extLst>
          </p:cNvPr>
          <p:cNvSpPr txBox="1"/>
          <p:nvPr/>
        </p:nvSpPr>
        <p:spPr>
          <a:xfrm>
            <a:off x="2467990" y="182254"/>
            <a:ext cx="7256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2017 AIRTOXSCREEN Pollutant Contribution to Cancer Risk for New Jersey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DD0A-0283-4F1B-BAAF-F6532C001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25C82-842D-452D-9118-07B1F74DB5F8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6DBBC8-02F3-4F9F-83D3-79E1A2615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152" y="651850"/>
            <a:ext cx="8639695" cy="591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2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D84E967E-492C-417F-A468-E34D2DCE5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2C26B-86FE-4E74-920D-1C8BD9856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45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, map&#10;&#10;Description automatically generated">
            <a:extLst>
              <a:ext uri="{FF2B5EF4-FFF2-40B4-BE49-F238E27FC236}">
                <a16:creationId xmlns:a16="http://schemas.microsoft.com/office/drawing/2014/main" id="{611EC4E2-74AE-4623-A665-C04995BA6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122A12-0672-49A8-B547-C14A5BE12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07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F79ADF4-60DC-4819-814E-AC1933399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470" y="0"/>
            <a:ext cx="8875059" cy="6858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AE2AC2-CB42-40BA-AB7F-5D7732B8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390CB-8D10-45B9-BCE4-5B9D6493F8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93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6737</TotalTime>
  <Words>420</Words>
  <Application>Microsoft Office PowerPoint</Application>
  <PresentationFormat>Widescreen</PresentationFormat>
  <Paragraphs>181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1_Office Theme</vt:lpstr>
      <vt:lpstr>New Jersey’s Preliminary Analysis of EPA’s  2017 AirToxScreen</vt:lpstr>
      <vt:lpstr>AirToxScreen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Bollen, Brad [DEP]</dc:creator>
  <cp:lastModifiedBy>Bollen, Brad [DEP]</cp:lastModifiedBy>
  <cp:revision>28</cp:revision>
  <dcterms:created xsi:type="dcterms:W3CDTF">2022-03-16T19:45:43Z</dcterms:created>
  <dcterms:modified xsi:type="dcterms:W3CDTF">2022-04-06T20:35:17Z</dcterms:modified>
</cp:coreProperties>
</file>