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 id="2147484054" r:id="rId2"/>
  </p:sldMasterIdLst>
  <p:notesMasterIdLst>
    <p:notesMasterId r:id="rId23"/>
  </p:notesMasterIdLst>
  <p:handoutMasterIdLst>
    <p:handoutMasterId r:id="rId24"/>
  </p:handoutMasterIdLst>
  <p:sldIdLst>
    <p:sldId id="594" r:id="rId3"/>
    <p:sldId id="674" r:id="rId4"/>
    <p:sldId id="709" r:id="rId5"/>
    <p:sldId id="676" r:id="rId6"/>
    <p:sldId id="677" r:id="rId7"/>
    <p:sldId id="718" r:id="rId8"/>
    <p:sldId id="717" r:id="rId9"/>
    <p:sldId id="661" r:id="rId10"/>
    <p:sldId id="653" r:id="rId11"/>
    <p:sldId id="581" r:id="rId12"/>
    <p:sldId id="637" r:id="rId13"/>
    <p:sldId id="638" r:id="rId14"/>
    <p:sldId id="631" r:id="rId15"/>
    <p:sldId id="699" r:id="rId16"/>
    <p:sldId id="700" r:id="rId17"/>
    <p:sldId id="701" r:id="rId18"/>
    <p:sldId id="679" r:id="rId19"/>
    <p:sldId id="711" r:id="rId20"/>
    <p:sldId id="715" r:id="rId21"/>
    <p:sldId id="710" r:id="rId22"/>
  </p:sldIdLst>
  <p:sldSz cx="9144000" cy="6858000" type="screen4x3"/>
  <p:notesSz cx="7010400" cy="92964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3024">
          <p15:clr>
            <a:srgbClr val="A4A3A4"/>
          </p15:clr>
        </p15:guide>
        <p15:guide id="4" pos="2304">
          <p15:clr>
            <a:srgbClr val="A4A3A4"/>
          </p15:clr>
        </p15:guide>
        <p15:guide id="5" orient="horz" pos="2835">
          <p15:clr>
            <a:srgbClr val="A4A3A4"/>
          </p15:clr>
        </p15:guide>
        <p15:guide id="6"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bachman" initials="" lastIdx="0" clrIdx="0"/>
  <p:cmAuthor id="1" name="Trainor, Jimmy" initials="JT" lastIdx="1" clrIdx="1"/>
  <p:cmAuthor id="2" name="Therese Gioia" initials="TG" lastIdx="1" clrIdx="2"/>
  <p:cmAuthor id="3" name="mark.l.evans" initials="MLE" lastIdx="9" clrIdx="3"/>
  <p:cmAuthor id="4" name="Buriks, Carla" initials="BC" lastIdx="16" clrIdx="4"/>
  <p:cmAuthor id="5" name="Gioia, Therese" initials="TG" lastIdx="4" clrIdx="5"/>
  <p:cmAuthor id="6" name="Olp, Kevin" initials="OK" lastIdx="2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19A"/>
    <a:srgbClr val="E8DFBA"/>
    <a:srgbClr val="E1D5A3"/>
    <a:srgbClr val="006600"/>
    <a:srgbClr val="598428"/>
    <a:srgbClr val="B2B2B2"/>
    <a:srgbClr val="006666"/>
    <a:srgbClr val="FFFFFF"/>
    <a:srgbClr val="CCECFF"/>
    <a:srgbClr val="A0B8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80812" autoAdjust="0"/>
  </p:normalViewPr>
  <p:slideViewPr>
    <p:cSldViewPr>
      <p:cViewPr varScale="1">
        <p:scale>
          <a:sx n="85" d="100"/>
          <a:sy n="85" d="100"/>
        </p:scale>
        <p:origin x="-672" y="-96"/>
      </p:cViewPr>
      <p:guideLst>
        <p:guide orient="horz" pos="2160"/>
        <p:guide pos="2880"/>
      </p:guideLst>
    </p:cSldViewPr>
  </p:slideViewPr>
  <p:outlineViewPr>
    <p:cViewPr>
      <p:scale>
        <a:sx n="33" d="100"/>
        <a:sy n="33" d="100"/>
      </p:scale>
      <p:origin x="0" y="-5646"/>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1" d="100"/>
          <a:sy n="81" d="100"/>
        </p:scale>
        <p:origin x="2022" y="108"/>
      </p:cViewPr>
      <p:guideLst>
        <p:guide orient="horz" pos="2928"/>
        <p:guide orient="horz" pos="3024"/>
        <p:guide orient="horz" pos="2835"/>
        <p:guide pos="2208"/>
        <p:guide pos="2304"/>
        <p:guide pos="21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38475" cy="465138"/>
          </a:xfrm>
          <a:prstGeom prst="rect">
            <a:avLst/>
          </a:prstGeom>
        </p:spPr>
        <p:txBody>
          <a:bodyPr vert="horz" lIns="91385" tIns="45694" rIns="91385" bIns="45694" rtlCol="0"/>
          <a:lstStyle>
            <a:lvl1pPr algn="l">
              <a:defRPr sz="1200"/>
            </a:lvl1pPr>
          </a:lstStyle>
          <a:p>
            <a:r>
              <a:rPr lang="en-US" smtClean="0"/>
              <a:t>EJSCREEN Introductory Training Webinar</a:t>
            </a:r>
            <a:endParaRPr lang="en-US" dirty="0"/>
          </a:p>
        </p:txBody>
      </p:sp>
      <p:sp>
        <p:nvSpPr>
          <p:cNvPr id="3" name="Date Placeholder 2"/>
          <p:cNvSpPr>
            <a:spLocks noGrp="1"/>
          </p:cNvSpPr>
          <p:nvPr>
            <p:ph type="dt" sz="quarter" idx="1"/>
          </p:nvPr>
        </p:nvSpPr>
        <p:spPr>
          <a:xfrm>
            <a:off x="3970343" y="2"/>
            <a:ext cx="3038475" cy="465138"/>
          </a:xfrm>
          <a:prstGeom prst="rect">
            <a:avLst/>
          </a:prstGeom>
        </p:spPr>
        <p:txBody>
          <a:bodyPr vert="horz" lIns="91385" tIns="45694" rIns="91385" bIns="45694" rtlCol="0"/>
          <a:lstStyle>
            <a:lvl1pPr algn="r">
              <a:defRPr sz="1200"/>
            </a:lvl1pPr>
          </a:lstStyle>
          <a:p>
            <a:r>
              <a:rPr lang="en-US" smtClean="0"/>
              <a:t>8/5/2014</a:t>
            </a:r>
            <a:endParaRPr lang="en-US" dirty="0"/>
          </a:p>
        </p:txBody>
      </p:sp>
      <p:sp>
        <p:nvSpPr>
          <p:cNvPr id="4" name="Footer Placeholder 3"/>
          <p:cNvSpPr>
            <a:spLocks noGrp="1"/>
          </p:cNvSpPr>
          <p:nvPr>
            <p:ph type="ftr" sz="quarter" idx="2"/>
          </p:nvPr>
        </p:nvSpPr>
        <p:spPr>
          <a:xfrm>
            <a:off x="5" y="8829677"/>
            <a:ext cx="3038475" cy="465138"/>
          </a:xfrm>
          <a:prstGeom prst="rect">
            <a:avLst/>
          </a:prstGeom>
        </p:spPr>
        <p:txBody>
          <a:bodyPr vert="horz" lIns="91385" tIns="45694" rIns="91385" bIns="45694" rtlCol="0" anchor="b"/>
          <a:lstStyle>
            <a:lvl1pPr algn="l">
              <a:defRPr sz="1200"/>
            </a:lvl1pPr>
          </a:lstStyle>
          <a:p>
            <a:r>
              <a:rPr lang="en-US" dirty="0" smtClean="0"/>
              <a:t>Draft - Do not cite or distribute.</a:t>
            </a:r>
            <a:endParaRPr lang="en-US" dirty="0"/>
          </a:p>
        </p:txBody>
      </p:sp>
      <p:sp>
        <p:nvSpPr>
          <p:cNvPr id="5" name="Slide Number Placeholder 4"/>
          <p:cNvSpPr>
            <a:spLocks noGrp="1"/>
          </p:cNvSpPr>
          <p:nvPr>
            <p:ph type="sldNum" sz="quarter" idx="3"/>
          </p:nvPr>
        </p:nvSpPr>
        <p:spPr>
          <a:xfrm>
            <a:off x="3970343" y="8829677"/>
            <a:ext cx="3038475" cy="465138"/>
          </a:xfrm>
          <a:prstGeom prst="rect">
            <a:avLst/>
          </a:prstGeom>
        </p:spPr>
        <p:txBody>
          <a:bodyPr vert="horz" lIns="91385" tIns="45694" rIns="91385" bIns="45694" rtlCol="0" anchor="b"/>
          <a:lstStyle>
            <a:lvl1pPr algn="r">
              <a:defRPr sz="1200"/>
            </a:lvl1pPr>
          </a:lstStyle>
          <a:p>
            <a:fld id="{00215C7F-4A89-4F4D-82B7-9A5E7FFAF356}" type="slidenum">
              <a:rPr lang="en-US" smtClean="0"/>
              <a:pPr/>
              <a:t>‹#›</a:t>
            </a:fld>
            <a:endParaRPr lang="en-US" dirty="0"/>
          </a:p>
        </p:txBody>
      </p:sp>
    </p:spTree>
    <p:extLst>
      <p:ext uri="{BB962C8B-B14F-4D97-AF65-F5344CB8AC3E}">
        <p14:creationId xmlns:p14="http://schemas.microsoft.com/office/powerpoint/2010/main" val="5065115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38475" cy="465138"/>
          </a:xfrm>
          <a:prstGeom prst="rect">
            <a:avLst/>
          </a:prstGeom>
        </p:spPr>
        <p:txBody>
          <a:bodyPr vert="horz" lIns="93122" tIns="46561" rIns="93122" bIns="46561" rtlCol="0"/>
          <a:lstStyle>
            <a:lvl1pPr algn="l">
              <a:defRPr sz="1200"/>
            </a:lvl1pPr>
          </a:lstStyle>
          <a:p>
            <a:pPr>
              <a:defRPr/>
            </a:pPr>
            <a:r>
              <a:rPr lang="en-US" smtClean="0"/>
              <a:t>EJSCREEN Introductory Training Webinar</a:t>
            </a:r>
            <a:endParaRPr lang="en-US" dirty="0"/>
          </a:p>
        </p:txBody>
      </p:sp>
      <p:sp>
        <p:nvSpPr>
          <p:cNvPr id="3" name="Date Placeholder 2"/>
          <p:cNvSpPr>
            <a:spLocks noGrp="1"/>
          </p:cNvSpPr>
          <p:nvPr>
            <p:ph type="dt" idx="1"/>
          </p:nvPr>
        </p:nvSpPr>
        <p:spPr>
          <a:xfrm>
            <a:off x="3970343" y="2"/>
            <a:ext cx="3038475" cy="465138"/>
          </a:xfrm>
          <a:prstGeom prst="rect">
            <a:avLst/>
          </a:prstGeom>
        </p:spPr>
        <p:txBody>
          <a:bodyPr vert="horz" lIns="93122" tIns="46561" rIns="93122" bIns="46561" rtlCol="0"/>
          <a:lstStyle>
            <a:lvl1pPr algn="r">
              <a:defRPr sz="1200"/>
            </a:lvl1pPr>
          </a:lstStyle>
          <a:p>
            <a:pPr>
              <a:defRPr/>
            </a:pPr>
            <a:r>
              <a:rPr lang="en-US" smtClean="0"/>
              <a:t>8/5/2014</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22" tIns="46561" rIns="93122" bIns="46561" rtlCol="0" anchor="ctr"/>
          <a:lstStyle/>
          <a:p>
            <a:pPr lvl="0"/>
            <a:endParaRPr lang="en-US" noProof="0" dirty="0" smtClean="0"/>
          </a:p>
        </p:txBody>
      </p:sp>
      <p:sp>
        <p:nvSpPr>
          <p:cNvPr id="5" name="Notes Placeholder 4"/>
          <p:cNvSpPr>
            <a:spLocks noGrp="1"/>
          </p:cNvSpPr>
          <p:nvPr>
            <p:ph type="body" sz="quarter" idx="3"/>
          </p:nvPr>
        </p:nvSpPr>
        <p:spPr>
          <a:xfrm>
            <a:off x="457203" y="4416427"/>
            <a:ext cx="6096000" cy="4346575"/>
          </a:xfrm>
          <a:prstGeom prst="rect">
            <a:avLst/>
          </a:prstGeom>
        </p:spPr>
        <p:txBody>
          <a:bodyPr vert="horz" lIns="93122" tIns="46561" rIns="93122" bIns="4656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5" y="8915404"/>
            <a:ext cx="3038475" cy="379413"/>
          </a:xfrm>
          <a:prstGeom prst="rect">
            <a:avLst/>
          </a:prstGeom>
        </p:spPr>
        <p:txBody>
          <a:bodyPr vert="horz" lIns="93122" tIns="46561" rIns="93122" bIns="46561" rtlCol="0" anchor="b"/>
          <a:lstStyle>
            <a:lvl1pPr algn="l">
              <a:defRPr sz="1200"/>
            </a:lvl1pPr>
          </a:lstStyle>
          <a:p>
            <a:pPr>
              <a:defRPr/>
            </a:pPr>
            <a:r>
              <a:rPr lang="en-US" dirty="0" smtClean="0"/>
              <a:t>Draft - Do not cite or distribute.</a:t>
            </a:r>
            <a:endParaRPr lang="en-US" dirty="0"/>
          </a:p>
        </p:txBody>
      </p:sp>
      <p:sp>
        <p:nvSpPr>
          <p:cNvPr id="7" name="Slide Number Placeholder 6"/>
          <p:cNvSpPr>
            <a:spLocks noGrp="1"/>
          </p:cNvSpPr>
          <p:nvPr>
            <p:ph type="sldNum" sz="quarter" idx="5"/>
          </p:nvPr>
        </p:nvSpPr>
        <p:spPr>
          <a:xfrm>
            <a:off x="3957817" y="8915404"/>
            <a:ext cx="3038475" cy="379413"/>
          </a:xfrm>
          <a:prstGeom prst="rect">
            <a:avLst/>
          </a:prstGeom>
        </p:spPr>
        <p:txBody>
          <a:bodyPr vert="horz" lIns="93122" tIns="46561" rIns="93122" bIns="46561" rtlCol="0" anchor="b"/>
          <a:lstStyle>
            <a:lvl1pPr algn="r">
              <a:defRPr sz="1200"/>
            </a:lvl1pPr>
          </a:lstStyle>
          <a:p>
            <a:pPr>
              <a:defRPr/>
            </a:pPr>
            <a:fld id="{04F83D3C-EE73-46F8-B5A9-A8F4D715F754}" type="slidenum">
              <a:rPr lang="en-US"/>
              <a:pPr>
                <a:defRPr/>
              </a:pPr>
              <a:t>‹#›</a:t>
            </a:fld>
            <a:endParaRPr lang="en-US" dirty="0"/>
          </a:p>
        </p:txBody>
      </p:sp>
    </p:spTree>
    <p:extLst>
      <p:ext uri="{BB962C8B-B14F-4D97-AF65-F5344CB8AC3E}">
        <p14:creationId xmlns:p14="http://schemas.microsoft.com/office/powerpoint/2010/main" val="2062067242"/>
      </p:ext>
    </p:extLst>
  </p:cSld>
  <p:clrMap bg1="lt1" tx1="dk1" bg2="lt2" tx2="dk2" accent1="accent1" accent2="accent2" accent3="accent3" accent4="accent4" accent5="accent5" accent6="accent6" hlink="hlink" folHlink="folHlink"/>
  <p:hf/>
  <p:notesStyle>
    <a:lvl1pPr marL="112713" indent="-112713" algn="l" rtl="0" eaLnBrk="0" fontAlgn="base" hangingPunct="0">
      <a:spcBef>
        <a:spcPct val="30000"/>
      </a:spcBef>
      <a:spcAft>
        <a:spcPct val="0"/>
      </a:spcAft>
      <a:buFont typeface="Arial" pitchFamily="34" charset="0"/>
      <a:buChar char="♦"/>
      <a:defRPr sz="1200" kern="1200">
        <a:solidFill>
          <a:schemeClr val="tx1"/>
        </a:solidFill>
        <a:latin typeface="+mn-lt"/>
        <a:ea typeface="+mn-ea"/>
        <a:cs typeface="+mn-cs"/>
      </a:defRPr>
    </a:lvl1pPr>
    <a:lvl2pPr marL="338138" indent="-112713" algn="l" rtl="0" eaLnBrk="0" fontAlgn="base" hangingPunct="0">
      <a:spcBef>
        <a:spcPct val="30000"/>
      </a:spcBef>
      <a:spcAft>
        <a:spcPct val="0"/>
      </a:spcAft>
      <a:buFont typeface="Arial" pitchFamily="34" charset="0"/>
      <a:buChar char="«"/>
      <a:defRPr sz="1200" kern="1200">
        <a:solidFill>
          <a:schemeClr val="tx1"/>
        </a:solidFill>
        <a:latin typeface="+mn-lt"/>
        <a:ea typeface="+mn-ea"/>
        <a:cs typeface="+mn-cs"/>
      </a:defRPr>
    </a:lvl2pPr>
    <a:lvl3pPr marL="576263" indent="-112713" algn="l" rtl="0" eaLnBrk="0" fontAlgn="base" hangingPunct="0">
      <a:spcBef>
        <a:spcPct val="30000"/>
      </a:spcBef>
      <a:spcAft>
        <a:spcPct val="0"/>
      </a:spcAft>
      <a:buFont typeface="Arial" pitchFamily="34" charset="0"/>
      <a:buChar char="&lt;"/>
      <a:defRPr sz="1200" kern="1200">
        <a:solidFill>
          <a:schemeClr val="tx1"/>
        </a:solidFill>
        <a:latin typeface="+mn-lt"/>
        <a:ea typeface="+mn-ea"/>
        <a:cs typeface="+mn-cs"/>
      </a:defRPr>
    </a:lvl3pPr>
    <a:lvl4pPr marL="801688" indent="-112713"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4pPr>
    <a:lvl5pPr marL="1027113" indent="-112713"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175612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242759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242759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3" y="4267205"/>
            <a:ext cx="6096000" cy="4879975"/>
          </a:xfrm>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2427593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3" y="4267205"/>
            <a:ext cx="6096000" cy="4879975"/>
          </a:xfrm>
        </p:spPr>
        <p:txBody>
          <a:bodyPr/>
          <a:lstStyle/>
          <a:p>
            <a:pPr marL="0" indent="0">
              <a:buNone/>
            </a:pPr>
            <a:endParaRPr lang="en-US" b="1" baseline="0" dirty="0" smtClean="0"/>
          </a:p>
          <a:p>
            <a:pPr marL="0" indent="0">
              <a:buNone/>
            </a:pPr>
            <a:endParaRPr lang="en-US" b="1" dirty="0" smtClean="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242759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14</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Draft - Do not cite or distribute.</a:t>
            </a:r>
            <a:endParaRPr lang="en-US" dirty="0">
              <a:solidFill>
                <a:prstClr val="black"/>
              </a:solidFill>
            </a:endParaRPr>
          </a:p>
        </p:txBody>
      </p:sp>
      <p:sp>
        <p:nvSpPr>
          <p:cNvPr id="6" name="Date Placeholder 5"/>
          <p:cNvSpPr>
            <a:spLocks noGrp="1"/>
          </p:cNvSpPr>
          <p:nvPr>
            <p:ph type="dt" idx="12"/>
          </p:nvPr>
        </p:nvSpPr>
        <p:spPr/>
        <p:txBody>
          <a:bodyPr/>
          <a:lstStyle/>
          <a:p>
            <a:pPr>
              <a:defRPr/>
            </a:pPr>
            <a:r>
              <a:rPr lang="en-US" smtClean="0">
                <a:solidFill>
                  <a:prstClr val="black"/>
                </a:solidFill>
              </a:rPr>
              <a:t>8/5/2014</a:t>
            </a:r>
            <a:endParaRPr lang="en-US" dirty="0">
              <a:solidFill>
                <a:prstClr val="black"/>
              </a:solidFill>
            </a:endParaRPr>
          </a:p>
        </p:txBody>
      </p:sp>
      <p:sp>
        <p:nvSpPr>
          <p:cNvPr id="7" name="Header Placeholder 6"/>
          <p:cNvSpPr>
            <a:spLocks noGrp="1"/>
          </p:cNvSpPr>
          <p:nvPr>
            <p:ph type="hdr" sz="quarter" idx="13"/>
          </p:nvPr>
        </p:nvSpPr>
        <p:spPr/>
        <p:txBody>
          <a:bodyPr/>
          <a:lstStyle/>
          <a:p>
            <a:pPr>
              <a:defRPr/>
            </a:pPr>
            <a:r>
              <a:rPr lang="en-US" smtClean="0">
                <a:solidFill>
                  <a:prstClr val="black"/>
                </a:solidFill>
              </a:rPr>
              <a:t>EJSCREEN Introductory Training Webinar</a:t>
            </a:r>
            <a:endParaRPr lang="en-US" dirty="0">
              <a:solidFill>
                <a:prstClr val="black"/>
              </a:solidFill>
            </a:endParaRPr>
          </a:p>
        </p:txBody>
      </p:sp>
    </p:spTree>
    <p:extLst>
      <p:ext uri="{BB962C8B-B14F-4D97-AF65-F5344CB8AC3E}">
        <p14:creationId xmlns:p14="http://schemas.microsoft.com/office/powerpoint/2010/main" val="93263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15</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Draft - Do not cite or distribute.</a:t>
            </a:r>
            <a:endParaRPr lang="en-US" dirty="0">
              <a:solidFill>
                <a:prstClr val="black"/>
              </a:solidFill>
            </a:endParaRPr>
          </a:p>
        </p:txBody>
      </p:sp>
      <p:sp>
        <p:nvSpPr>
          <p:cNvPr id="6" name="Date Placeholder 5"/>
          <p:cNvSpPr>
            <a:spLocks noGrp="1"/>
          </p:cNvSpPr>
          <p:nvPr>
            <p:ph type="dt" idx="12"/>
          </p:nvPr>
        </p:nvSpPr>
        <p:spPr/>
        <p:txBody>
          <a:bodyPr/>
          <a:lstStyle/>
          <a:p>
            <a:pPr>
              <a:defRPr/>
            </a:pPr>
            <a:r>
              <a:rPr lang="en-US" smtClean="0">
                <a:solidFill>
                  <a:prstClr val="black"/>
                </a:solidFill>
              </a:rPr>
              <a:t>8/5/2014</a:t>
            </a:r>
            <a:endParaRPr lang="en-US" dirty="0">
              <a:solidFill>
                <a:prstClr val="black"/>
              </a:solidFill>
            </a:endParaRPr>
          </a:p>
        </p:txBody>
      </p:sp>
      <p:sp>
        <p:nvSpPr>
          <p:cNvPr id="7" name="Header Placeholder 6"/>
          <p:cNvSpPr>
            <a:spLocks noGrp="1"/>
          </p:cNvSpPr>
          <p:nvPr>
            <p:ph type="hdr" sz="quarter" idx="13"/>
          </p:nvPr>
        </p:nvSpPr>
        <p:spPr/>
        <p:txBody>
          <a:bodyPr/>
          <a:lstStyle/>
          <a:p>
            <a:pPr>
              <a:defRPr/>
            </a:pPr>
            <a:r>
              <a:rPr lang="en-US" smtClean="0">
                <a:solidFill>
                  <a:prstClr val="black"/>
                </a:solidFill>
              </a:rPr>
              <a:t>EJSCREEN Introductory Training Webinar</a:t>
            </a:r>
            <a:endParaRPr lang="en-US" dirty="0">
              <a:solidFill>
                <a:prstClr val="black"/>
              </a:solidFill>
            </a:endParaRPr>
          </a:p>
        </p:txBody>
      </p:sp>
    </p:spTree>
    <p:extLst>
      <p:ext uri="{BB962C8B-B14F-4D97-AF65-F5344CB8AC3E}">
        <p14:creationId xmlns:p14="http://schemas.microsoft.com/office/powerpoint/2010/main" val="932637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16</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Draft - Do not cite or distribute.</a:t>
            </a:r>
            <a:endParaRPr lang="en-US" dirty="0">
              <a:solidFill>
                <a:prstClr val="black"/>
              </a:solidFill>
            </a:endParaRPr>
          </a:p>
        </p:txBody>
      </p:sp>
      <p:sp>
        <p:nvSpPr>
          <p:cNvPr id="6" name="Date Placeholder 5"/>
          <p:cNvSpPr>
            <a:spLocks noGrp="1"/>
          </p:cNvSpPr>
          <p:nvPr>
            <p:ph type="dt" idx="12"/>
          </p:nvPr>
        </p:nvSpPr>
        <p:spPr/>
        <p:txBody>
          <a:bodyPr/>
          <a:lstStyle/>
          <a:p>
            <a:pPr>
              <a:defRPr/>
            </a:pPr>
            <a:r>
              <a:rPr lang="en-US" smtClean="0">
                <a:solidFill>
                  <a:prstClr val="black"/>
                </a:solidFill>
              </a:rPr>
              <a:t>8/5/2014</a:t>
            </a:r>
            <a:endParaRPr lang="en-US" dirty="0">
              <a:solidFill>
                <a:prstClr val="black"/>
              </a:solidFill>
            </a:endParaRPr>
          </a:p>
        </p:txBody>
      </p:sp>
      <p:sp>
        <p:nvSpPr>
          <p:cNvPr id="7" name="Header Placeholder 6"/>
          <p:cNvSpPr>
            <a:spLocks noGrp="1"/>
          </p:cNvSpPr>
          <p:nvPr>
            <p:ph type="hdr" sz="quarter" idx="13"/>
          </p:nvPr>
        </p:nvSpPr>
        <p:spPr/>
        <p:txBody>
          <a:bodyPr/>
          <a:lstStyle/>
          <a:p>
            <a:pPr>
              <a:defRPr/>
            </a:pPr>
            <a:r>
              <a:rPr lang="en-US" smtClean="0">
                <a:solidFill>
                  <a:prstClr val="black"/>
                </a:solidFill>
              </a:rPr>
              <a:t>EJSCREEN Introductory Training Webinar</a:t>
            </a:r>
            <a:endParaRPr lang="en-US" dirty="0">
              <a:solidFill>
                <a:prstClr val="black"/>
              </a:solidFill>
            </a:endParaRPr>
          </a:p>
        </p:txBody>
      </p:sp>
    </p:spTree>
    <p:extLst>
      <p:ext uri="{BB962C8B-B14F-4D97-AF65-F5344CB8AC3E}">
        <p14:creationId xmlns:p14="http://schemas.microsoft.com/office/powerpoint/2010/main" val="932637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17</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101276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7/29/2014</a:t>
            </a:r>
            <a:endParaRPr lang="en-US" dirty="0"/>
          </a:p>
        </p:txBody>
      </p:sp>
      <p:sp>
        <p:nvSpPr>
          <p:cNvPr id="7" name="Header Placeholder 6"/>
          <p:cNvSpPr>
            <a:spLocks noGrp="1"/>
          </p:cNvSpPr>
          <p:nvPr>
            <p:ph type="hdr" sz="quarter" idx="13"/>
          </p:nvPr>
        </p:nvSpPr>
        <p:spPr/>
        <p:txBody>
          <a:bodyPr/>
          <a:lstStyle/>
          <a:p>
            <a:pPr>
              <a:defRPr/>
            </a:pPr>
            <a:r>
              <a:rPr lang="en-US" smtClean="0"/>
              <a:t>EJSCREEN Training Module 1 of 2</a:t>
            </a:r>
            <a:endParaRPr lang="en-US" dirty="0"/>
          </a:p>
        </p:txBody>
      </p:sp>
    </p:spTree>
    <p:extLst>
      <p:ext uri="{BB962C8B-B14F-4D97-AF65-F5344CB8AC3E}">
        <p14:creationId xmlns:p14="http://schemas.microsoft.com/office/powerpoint/2010/main" val="1902626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19</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7/29/2014</a:t>
            </a:r>
            <a:endParaRPr lang="en-US" dirty="0"/>
          </a:p>
        </p:txBody>
      </p:sp>
      <p:sp>
        <p:nvSpPr>
          <p:cNvPr id="7" name="Header Placeholder 6"/>
          <p:cNvSpPr>
            <a:spLocks noGrp="1"/>
          </p:cNvSpPr>
          <p:nvPr>
            <p:ph type="hdr" sz="quarter" idx="13"/>
          </p:nvPr>
        </p:nvSpPr>
        <p:spPr/>
        <p:txBody>
          <a:bodyPr/>
          <a:lstStyle/>
          <a:p>
            <a:pPr>
              <a:defRPr/>
            </a:pPr>
            <a:r>
              <a:rPr lang="en-US" smtClean="0"/>
              <a:t>EJSCREEN Training Module 1 of 2</a:t>
            </a:r>
            <a:endParaRPr lang="en-US" dirty="0"/>
          </a:p>
        </p:txBody>
      </p:sp>
    </p:spTree>
    <p:extLst>
      <p:ext uri="{BB962C8B-B14F-4D97-AF65-F5344CB8AC3E}">
        <p14:creationId xmlns:p14="http://schemas.microsoft.com/office/powerpoint/2010/main" val="149632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3" y="4267204"/>
            <a:ext cx="6324599" cy="4727575"/>
          </a:xfrm>
        </p:spPr>
        <p:txBody>
          <a:bodyPr>
            <a:no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2</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407792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67202"/>
            <a:ext cx="6324599" cy="4727575"/>
          </a:xfrm>
        </p:spPr>
        <p:txBody>
          <a:bodyPr>
            <a:noAutofit/>
          </a:bodyPr>
          <a:lstStyle/>
          <a:p>
            <a:pPr marL="0" indent="0">
              <a:buNone/>
            </a:pPr>
            <a:endParaRPr lang="en-US" sz="1000"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3</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Draft - Do not cite or distribute.</a:t>
            </a:r>
            <a:endParaRPr lang="en-US" dirty="0">
              <a:solidFill>
                <a:prstClr val="black"/>
              </a:solidFill>
            </a:endParaRPr>
          </a:p>
        </p:txBody>
      </p:sp>
      <p:sp>
        <p:nvSpPr>
          <p:cNvPr id="6" name="Date Placeholder 5"/>
          <p:cNvSpPr>
            <a:spLocks noGrp="1"/>
          </p:cNvSpPr>
          <p:nvPr>
            <p:ph type="dt" idx="12"/>
          </p:nvPr>
        </p:nvSpPr>
        <p:spPr/>
        <p:txBody>
          <a:bodyPr/>
          <a:lstStyle/>
          <a:p>
            <a:pPr>
              <a:defRPr/>
            </a:pPr>
            <a:r>
              <a:rPr lang="en-US" smtClean="0">
                <a:solidFill>
                  <a:prstClr val="black"/>
                </a:solidFill>
              </a:rPr>
              <a:t>8/5/2014</a:t>
            </a:r>
            <a:endParaRPr lang="en-US" dirty="0">
              <a:solidFill>
                <a:prstClr val="black"/>
              </a:solidFill>
            </a:endParaRPr>
          </a:p>
        </p:txBody>
      </p:sp>
      <p:sp>
        <p:nvSpPr>
          <p:cNvPr id="7" name="Header Placeholder 6"/>
          <p:cNvSpPr>
            <a:spLocks noGrp="1"/>
          </p:cNvSpPr>
          <p:nvPr>
            <p:ph type="hdr" sz="quarter" idx="13"/>
          </p:nvPr>
        </p:nvSpPr>
        <p:spPr/>
        <p:txBody>
          <a:bodyPr/>
          <a:lstStyle/>
          <a:p>
            <a:pPr>
              <a:defRPr/>
            </a:pPr>
            <a:r>
              <a:rPr lang="en-US" smtClean="0">
                <a:solidFill>
                  <a:prstClr val="black"/>
                </a:solidFill>
              </a:rPr>
              <a:t>EJSCREEN Introductory Training Webinar</a:t>
            </a:r>
            <a:endParaRPr lang="en-US" dirty="0">
              <a:solidFill>
                <a:prstClr val="black"/>
              </a:solidFill>
            </a:endParaRPr>
          </a:p>
        </p:txBody>
      </p:sp>
    </p:spTree>
    <p:extLst>
      <p:ext uri="{BB962C8B-B14F-4D97-AF65-F5344CB8AC3E}">
        <p14:creationId xmlns:p14="http://schemas.microsoft.com/office/powerpoint/2010/main" val="358829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4</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237914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5</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701708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6</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170050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solidFill>
                  <a:prstClr val="black"/>
                </a:solidFill>
              </a:rPr>
              <a:pPr>
                <a:defRPr/>
              </a:pPr>
              <a:t>7</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18442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1890283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3" y="4267205"/>
            <a:ext cx="6096000" cy="4879975"/>
          </a:xfrm>
        </p:spPr>
        <p:txBody>
          <a:bodyPr/>
          <a:lstStyle/>
          <a:p>
            <a:pPr marL="0" indent="0">
              <a:buNone/>
            </a:pPr>
            <a:endParaRPr lang="en-US" b="1" baseline="0" dirty="0" smtClean="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dirty="0" smtClean="0"/>
              <a:t>Draft - Do not cite or distribute.</a:t>
            </a:r>
            <a:endParaRPr lang="en-US" dirty="0"/>
          </a:p>
        </p:txBody>
      </p:sp>
      <p:sp>
        <p:nvSpPr>
          <p:cNvPr id="6" name="Date Placeholder 5"/>
          <p:cNvSpPr>
            <a:spLocks noGrp="1"/>
          </p:cNvSpPr>
          <p:nvPr>
            <p:ph type="dt" idx="12"/>
          </p:nvPr>
        </p:nvSpPr>
        <p:spPr/>
        <p:txBody>
          <a:bodyPr/>
          <a:lstStyle/>
          <a:p>
            <a:pPr>
              <a:defRPr/>
            </a:pPr>
            <a:r>
              <a:rPr lang="en-US" smtClean="0"/>
              <a:t>8/5/2014</a:t>
            </a:r>
            <a:endParaRPr lang="en-US" dirty="0"/>
          </a:p>
        </p:txBody>
      </p:sp>
      <p:sp>
        <p:nvSpPr>
          <p:cNvPr id="7" name="Header Placeholder 6"/>
          <p:cNvSpPr>
            <a:spLocks noGrp="1"/>
          </p:cNvSpPr>
          <p:nvPr>
            <p:ph type="hdr" sz="quarter" idx="13"/>
          </p:nvPr>
        </p:nvSpPr>
        <p:spPr/>
        <p:txBody>
          <a:bodyPr/>
          <a:lstStyle/>
          <a:p>
            <a:pPr>
              <a:defRPr/>
            </a:pPr>
            <a:r>
              <a:rPr lang="en-US" smtClean="0"/>
              <a:t>EJSCREEN Introductory Training Webinar</a:t>
            </a:r>
            <a:endParaRPr lang="en-US" dirty="0"/>
          </a:p>
        </p:txBody>
      </p:sp>
    </p:spTree>
    <p:extLst>
      <p:ext uri="{BB962C8B-B14F-4D97-AF65-F5344CB8AC3E}">
        <p14:creationId xmlns:p14="http://schemas.microsoft.com/office/powerpoint/2010/main" val="242759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1219200" y="533400"/>
            <a:ext cx="7681913" cy="2742695"/>
          </a:xfrm>
        </p:spPr>
        <p:txBody>
          <a:bodyPr>
            <a:noAutofit/>
          </a:bodyPr>
          <a:lstStyle>
            <a:lvl1pPr algn="ct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4038600"/>
            <a:ext cx="7681913" cy="461665"/>
          </a:xfr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2"/>
          <p:cNvSpPr>
            <a:spLocks noGrp="1"/>
          </p:cNvSpPr>
          <p:nvPr>
            <p:ph type="sldNum" sz="quarter" idx="4"/>
          </p:nvPr>
        </p:nvSpPr>
        <p:spPr>
          <a:xfrm>
            <a:off x="8305800" y="6511924"/>
            <a:ext cx="7620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9"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
        <p:nvSpPr>
          <p:cNvPr id="10"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4106079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smtClean="0"/>
              <a:t>Click to edit Master title style</a:t>
            </a:r>
            <a:endParaRPr lang="en-US" dirty="0"/>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5-</a:t>
            </a:r>
            <a:fld id="{11C1CDDD-26A6-4238-A94D-3281FBF69CDD}" type="slidenum">
              <a:rPr lang="en-US" smtClean="0"/>
              <a:pPr/>
              <a:t>‹#›</a:t>
            </a:fld>
            <a:endParaRPr lang="en-US" dirty="0"/>
          </a:p>
        </p:txBody>
      </p:sp>
      <p:sp>
        <p:nvSpPr>
          <p:cNvPr id="9" name="Content Placeholder 2"/>
          <p:cNvSpPr>
            <a:spLocks noGrp="1"/>
          </p:cNvSpPr>
          <p:nvPr>
            <p:ph sz="quarter" idx="1"/>
          </p:nvPr>
        </p:nvSpPr>
        <p:spPr>
          <a:xfrm>
            <a:off x="399288" y="14478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3"/>
          <p:cNvSpPr>
            <a:spLocks noGrp="1"/>
          </p:cNvSpPr>
          <p:nvPr>
            <p:ph sz="quarter" idx="2"/>
          </p:nvPr>
        </p:nvSpPr>
        <p:spPr>
          <a:xfrm>
            <a:off x="4706112" y="14478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4"/>
          <p:cNvSpPr>
            <a:spLocks noGrp="1"/>
          </p:cNvSpPr>
          <p:nvPr>
            <p:ph sz="quarter" idx="3"/>
          </p:nvPr>
        </p:nvSpPr>
        <p:spPr>
          <a:xfrm>
            <a:off x="399288" y="38862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Content Placeholder 5"/>
          <p:cNvSpPr>
            <a:spLocks noGrp="1"/>
          </p:cNvSpPr>
          <p:nvPr>
            <p:ph sz="quarter" idx="4"/>
          </p:nvPr>
        </p:nvSpPr>
        <p:spPr>
          <a:xfrm>
            <a:off x="4706112" y="38862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4107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3083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1219200" y="533400"/>
            <a:ext cx="7681913" cy="2742695"/>
          </a:xfrm>
        </p:spPr>
        <p:txBody>
          <a:bodyPr>
            <a:noAutofit/>
          </a:bodyPr>
          <a:lstStyle>
            <a:lvl1pPr algn="ct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4038600"/>
            <a:ext cx="7681913" cy="461665"/>
          </a:xfr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2"/>
          <p:cNvSpPr>
            <a:spLocks noGrp="1"/>
          </p:cNvSpPr>
          <p:nvPr>
            <p:ph type="sldNum" sz="quarter" idx="4"/>
          </p:nvPr>
        </p:nvSpPr>
        <p:spPr>
          <a:xfrm>
            <a:off x="8305800" y="6511924"/>
            <a:ext cx="7620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2067474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878879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977946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Content Placeholder 2"/>
          <p:cNvSpPr>
            <a:spLocks noGrp="1"/>
          </p:cNvSpPr>
          <p:nvPr>
            <p:ph idx="1"/>
          </p:nvPr>
        </p:nvSpPr>
        <p:spPr>
          <a:xfrm>
            <a:off x="381000" y="1371600"/>
            <a:ext cx="8382000" cy="4724400"/>
          </a:xfr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12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688029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7"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8" name="Content Placeholder 2"/>
          <p:cNvSpPr>
            <a:spLocks noGrp="1"/>
          </p:cNvSpPr>
          <p:nvPr>
            <p:ph sz="half" idx="10"/>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15496430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81803"/>
            <a:ext cx="4114800"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981" y="1281803"/>
            <a:ext cx="4117019"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11" name="Content Placeholder 2"/>
          <p:cNvSpPr>
            <a:spLocks noGrp="1"/>
          </p:cNvSpPr>
          <p:nvPr>
            <p:ph sz="half" idx="11"/>
          </p:nvPr>
        </p:nvSpPr>
        <p:spPr>
          <a:xfrm>
            <a:off x="381000" y="2209800"/>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2"/>
          </p:nvPr>
        </p:nvSpPr>
        <p:spPr>
          <a:xfrm>
            <a:off x="4648200" y="2212282"/>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26624591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9327290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125941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7755711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7807026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9"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10"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2141919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smtClean="0"/>
              <a:t>Click to edit Master title style</a:t>
            </a:r>
            <a:endParaRPr lang="en-US" dirty="0"/>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5-</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2"/>
          <p:cNvSpPr>
            <a:spLocks noGrp="1"/>
          </p:cNvSpPr>
          <p:nvPr>
            <p:ph sz="quarter" idx="1"/>
          </p:nvPr>
        </p:nvSpPr>
        <p:spPr>
          <a:xfrm>
            <a:off x="399288" y="14478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3"/>
          <p:cNvSpPr>
            <a:spLocks noGrp="1"/>
          </p:cNvSpPr>
          <p:nvPr>
            <p:ph sz="quarter" idx="2"/>
          </p:nvPr>
        </p:nvSpPr>
        <p:spPr>
          <a:xfrm>
            <a:off x="4706112" y="14478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4"/>
          <p:cNvSpPr>
            <a:spLocks noGrp="1"/>
          </p:cNvSpPr>
          <p:nvPr>
            <p:ph sz="quarter" idx="3"/>
          </p:nvPr>
        </p:nvSpPr>
        <p:spPr>
          <a:xfrm>
            <a:off x="399288" y="38862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Content Placeholder 5"/>
          <p:cNvSpPr>
            <a:spLocks noGrp="1"/>
          </p:cNvSpPr>
          <p:nvPr>
            <p:ph sz="quarter" idx="4"/>
          </p:nvPr>
        </p:nvSpPr>
        <p:spPr>
          <a:xfrm>
            <a:off x="4706112" y="38862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8217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
        <p:nvSpPr>
          <p:cNvPr id="6" name="Content Placeholder 2"/>
          <p:cNvSpPr>
            <a:spLocks noGrp="1"/>
          </p:cNvSpPr>
          <p:nvPr>
            <p:ph idx="1"/>
          </p:nvPr>
        </p:nvSpPr>
        <p:spPr>
          <a:xfrm>
            <a:off x="381000" y="1371600"/>
            <a:ext cx="8382000" cy="4724400"/>
          </a:xfr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12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
        <p:nvSpPr>
          <p:cNvPr id="7"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8" name="Content Placeholder 2"/>
          <p:cNvSpPr>
            <a:spLocks noGrp="1"/>
          </p:cNvSpPr>
          <p:nvPr>
            <p:ph sz="half" idx="10"/>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81803"/>
            <a:ext cx="4114800"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981" y="1281803"/>
            <a:ext cx="4117019"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
        <p:nvSpPr>
          <p:cNvPr id="11" name="Content Placeholder 2"/>
          <p:cNvSpPr>
            <a:spLocks noGrp="1"/>
          </p:cNvSpPr>
          <p:nvPr>
            <p:ph sz="half" idx="11"/>
          </p:nvPr>
        </p:nvSpPr>
        <p:spPr>
          <a:xfrm>
            <a:off x="381000" y="2209800"/>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2"/>
          </p:nvPr>
        </p:nvSpPr>
        <p:spPr>
          <a:xfrm>
            <a:off x="4648200" y="2212282"/>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userDrawn="1"/>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1000" y="1535113"/>
            <a:ext cx="8382000" cy="1665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epaLogoWhite.png"/>
          <p:cNvPicPr>
            <a:picLocks noChangeAspect="1"/>
          </p:cNvPicPr>
          <p:nvPr userDrawn="1"/>
        </p:nvPicPr>
        <p:blipFill>
          <a:blip r:embed="rId15" cstate="print"/>
          <a:srcRect r="56546"/>
          <a:stretch>
            <a:fillRect/>
          </a:stretch>
        </p:blipFill>
        <p:spPr bwMode="auto">
          <a:xfrm>
            <a:off x="41275" y="6553200"/>
            <a:ext cx="869950" cy="282575"/>
          </a:xfrm>
          <a:prstGeom prst="rect">
            <a:avLst/>
          </a:prstGeom>
          <a:noFill/>
          <a:ln w="9525">
            <a:noFill/>
            <a:miter lim="800000"/>
            <a:headEnd/>
            <a:tailEnd/>
          </a:ln>
        </p:spPr>
      </p:pic>
      <p:sp>
        <p:nvSpPr>
          <p:cNvPr id="3"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4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52" r:id="rId11"/>
    <p:sldLayoutId id="2147484053" r:id="rId12"/>
    <p:sldLayoutId id="2147484068" r:id="rId13"/>
  </p:sldLayoutIdLst>
  <p:transition>
    <p:fade/>
  </p:transition>
  <p:hf hd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userDrawn="1"/>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1000" y="1535113"/>
            <a:ext cx="8382000" cy="1665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epaLogoWhite.png"/>
          <p:cNvPicPr>
            <a:picLocks noChangeAspect="1"/>
          </p:cNvPicPr>
          <p:nvPr userDrawn="1"/>
        </p:nvPicPr>
        <p:blipFill>
          <a:blip r:embed="rId14" cstate="print"/>
          <a:srcRect r="56546"/>
          <a:stretch>
            <a:fillRect/>
          </a:stretch>
        </p:blipFill>
        <p:spPr bwMode="auto">
          <a:xfrm>
            <a:off x="41275" y="6553200"/>
            <a:ext cx="869950" cy="282575"/>
          </a:xfrm>
          <a:prstGeom prst="rect">
            <a:avLst/>
          </a:prstGeom>
          <a:noFill/>
          <a:ln w="9525">
            <a:noFill/>
            <a:miter lim="800000"/>
            <a:headEnd/>
            <a:tailEnd/>
          </a:ln>
        </p:spPr>
      </p:pic>
      <p:sp>
        <p:nvSpPr>
          <p:cNvPr id="3"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40364004"/>
      </p:ext>
    </p:extLst>
  </p:cSld>
  <p:clrMap bg1="dk1" tx1="lt1" bg2="dk2"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6" r:id="rId11"/>
    <p:sldLayoutId id="2147484067" r:id="rId12"/>
  </p:sldLayoutIdLst>
  <p:transition>
    <p:fade/>
  </p:transition>
  <p:hf hd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533400"/>
            <a:ext cx="8672513" cy="2742695"/>
          </a:xfrm>
        </p:spPr>
        <p:txBody>
          <a:bodyPr/>
          <a:lstStyle/>
          <a:p>
            <a:r>
              <a:rPr lang="en-US" sz="4800" dirty="0" smtClean="0"/>
              <a:t>EJSCREEN: Environmental </a:t>
            </a:r>
            <a:br>
              <a:rPr lang="en-US" sz="4800" dirty="0" smtClean="0"/>
            </a:br>
            <a:r>
              <a:rPr lang="en-US" sz="4800" dirty="0" smtClean="0"/>
              <a:t>Justice Screening Tool</a:t>
            </a:r>
            <a:br>
              <a:rPr lang="en-US" sz="4800" dirty="0" smtClean="0"/>
            </a:br>
            <a:r>
              <a:rPr lang="en-US" sz="3600" smtClean="0"/>
              <a:t/>
            </a:r>
            <a:br>
              <a:rPr lang="en-US" sz="3600" smtClean="0"/>
            </a:br>
            <a:endParaRPr lang="en-US" sz="3600" i="1" dirty="0">
              <a:solidFill>
                <a:srgbClr val="FFFF00"/>
              </a:solidFill>
            </a:endParaRPr>
          </a:p>
        </p:txBody>
      </p:sp>
      <p:sp>
        <p:nvSpPr>
          <p:cNvPr id="5" name="Slide Number Placeholder 4"/>
          <p:cNvSpPr>
            <a:spLocks noGrp="1"/>
          </p:cNvSpPr>
          <p:nvPr>
            <p:ph type="sldNum" sz="quarter" idx="4"/>
          </p:nvPr>
        </p:nvSpPr>
        <p:spPr/>
        <p:txBody>
          <a:bodyPr/>
          <a:lstStyle/>
          <a:p>
            <a:fld id="{11C1CDDD-26A6-4238-A94D-3281FBF69CDD}" type="slidenum">
              <a:rPr lang="en-US" smtClean="0"/>
              <a:pPr/>
              <a:t>1</a:t>
            </a:fld>
            <a:endParaRPr lang="en-US" dirty="0"/>
          </a:p>
        </p:txBody>
      </p:sp>
      <p:pic>
        <p:nvPicPr>
          <p:cNvPr id="7" name="Picture 6" descr="epa_logo_vert_white.png"/>
          <p:cNvPicPr>
            <a:picLocks noChangeAspect="1"/>
          </p:cNvPicPr>
          <p:nvPr>
            <p:custDataLst>
              <p:tags r:id="rId1"/>
            </p:custDataLst>
          </p:nvPr>
        </p:nvPicPr>
        <p:blipFill>
          <a:blip r:embed="rId4" cstate="print"/>
          <a:srcRect/>
          <a:stretch>
            <a:fillRect/>
          </a:stretch>
        </p:blipFill>
        <p:spPr bwMode="auto">
          <a:xfrm>
            <a:off x="228600" y="4038599"/>
            <a:ext cx="4257178" cy="1676401"/>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429000"/>
            <a:ext cx="4419600" cy="340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88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18945"/>
            <a:ext cx="8382000" cy="443198"/>
          </a:xfrm>
        </p:spPr>
        <p:txBody>
          <a:bodyPr/>
          <a:lstStyle/>
          <a:p>
            <a:r>
              <a:rPr lang="en-US" dirty="0" smtClean="0"/>
              <a:t>12 Environmental Indicators</a:t>
            </a:r>
            <a:endParaRPr lang="en-US" sz="2400" dirty="0" smtClean="0"/>
          </a:p>
        </p:txBody>
      </p:sp>
      <p:sp>
        <p:nvSpPr>
          <p:cNvPr id="2" name="Slide Number Placeholder 1"/>
          <p:cNvSpPr>
            <a:spLocks noGrp="1"/>
          </p:cNvSpPr>
          <p:nvPr>
            <p:ph type="sldNum" sz="quarter" idx="4"/>
          </p:nvPr>
        </p:nvSpPr>
        <p:spPr/>
        <p:txBody>
          <a:bodyPr/>
          <a:lstStyle/>
          <a:p>
            <a:fld id="{11C1CDDD-26A6-4238-A94D-3281FBF69CDD}" type="slidenum">
              <a:rPr lang="en-US" smtClean="0"/>
              <a:pPr/>
              <a:t>10</a:t>
            </a:fld>
            <a:endParaRPr lang="en-US" dirty="0"/>
          </a:p>
        </p:txBody>
      </p:sp>
      <p:sp>
        <p:nvSpPr>
          <p:cNvPr id="4099" name="Rectangle 3"/>
          <p:cNvSpPr>
            <a:spLocks noGrp="1" noChangeArrowheads="1"/>
          </p:cNvSpPr>
          <p:nvPr>
            <p:ph sz="half" idx="1"/>
          </p:nvPr>
        </p:nvSpPr>
        <p:spPr>
          <a:xfrm>
            <a:off x="381000" y="1219200"/>
            <a:ext cx="8534400" cy="695575"/>
          </a:xfrm>
        </p:spPr>
        <p:txBody>
          <a:bodyPr/>
          <a:lstStyle/>
          <a:p>
            <a:endParaRPr lang="en-US" dirty="0" smtClean="0"/>
          </a:p>
          <a:p>
            <a:pPr marL="0" indent="0">
              <a:buNone/>
            </a:pPr>
            <a:endParaRPr lang="en-US" sz="1600" dirty="0" smtClean="0"/>
          </a:p>
        </p:txBody>
      </p:sp>
      <p:graphicFrame>
        <p:nvGraphicFramePr>
          <p:cNvPr id="7" name="Table 6"/>
          <p:cNvGraphicFramePr>
            <a:graphicFrameLocks noGrp="1"/>
          </p:cNvGraphicFramePr>
          <p:nvPr>
            <p:extLst>
              <p:ext uri="{D42A27DB-BD31-4B8C-83A1-F6EECF244321}">
                <p14:modId xmlns:p14="http://schemas.microsoft.com/office/powerpoint/2010/main" val="311643695"/>
              </p:ext>
            </p:extLst>
          </p:nvPr>
        </p:nvGraphicFramePr>
        <p:xfrm>
          <a:off x="304801" y="1295402"/>
          <a:ext cx="8610599" cy="4951621"/>
        </p:xfrm>
        <a:graphic>
          <a:graphicData uri="http://schemas.openxmlformats.org/drawingml/2006/table">
            <a:tbl>
              <a:tblPr firstRow="1" firstCol="1" bandRow="1" bandCol="1"/>
              <a:tblGrid>
                <a:gridCol w="2666999"/>
                <a:gridCol w="4381259"/>
                <a:gridCol w="1562341"/>
              </a:tblGrid>
              <a:tr h="728430">
                <a:tc>
                  <a:txBody>
                    <a:bodyPr/>
                    <a:lstStyle/>
                    <a:p>
                      <a:pPr marL="0" marR="0" algn="ctr">
                        <a:lnSpc>
                          <a:spcPct val="115000"/>
                        </a:lnSpc>
                        <a:spcBef>
                          <a:spcPts val="0"/>
                        </a:spcBef>
                        <a:spcAft>
                          <a:spcPts val="0"/>
                        </a:spcAft>
                      </a:pPr>
                      <a:r>
                        <a:rPr lang="en-US" sz="1800" b="1" kern="1200" dirty="0">
                          <a:solidFill>
                            <a:schemeClr val="tx1"/>
                          </a:solidFill>
                          <a:effectLst/>
                          <a:latin typeface="Calibri"/>
                          <a:ea typeface="Calibri"/>
                          <a:cs typeface="Times New Roman"/>
                        </a:rPr>
                        <a:t>Environmental Indicator </a:t>
                      </a:r>
                      <a:r>
                        <a:rPr lang="en-US" sz="1800" b="1" kern="1200" dirty="0" smtClean="0">
                          <a:solidFill>
                            <a:schemeClr val="tx1"/>
                          </a:solidFill>
                          <a:effectLst/>
                          <a:latin typeface="Calibri"/>
                          <a:ea typeface="Calibri"/>
                          <a:cs typeface="Times New Roman"/>
                        </a:rPr>
                        <a:t>Raw Data Type (Units</a:t>
                      </a:r>
                      <a:r>
                        <a:rPr lang="en-US" sz="1800" b="1" kern="1200" dirty="0">
                          <a:solidFill>
                            <a:schemeClr val="tx1"/>
                          </a:solidFill>
                          <a:effectLst/>
                          <a:latin typeface="Calibri"/>
                          <a:ea typeface="Calibri"/>
                          <a:cs typeface="Times New Roman"/>
                        </a:rPr>
                        <a:t>)</a:t>
                      </a: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800" b="1" kern="1200" dirty="0" smtClean="0">
                          <a:solidFill>
                            <a:schemeClr val="tx1"/>
                          </a:solidFill>
                          <a:effectLst/>
                          <a:latin typeface="Calibri"/>
                          <a:ea typeface="Calibri"/>
                          <a:cs typeface="Times New Roman"/>
                        </a:rPr>
                        <a:t>Raw Data Description</a:t>
                      </a:r>
                      <a:endParaRPr lang="en-US" sz="1800" b="1" kern="1200" dirty="0">
                        <a:solidFill>
                          <a:schemeClr val="tx1"/>
                        </a:solidFill>
                        <a:effectLst/>
                        <a:latin typeface="Calibri"/>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defTabSz="914363" rtl="0" eaLnBrk="1" latinLnBrk="0" hangingPunct="1">
                        <a:lnSpc>
                          <a:spcPct val="115000"/>
                        </a:lnSpc>
                        <a:spcBef>
                          <a:spcPts val="0"/>
                        </a:spcBef>
                        <a:spcAft>
                          <a:spcPts val="0"/>
                        </a:spcAft>
                      </a:pPr>
                      <a:r>
                        <a:rPr lang="en-US" sz="1800" b="1" kern="1200" dirty="0" smtClean="0">
                          <a:solidFill>
                            <a:schemeClr val="tx1"/>
                          </a:solidFill>
                          <a:effectLst/>
                          <a:latin typeface="Calibri"/>
                          <a:ea typeface="Calibri"/>
                          <a:cs typeface="Times New Roman"/>
                        </a:rPr>
                        <a:t>Indicator Descriptor</a:t>
                      </a:r>
                      <a:endParaRPr lang="en-US" sz="1800" b="1" kern="1200" dirty="0">
                        <a:solidFill>
                          <a:schemeClr val="tx1"/>
                        </a:solidFill>
                        <a:effectLst/>
                        <a:latin typeface="Calibri"/>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06367">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a:solidFill>
                            <a:schemeClr val="bg1"/>
                          </a:solidFill>
                          <a:effectLst/>
                          <a:latin typeface="Franklin Gothic Book"/>
                          <a:ea typeface="Calibri"/>
                          <a:cs typeface="Times New Roman"/>
                        </a:rPr>
                        <a:t>Particulate Matter (PM2.5 in µg/m3)</a:t>
                      </a: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a:solidFill>
                            <a:schemeClr val="bg1"/>
                          </a:solidFill>
                          <a:effectLst/>
                          <a:latin typeface="Franklin Gothic Book"/>
                          <a:ea typeface="Calibri"/>
                          <a:cs typeface="Times New Roman"/>
                        </a:rPr>
                        <a:t>PM2.5 levels in air, µg/m3 annual </a:t>
                      </a:r>
                      <a:r>
                        <a:rPr lang="en-US" sz="1400" strike="noStrike" kern="1200" baseline="0" dirty="0" smtClean="0">
                          <a:solidFill>
                            <a:schemeClr val="bg1"/>
                          </a:solidFill>
                          <a:effectLst/>
                          <a:latin typeface="Franklin Gothic Book"/>
                          <a:ea typeface="Calibri"/>
                          <a:cs typeface="Times New Roman"/>
                        </a:rPr>
                        <a:t>average</a:t>
                      </a:r>
                      <a:endParaRPr lang="en-US" sz="1400" strike="noStrike" kern="1200" baseline="0" dirty="0">
                        <a:solidFill>
                          <a:schemeClr val="bg1"/>
                        </a:solidFill>
                        <a:effectLst/>
                        <a:latin typeface="Franklin Gothic Book"/>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smtClean="0">
                          <a:solidFill>
                            <a:schemeClr val="bg1"/>
                          </a:solidFill>
                          <a:effectLst/>
                          <a:latin typeface="Franklin Gothic Book"/>
                          <a:ea typeface="Calibri"/>
                          <a:cs typeface="Times New Roman"/>
                        </a:rPr>
                        <a:t>Potential Exposure</a:t>
                      </a:r>
                      <a:endParaRPr lang="en-US" sz="1400" strike="noStrike" kern="1200" baseline="0" dirty="0">
                        <a:solidFill>
                          <a:schemeClr val="bg1"/>
                        </a:solidFill>
                        <a:effectLst/>
                        <a:latin typeface="Franklin Gothic Book"/>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53981">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a:solidFill>
                            <a:schemeClr val="bg1"/>
                          </a:solidFill>
                          <a:effectLst/>
                          <a:latin typeface="Franklin Gothic Book"/>
                          <a:ea typeface="Calibri"/>
                          <a:cs typeface="Times New Roman"/>
                        </a:rPr>
                        <a:t>Ozone (ppb)</a:t>
                      </a: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indent="0" algn="l" defTabSz="914363" rtl="0" eaLnBrk="1" fontAlgn="auto" latinLnBrk="0" hangingPunct="1">
                        <a:lnSpc>
                          <a:spcPct val="115000"/>
                        </a:lnSpc>
                        <a:spcBef>
                          <a:spcPts val="0"/>
                        </a:spcBef>
                        <a:spcAft>
                          <a:spcPts val="0"/>
                        </a:spcAft>
                        <a:buClrTx/>
                        <a:buSzTx/>
                        <a:buFontTx/>
                        <a:buNone/>
                        <a:tabLst>
                          <a:tab pos="5943600" algn="r"/>
                        </a:tabLst>
                        <a:defRPr/>
                      </a:pPr>
                      <a:r>
                        <a:rPr lang="en-US" sz="1400" strike="noStrike" kern="1200" baseline="0" dirty="0">
                          <a:solidFill>
                            <a:schemeClr val="bg1"/>
                          </a:solidFill>
                          <a:effectLst/>
                          <a:latin typeface="Franklin Gothic Book"/>
                          <a:ea typeface="Calibri"/>
                          <a:cs typeface="Times New Roman"/>
                        </a:rPr>
                        <a:t>Ozone summer seasonal </a:t>
                      </a:r>
                      <a:r>
                        <a:rPr lang="en-US" sz="1400" strike="noStrike" kern="1200" baseline="0" dirty="0" smtClean="0">
                          <a:solidFill>
                            <a:schemeClr val="bg1"/>
                          </a:solidFill>
                          <a:effectLst/>
                          <a:latin typeface="Franklin Gothic Book"/>
                          <a:ea typeface="Calibri"/>
                          <a:cs typeface="Times New Roman"/>
                        </a:rPr>
                        <a:t>average </a:t>
                      </a:r>
                    </a:p>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smtClean="0">
                          <a:solidFill>
                            <a:schemeClr val="bg1"/>
                          </a:solidFill>
                          <a:effectLst/>
                          <a:latin typeface="Franklin Gothic Book"/>
                          <a:ea typeface="Calibri"/>
                          <a:cs typeface="Times New Roman"/>
                        </a:rPr>
                        <a:t>of </a:t>
                      </a:r>
                      <a:r>
                        <a:rPr lang="en-US" sz="1400" strike="noStrike" kern="1200" baseline="0" dirty="0">
                          <a:solidFill>
                            <a:schemeClr val="bg1"/>
                          </a:solidFill>
                          <a:effectLst/>
                          <a:latin typeface="Franklin Gothic Book"/>
                          <a:ea typeface="Calibri"/>
                          <a:cs typeface="Times New Roman"/>
                        </a:rPr>
                        <a:t>daily maximum 8-hour concentration in air in parts per billion </a:t>
                      </a: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smtClean="0">
                          <a:solidFill>
                            <a:schemeClr val="bg1"/>
                          </a:solidFill>
                          <a:effectLst/>
                          <a:latin typeface="Franklin Gothic Book"/>
                          <a:ea typeface="Calibri"/>
                          <a:cs typeface="Times New Roman"/>
                        </a:rPr>
                        <a:t>Potential Exposure</a:t>
                      </a:r>
                      <a:endParaRPr lang="en-US" sz="1400" strike="noStrike" kern="1200" baseline="0" dirty="0">
                        <a:solidFill>
                          <a:schemeClr val="bg1"/>
                        </a:solidFill>
                        <a:effectLst/>
                        <a:latin typeface="Franklin Gothic Book"/>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858982">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smtClean="0">
                          <a:solidFill>
                            <a:schemeClr val="bg1"/>
                          </a:solidFill>
                          <a:effectLst/>
                          <a:latin typeface="Franklin Gothic Book"/>
                          <a:ea typeface="Calibri"/>
                          <a:cs typeface="Times New Roman"/>
                        </a:rPr>
                        <a:t>National Air Toxics Assessment (NATA) </a:t>
                      </a:r>
                      <a:r>
                        <a:rPr lang="en-US" sz="1400" strike="noStrike" kern="1200" baseline="0" dirty="0">
                          <a:solidFill>
                            <a:schemeClr val="bg1"/>
                          </a:solidFill>
                          <a:effectLst/>
                          <a:latin typeface="Franklin Gothic Book"/>
                          <a:ea typeface="Calibri"/>
                          <a:cs typeface="Times New Roman"/>
                        </a:rPr>
                        <a:t>Diesel PM in (µg/m3)</a:t>
                      </a: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a:solidFill>
                            <a:schemeClr val="bg1"/>
                          </a:solidFill>
                          <a:effectLst/>
                          <a:latin typeface="Franklin Gothic Book"/>
                          <a:ea typeface="Calibri"/>
                          <a:cs typeface="Times New Roman"/>
                        </a:rPr>
                        <a:t>Diesel particulate matter </a:t>
                      </a:r>
                      <a:r>
                        <a:rPr lang="en-US" sz="1400" strike="noStrike" kern="1200" baseline="0" dirty="0" smtClean="0">
                          <a:solidFill>
                            <a:schemeClr val="bg1"/>
                          </a:solidFill>
                          <a:effectLst/>
                          <a:latin typeface="Franklin Gothic Book"/>
                          <a:ea typeface="Calibri"/>
                          <a:cs typeface="Times New Roman"/>
                        </a:rPr>
                        <a:t>(PM) level </a:t>
                      </a:r>
                      <a:r>
                        <a:rPr lang="en-US" sz="1400" strike="noStrike" kern="1200" baseline="0" dirty="0">
                          <a:solidFill>
                            <a:schemeClr val="bg1"/>
                          </a:solidFill>
                          <a:effectLst/>
                          <a:latin typeface="Franklin Gothic Book"/>
                          <a:ea typeface="Calibri"/>
                          <a:cs typeface="Times New Roman"/>
                        </a:rPr>
                        <a:t>in air, µg/m3</a:t>
                      </a: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smtClean="0">
                          <a:solidFill>
                            <a:schemeClr val="bg1"/>
                          </a:solidFill>
                          <a:effectLst/>
                          <a:latin typeface="Franklin Gothic Book"/>
                          <a:ea typeface="Calibri"/>
                          <a:cs typeface="Times New Roman"/>
                        </a:rPr>
                        <a:t>Potential Exposure</a:t>
                      </a:r>
                      <a:endParaRPr lang="en-US" sz="1400" strike="noStrike" kern="1200" baseline="0" dirty="0">
                        <a:solidFill>
                          <a:schemeClr val="bg1"/>
                        </a:solidFill>
                        <a:effectLst/>
                        <a:latin typeface="Franklin Gothic Book"/>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656746">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a:solidFill>
                            <a:schemeClr val="bg1"/>
                          </a:solidFill>
                          <a:effectLst/>
                          <a:latin typeface="Franklin Gothic Book"/>
                          <a:ea typeface="Calibri"/>
                          <a:cs typeface="Times New Roman"/>
                        </a:rPr>
                        <a:t>NATA Air Toxics Cancer Risk (risk per </a:t>
                      </a:r>
                      <a:r>
                        <a:rPr lang="en-US" sz="1400" strike="noStrike" kern="1200" baseline="0" dirty="0" smtClean="0">
                          <a:solidFill>
                            <a:schemeClr val="bg1"/>
                          </a:solidFill>
                          <a:effectLst/>
                          <a:latin typeface="Franklin Gothic Book"/>
                          <a:ea typeface="Calibri"/>
                          <a:cs typeface="Times New Roman"/>
                        </a:rPr>
                        <a:t>million people)</a:t>
                      </a:r>
                      <a:endParaRPr lang="en-US" sz="1400" strike="noStrike" kern="1200" baseline="0" dirty="0">
                        <a:solidFill>
                          <a:schemeClr val="bg1"/>
                        </a:solidFill>
                        <a:effectLst/>
                        <a:latin typeface="Franklin Gothic Book"/>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smtClean="0">
                          <a:solidFill>
                            <a:schemeClr val="bg1"/>
                          </a:solidFill>
                          <a:effectLst/>
                          <a:latin typeface="Franklin Gothic Book"/>
                          <a:ea typeface="Calibri"/>
                          <a:cs typeface="Times New Roman"/>
                        </a:rPr>
                        <a:t>Excess lifetime </a:t>
                      </a:r>
                      <a:r>
                        <a:rPr lang="en-US" sz="1400" strike="noStrike" kern="1200" baseline="0" dirty="0">
                          <a:solidFill>
                            <a:schemeClr val="bg1"/>
                          </a:solidFill>
                          <a:effectLst/>
                          <a:latin typeface="Franklin Gothic Book"/>
                          <a:ea typeface="Calibri"/>
                          <a:cs typeface="Times New Roman"/>
                        </a:rPr>
                        <a:t>cancer risk from inhalation of air toxics</a:t>
                      </a: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smtClean="0">
                          <a:solidFill>
                            <a:schemeClr val="bg1"/>
                          </a:solidFill>
                          <a:effectLst/>
                          <a:latin typeface="Franklin Gothic Book"/>
                          <a:ea typeface="Calibri"/>
                          <a:cs typeface="Times New Roman"/>
                        </a:rPr>
                        <a:t>Hazard/Risk</a:t>
                      </a:r>
                      <a:endParaRPr lang="en-US" sz="1400" strike="noStrike" kern="1200" baseline="0" dirty="0">
                        <a:solidFill>
                          <a:schemeClr val="bg1"/>
                        </a:solidFill>
                        <a:effectLst/>
                        <a:latin typeface="Franklin Gothic Book"/>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50099">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a:solidFill>
                            <a:schemeClr val="bg1"/>
                          </a:solidFill>
                          <a:effectLst/>
                          <a:latin typeface="Franklin Gothic Book"/>
                          <a:ea typeface="Calibri"/>
                          <a:cs typeface="Times New Roman"/>
                        </a:rPr>
                        <a:t>NATA Respiratory Hazard Index</a:t>
                      </a: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a:solidFill>
                            <a:schemeClr val="bg1"/>
                          </a:solidFill>
                          <a:effectLst/>
                          <a:latin typeface="Franklin Gothic Book"/>
                          <a:ea typeface="Calibri"/>
                          <a:cs typeface="Times New Roman"/>
                        </a:rPr>
                        <a:t>Air toxics respiratory hazard index (ratio of exposure concentration to health-based reference concentration)</a:t>
                      </a: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smtClean="0">
                          <a:solidFill>
                            <a:schemeClr val="bg1"/>
                          </a:solidFill>
                          <a:effectLst/>
                          <a:latin typeface="Franklin Gothic Book"/>
                          <a:ea typeface="Calibri"/>
                          <a:cs typeface="Times New Roman"/>
                        </a:rPr>
                        <a:t>Hazard/Risk</a:t>
                      </a:r>
                      <a:endParaRPr lang="en-US" sz="1400" strike="noStrike" kern="1200" baseline="0" dirty="0">
                        <a:solidFill>
                          <a:schemeClr val="bg1"/>
                        </a:solidFill>
                        <a:effectLst/>
                        <a:latin typeface="Franklin Gothic Book"/>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53981">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a:solidFill>
                            <a:schemeClr val="bg1"/>
                          </a:solidFill>
                          <a:effectLst/>
                          <a:latin typeface="Franklin Gothic Book"/>
                          <a:ea typeface="Calibri"/>
                          <a:cs typeface="Times New Roman"/>
                        </a:rPr>
                        <a:t>NATA Neurological Hazard Index</a:t>
                      </a: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a:solidFill>
                            <a:schemeClr val="bg1"/>
                          </a:solidFill>
                          <a:effectLst/>
                          <a:latin typeface="Franklin Gothic Book"/>
                          <a:ea typeface="Calibri"/>
                          <a:cs typeface="Times New Roman"/>
                        </a:rPr>
                        <a:t>Air toxics neurological hazard index (ratio of exposure concentration to health-based </a:t>
                      </a:r>
                      <a:r>
                        <a:rPr lang="en-US" sz="1400" strike="noStrike" kern="1200" baseline="0" dirty="0" smtClean="0">
                          <a:solidFill>
                            <a:schemeClr val="bg1"/>
                          </a:solidFill>
                          <a:effectLst/>
                          <a:latin typeface="Franklin Gothic Book"/>
                          <a:ea typeface="Calibri"/>
                          <a:cs typeface="Times New Roman"/>
                        </a:rPr>
                        <a:t>Reference Concentration (RfC))</a:t>
                      </a:r>
                      <a:endParaRPr lang="en-US" sz="1400" strike="noStrike" kern="1200" baseline="0" dirty="0">
                        <a:solidFill>
                          <a:schemeClr val="bg1"/>
                        </a:solidFill>
                        <a:effectLst/>
                        <a:latin typeface="Franklin Gothic Book"/>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defTabSz="914363" rtl="0" eaLnBrk="1" latinLnBrk="0" hangingPunct="1">
                        <a:lnSpc>
                          <a:spcPct val="115000"/>
                        </a:lnSpc>
                        <a:spcBef>
                          <a:spcPts val="0"/>
                        </a:spcBef>
                        <a:spcAft>
                          <a:spcPts val="0"/>
                        </a:spcAft>
                        <a:tabLst>
                          <a:tab pos="5943600" algn="r"/>
                        </a:tabLst>
                      </a:pPr>
                      <a:r>
                        <a:rPr lang="en-US" sz="1400" strike="noStrike" kern="1200" baseline="0" dirty="0" smtClean="0">
                          <a:solidFill>
                            <a:schemeClr val="bg1"/>
                          </a:solidFill>
                          <a:effectLst/>
                          <a:latin typeface="Franklin Gothic Book"/>
                          <a:ea typeface="Calibri"/>
                          <a:cs typeface="Times New Roman"/>
                        </a:rPr>
                        <a:t>Hazard/Risk</a:t>
                      </a:r>
                      <a:endParaRPr lang="en-US" sz="1400" strike="noStrike" kern="1200" baseline="0" dirty="0">
                        <a:solidFill>
                          <a:schemeClr val="bg1"/>
                        </a:solidFill>
                        <a:effectLst/>
                        <a:latin typeface="Franklin Gothic Book"/>
                        <a:ea typeface="Calibri"/>
                        <a:cs typeface="Times New Roman"/>
                      </a:endParaRPr>
                    </a:p>
                  </a:txBody>
                  <a:tcPr marL="42101" marR="42101" marT="15742" marB="1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8769553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18945"/>
            <a:ext cx="8382000" cy="443198"/>
          </a:xfrm>
        </p:spPr>
        <p:txBody>
          <a:bodyPr/>
          <a:lstStyle/>
          <a:p>
            <a:r>
              <a:rPr lang="en-US" dirty="0" smtClean="0"/>
              <a:t>12 Environmental Indicators</a:t>
            </a:r>
            <a:endParaRPr lang="en-US" sz="2400" dirty="0" smtClean="0"/>
          </a:p>
        </p:txBody>
      </p:sp>
      <p:sp>
        <p:nvSpPr>
          <p:cNvPr id="2" name="Slide Number Placeholder 1"/>
          <p:cNvSpPr>
            <a:spLocks noGrp="1"/>
          </p:cNvSpPr>
          <p:nvPr>
            <p:ph type="sldNum" sz="quarter" idx="4"/>
          </p:nvPr>
        </p:nvSpPr>
        <p:spPr/>
        <p:txBody>
          <a:bodyPr/>
          <a:lstStyle/>
          <a:p>
            <a:fld id="{11C1CDDD-26A6-4238-A94D-3281FBF69CDD}" type="slidenum">
              <a:rPr lang="en-US" smtClean="0"/>
              <a:pPr/>
              <a:t>11</a:t>
            </a:fld>
            <a:endParaRPr lang="en-US" dirty="0"/>
          </a:p>
        </p:txBody>
      </p:sp>
      <p:sp>
        <p:nvSpPr>
          <p:cNvPr id="4099" name="Rectangle 3"/>
          <p:cNvSpPr>
            <a:spLocks noGrp="1" noChangeArrowheads="1"/>
          </p:cNvSpPr>
          <p:nvPr>
            <p:ph sz="half" idx="1"/>
          </p:nvPr>
        </p:nvSpPr>
        <p:spPr>
          <a:xfrm>
            <a:off x="381000" y="1219200"/>
            <a:ext cx="8534400" cy="695575"/>
          </a:xfrm>
        </p:spPr>
        <p:txBody>
          <a:bodyPr/>
          <a:lstStyle/>
          <a:p>
            <a:endParaRPr lang="en-US" dirty="0" smtClean="0"/>
          </a:p>
          <a:p>
            <a:pPr marL="0" indent="0">
              <a:buNone/>
            </a:pPr>
            <a:endParaRPr lang="en-US" sz="1600" dirty="0" smtClean="0"/>
          </a:p>
        </p:txBody>
      </p:sp>
      <p:graphicFrame>
        <p:nvGraphicFramePr>
          <p:cNvPr id="6" name="Table 5"/>
          <p:cNvGraphicFramePr>
            <a:graphicFrameLocks noGrp="1"/>
          </p:cNvGraphicFramePr>
          <p:nvPr>
            <p:extLst>
              <p:ext uri="{D42A27DB-BD31-4B8C-83A1-F6EECF244321}">
                <p14:modId xmlns:p14="http://schemas.microsoft.com/office/powerpoint/2010/main" val="3499785393"/>
              </p:ext>
            </p:extLst>
          </p:nvPr>
        </p:nvGraphicFramePr>
        <p:xfrm>
          <a:off x="252662" y="1379620"/>
          <a:ext cx="8686801" cy="4880628"/>
        </p:xfrm>
        <a:graphic>
          <a:graphicData uri="http://schemas.openxmlformats.org/drawingml/2006/table">
            <a:tbl>
              <a:tblPr firstRow="1" firstCol="1" bandRow="1" bandCol="1"/>
              <a:tblGrid>
                <a:gridCol w="2667001"/>
                <a:gridCol w="4724399"/>
                <a:gridCol w="1295401"/>
              </a:tblGrid>
              <a:tr h="626629">
                <a:tc>
                  <a:txBody>
                    <a:bodyPr/>
                    <a:lstStyle/>
                    <a:p>
                      <a:pPr marL="0" marR="0" algn="ctr">
                        <a:lnSpc>
                          <a:spcPct val="115000"/>
                        </a:lnSpc>
                        <a:spcBef>
                          <a:spcPts val="0"/>
                        </a:spcBef>
                        <a:spcAft>
                          <a:spcPts val="0"/>
                        </a:spcAft>
                      </a:pPr>
                      <a:r>
                        <a:rPr lang="en-US" sz="1800" b="1" dirty="0" smtClean="0">
                          <a:solidFill>
                            <a:schemeClr val="tx1"/>
                          </a:solidFill>
                          <a:effectLst/>
                          <a:latin typeface="Calibri"/>
                          <a:ea typeface="Calibri"/>
                          <a:cs typeface="Times New Roman"/>
                        </a:rPr>
                        <a:t>Environmental Indicator  Raw Data Type (Units)</a:t>
                      </a:r>
                      <a:endParaRPr lang="en-US" sz="1800" b="1" dirty="0">
                        <a:solidFill>
                          <a:schemeClr val="tx1"/>
                        </a:solidFill>
                        <a:effectLst/>
                        <a:latin typeface="Calibri"/>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800" b="1" dirty="0" smtClean="0">
                          <a:solidFill>
                            <a:schemeClr val="tx1"/>
                          </a:solidFill>
                          <a:effectLst/>
                          <a:latin typeface="Calibri"/>
                          <a:ea typeface="Calibri"/>
                          <a:cs typeface="Times New Roman"/>
                        </a:rPr>
                        <a:t>Raw Data Description</a:t>
                      </a:r>
                      <a:endParaRPr lang="en-US" sz="1800" b="1" dirty="0">
                        <a:solidFill>
                          <a:schemeClr val="tx1"/>
                        </a:solidFill>
                        <a:effectLst/>
                        <a:latin typeface="Calibri"/>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800" b="1" strike="noStrike" baseline="0" dirty="0" smtClean="0">
                          <a:solidFill>
                            <a:schemeClr val="tx1"/>
                          </a:solidFill>
                          <a:effectLst/>
                          <a:latin typeface="Calibri"/>
                          <a:ea typeface="Calibri"/>
                          <a:cs typeface="Times New Roman"/>
                        </a:rPr>
                        <a:t>Indicator Descriptor</a:t>
                      </a:r>
                      <a:endParaRPr lang="en-US" sz="1800" b="1" strike="noStrike" baseline="0" dirty="0">
                        <a:solidFill>
                          <a:schemeClr val="tx1"/>
                        </a:solidFill>
                        <a:effectLst/>
                        <a:latin typeface="Calibri"/>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28359">
                <a:tc>
                  <a:txBody>
                    <a:bodyPr/>
                    <a:lstStyle/>
                    <a:p>
                      <a:pPr marL="0" marR="0" indent="0" algn="l" defTabSz="914363" rtl="0" eaLnBrk="1" fontAlgn="auto" latinLnBrk="0" hangingPunct="1">
                        <a:lnSpc>
                          <a:spcPct val="115000"/>
                        </a:lnSpc>
                        <a:spcBef>
                          <a:spcPts val="0"/>
                        </a:spcBef>
                        <a:spcAft>
                          <a:spcPts val="0"/>
                        </a:spcAft>
                        <a:buClrTx/>
                        <a:buSzTx/>
                        <a:buFontTx/>
                        <a:buNone/>
                        <a:tabLst>
                          <a:tab pos="5943600" algn="r"/>
                        </a:tabLst>
                        <a:defRPr/>
                      </a:pPr>
                      <a:r>
                        <a:rPr lang="en-US" sz="1400" dirty="0" smtClean="0">
                          <a:solidFill>
                            <a:schemeClr val="bg1"/>
                          </a:solidFill>
                          <a:effectLst/>
                          <a:latin typeface="Franklin Gothic Book"/>
                          <a:ea typeface="Calibri"/>
                          <a:cs typeface="Times New Roman"/>
                        </a:rPr>
                        <a:t>Lead Paint Indicator (% pre-1960s Housing)</a:t>
                      </a: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l" defTabSz="914363" rtl="0" eaLnBrk="1" fontAlgn="auto" latinLnBrk="0" hangingPunct="1">
                        <a:lnSpc>
                          <a:spcPct val="115000"/>
                        </a:lnSpc>
                        <a:spcBef>
                          <a:spcPts val="0"/>
                        </a:spcBef>
                        <a:spcAft>
                          <a:spcPts val="0"/>
                        </a:spcAft>
                        <a:buClrTx/>
                        <a:buSzTx/>
                        <a:buFontTx/>
                        <a:buNone/>
                        <a:tabLst>
                          <a:tab pos="5943600" algn="r"/>
                        </a:tabLst>
                        <a:defRPr/>
                      </a:pPr>
                      <a:r>
                        <a:rPr lang="en-US" sz="1400" dirty="0" smtClean="0">
                          <a:solidFill>
                            <a:schemeClr val="bg1"/>
                          </a:solidFill>
                          <a:effectLst/>
                          <a:latin typeface="Franklin Gothic Book"/>
                          <a:ea typeface="Calibri"/>
                          <a:cs typeface="Times New Roman"/>
                        </a:rPr>
                        <a:t>Percent of housing units built before 1960, as indicator of potential exposure to lead-based paint</a:t>
                      </a: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l" defTabSz="914363" rtl="0" eaLnBrk="1" fontAlgn="auto" latinLnBrk="0" hangingPunct="1">
                        <a:lnSpc>
                          <a:spcPct val="115000"/>
                        </a:lnSpc>
                        <a:spcBef>
                          <a:spcPts val="0"/>
                        </a:spcBef>
                        <a:spcAft>
                          <a:spcPts val="0"/>
                        </a:spcAft>
                        <a:buClrTx/>
                        <a:buSzTx/>
                        <a:buFontTx/>
                        <a:buNone/>
                        <a:tabLst>
                          <a:tab pos="5943600" algn="r"/>
                        </a:tabLst>
                        <a:defRPr/>
                      </a:pPr>
                      <a:r>
                        <a:rPr lang="en-US" sz="1400" strike="noStrike" baseline="0" dirty="0" smtClean="0">
                          <a:solidFill>
                            <a:schemeClr val="bg1"/>
                          </a:solidFill>
                          <a:effectLst/>
                          <a:latin typeface="Franklin Gothic Book"/>
                          <a:ea typeface="Calibri"/>
                          <a:cs typeface="Times New Roman"/>
                        </a:rPr>
                        <a:t>Potential</a:t>
                      </a:r>
                    </a:p>
                    <a:p>
                      <a:pPr marL="0" marR="0" indent="0" algn="l" defTabSz="914363" rtl="0" eaLnBrk="1" fontAlgn="auto" latinLnBrk="0" hangingPunct="1">
                        <a:lnSpc>
                          <a:spcPct val="115000"/>
                        </a:lnSpc>
                        <a:spcBef>
                          <a:spcPts val="0"/>
                        </a:spcBef>
                        <a:spcAft>
                          <a:spcPts val="0"/>
                        </a:spcAft>
                        <a:buClrTx/>
                        <a:buSzTx/>
                        <a:buFontTx/>
                        <a:buNone/>
                        <a:tabLst>
                          <a:tab pos="5943600" algn="r"/>
                        </a:tabLst>
                        <a:defRPr/>
                      </a:pPr>
                      <a:r>
                        <a:rPr lang="en-US" sz="1400" strike="noStrike" baseline="0" dirty="0" smtClean="0">
                          <a:solidFill>
                            <a:schemeClr val="bg1"/>
                          </a:solidFill>
                          <a:effectLst/>
                          <a:latin typeface="Franklin Gothic Book"/>
                          <a:ea typeface="Calibri"/>
                          <a:cs typeface="Times New Roman"/>
                        </a:rPr>
                        <a:t>Exposure</a:t>
                      </a:r>
                      <a:endParaRPr lang="en-US" sz="1400" strike="noStrike" baseline="0" dirty="0">
                        <a:solidFill>
                          <a:schemeClr val="bg1"/>
                        </a:solidFill>
                        <a:effectLst/>
                        <a:latin typeface="Franklin Gothic Book"/>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42945">
                <a:tc>
                  <a:txBody>
                    <a:bodyPr/>
                    <a:lstStyle/>
                    <a:p>
                      <a:pPr marL="0" marR="0" indent="0" algn="l" defTabSz="914363" rtl="0" eaLnBrk="1" fontAlgn="auto" latinLnBrk="0" hangingPunct="1">
                        <a:lnSpc>
                          <a:spcPct val="115000"/>
                        </a:lnSpc>
                        <a:spcBef>
                          <a:spcPts val="0"/>
                        </a:spcBef>
                        <a:spcAft>
                          <a:spcPts val="0"/>
                        </a:spcAft>
                        <a:buClrTx/>
                        <a:buSzTx/>
                        <a:buFontTx/>
                        <a:buNone/>
                        <a:tabLst>
                          <a:tab pos="5943600" algn="r"/>
                        </a:tabLst>
                        <a:defRPr/>
                      </a:pPr>
                      <a:r>
                        <a:rPr lang="en-US" sz="1400" dirty="0" smtClean="0">
                          <a:solidFill>
                            <a:schemeClr val="bg1"/>
                          </a:solidFill>
                          <a:effectLst/>
                          <a:latin typeface="Franklin Gothic Book"/>
                          <a:ea typeface="Calibri"/>
                          <a:cs typeface="Times New Roman"/>
                        </a:rPr>
                        <a:t>Traffic Proximity (daily traffic count/distance to road)</a:t>
                      </a: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indent="0" algn="l" defTabSz="914363" rtl="0" eaLnBrk="1" fontAlgn="auto" latinLnBrk="0" hangingPunct="1">
                        <a:lnSpc>
                          <a:spcPct val="115000"/>
                        </a:lnSpc>
                        <a:spcBef>
                          <a:spcPts val="0"/>
                        </a:spcBef>
                        <a:spcAft>
                          <a:spcPts val="0"/>
                        </a:spcAft>
                        <a:buClrTx/>
                        <a:buSzTx/>
                        <a:buFontTx/>
                        <a:buNone/>
                        <a:tabLst>
                          <a:tab pos="5943600" algn="r"/>
                        </a:tabLst>
                        <a:defRPr/>
                      </a:pPr>
                      <a:r>
                        <a:rPr lang="en-US" sz="1400" dirty="0" smtClean="0">
                          <a:solidFill>
                            <a:schemeClr val="bg1"/>
                          </a:solidFill>
                          <a:effectLst/>
                          <a:latin typeface="Franklin Gothic Book"/>
                          <a:ea typeface="Calibri"/>
                          <a:cs typeface="Times New Roman"/>
                        </a:rPr>
                        <a:t>Count of vehicles (average annual daily traffic) at major roads within 500 meters, divided by distance in kilometers (km)</a:t>
                      </a: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indent="0" algn="l" defTabSz="914363" rtl="0" eaLnBrk="1" fontAlgn="auto" latinLnBrk="0" hangingPunct="1">
                        <a:lnSpc>
                          <a:spcPct val="115000"/>
                        </a:lnSpc>
                        <a:spcBef>
                          <a:spcPts val="0"/>
                        </a:spcBef>
                        <a:spcAft>
                          <a:spcPts val="0"/>
                        </a:spcAft>
                        <a:buClrTx/>
                        <a:buSzTx/>
                        <a:buFontTx/>
                        <a:buNone/>
                        <a:tabLst>
                          <a:tab pos="5943600" algn="r"/>
                        </a:tabLst>
                        <a:defRPr/>
                      </a:pPr>
                      <a:endParaRPr lang="en-US" sz="1400" strike="noStrike" baseline="0" dirty="0" smtClean="0">
                        <a:solidFill>
                          <a:schemeClr val="bg1"/>
                        </a:solidFill>
                        <a:effectLst/>
                        <a:latin typeface="Franklin Gothic Book"/>
                        <a:ea typeface="Calibri"/>
                        <a:cs typeface="Times New Roman"/>
                      </a:endParaRPr>
                    </a:p>
                    <a:p>
                      <a:pPr marL="0" marR="0" indent="0" algn="l" defTabSz="914363" rtl="0" eaLnBrk="1" fontAlgn="auto" latinLnBrk="0" hangingPunct="1">
                        <a:lnSpc>
                          <a:spcPct val="115000"/>
                        </a:lnSpc>
                        <a:spcBef>
                          <a:spcPts val="0"/>
                        </a:spcBef>
                        <a:spcAft>
                          <a:spcPts val="0"/>
                        </a:spcAft>
                        <a:buClrTx/>
                        <a:buSzTx/>
                        <a:buFontTx/>
                        <a:buNone/>
                        <a:tabLst>
                          <a:tab pos="5943600" algn="r"/>
                        </a:tabLst>
                        <a:defRPr/>
                      </a:pPr>
                      <a:r>
                        <a:rPr lang="en-US" sz="1400" strike="noStrike" baseline="0" dirty="0" smtClean="0">
                          <a:solidFill>
                            <a:schemeClr val="bg1"/>
                          </a:solidFill>
                          <a:effectLst/>
                          <a:latin typeface="Franklin Gothic Book"/>
                          <a:ea typeface="Calibri"/>
                          <a:cs typeface="Times New Roman"/>
                        </a:rPr>
                        <a:t>Proximity</a:t>
                      </a:r>
                      <a:endParaRPr lang="en-US" sz="1400" strike="noStrike" baseline="0" dirty="0">
                        <a:solidFill>
                          <a:schemeClr val="bg1"/>
                        </a:solidFill>
                        <a:effectLst/>
                        <a:latin typeface="Franklin Gothic Book"/>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583213">
                <a:tc>
                  <a:txBody>
                    <a:bodyPr/>
                    <a:lstStyle/>
                    <a:p>
                      <a:pPr marL="0" marR="0">
                        <a:lnSpc>
                          <a:spcPct val="115000"/>
                        </a:lnSpc>
                        <a:spcBef>
                          <a:spcPts val="0"/>
                        </a:spcBef>
                        <a:spcAft>
                          <a:spcPts val="0"/>
                        </a:spcAft>
                        <a:tabLst>
                          <a:tab pos="5943600" algn="r"/>
                        </a:tabLst>
                      </a:pPr>
                      <a:r>
                        <a:rPr lang="en-US" sz="1400" dirty="0">
                          <a:solidFill>
                            <a:schemeClr val="bg1"/>
                          </a:solidFill>
                          <a:effectLst/>
                          <a:latin typeface="Franklin Gothic Book"/>
                          <a:ea typeface="Calibri"/>
                          <a:cs typeface="Times New Roman"/>
                        </a:rPr>
                        <a:t>Proximity to </a:t>
                      </a:r>
                      <a:r>
                        <a:rPr lang="en-US" sz="1400" dirty="0" smtClean="0">
                          <a:solidFill>
                            <a:schemeClr val="bg1"/>
                          </a:solidFill>
                          <a:effectLst/>
                          <a:latin typeface="Franklin Gothic Book"/>
                          <a:ea typeface="Calibri"/>
                          <a:cs typeface="Times New Roman"/>
                        </a:rPr>
                        <a:t>National Priority List (NPL) </a:t>
                      </a:r>
                      <a:r>
                        <a:rPr lang="en-US" sz="1400" dirty="0">
                          <a:solidFill>
                            <a:schemeClr val="bg1"/>
                          </a:solidFill>
                          <a:effectLst/>
                          <a:latin typeface="Franklin Gothic Book"/>
                          <a:ea typeface="Calibri"/>
                          <a:cs typeface="Times New Roman"/>
                        </a:rPr>
                        <a:t>sites (count/km distance)</a:t>
                      </a: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tabLst>
                          <a:tab pos="5943600" algn="r"/>
                        </a:tabLst>
                      </a:pPr>
                      <a:r>
                        <a:rPr lang="en-US" sz="1400" dirty="0">
                          <a:solidFill>
                            <a:schemeClr val="bg1"/>
                          </a:solidFill>
                          <a:effectLst/>
                          <a:latin typeface="Franklin Gothic Book"/>
                          <a:ea typeface="Calibri"/>
                          <a:cs typeface="Times New Roman"/>
                        </a:rPr>
                        <a:t>Count of NPL (Superfund) facilities within 5 km (or nearest one beyond 5 km), </a:t>
                      </a:r>
                      <a:r>
                        <a:rPr lang="en-US" sz="1400" dirty="0" smtClean="0">
                          <a:solidFill>
                            <a:schemeClr val="bg1"/>
                          </a:solidFill>
                          <a:effectLst/>
                          <a:latin typeface="Franklin Gothic Book"/>
                          <a:ea typeface="Calibri"/>
                          <a:cs typeface="Times New Roman"/>
                        </a:rPr>
                        <a:t>divided </a:t>
                      </a:r>
                      <a:r>
                        <a:rPr lang="en-US" sz="1400" dirty="0">
                          <a:solidFill>
                            <a:schemeClr val="bg1"/>
                          </a:solidFill>
                          <a:effectLst/>
                          <a:latin typeface="Franklin Gothic Book"/>
                          <a:ea typeface="Calibri"/>
                          <a:cs typeface="Times New Roman"/>
                        </a:rPr>
                        <a:t>by distance in </a:t>
                      </a:r>
                      <a:r>
                        <a:rPr lang="en-US" sz="1400" dirty="0" smtClean="0">
                          <a:solidFill>
                            <a:schemeClr val="bg1"/>
                          </a:solidFill>
                          <a:effectLst/>
                          <a:latin typeface="Franklin Gothic Book"/>
                          <a:ea typeface="Calibri"/>
                          <a:cs typeface="Times New Roman"/>
                        </a:rPr>
                        <a:t>km</a:t>
                      </a:r>
                      <a:endParaRPr lang="en-US" sz="1400" strike="sngStrike" dirty="0">
                        <a:solidFill>
                          <a:schemeClr val="bg1"/>
                        </a:solidFill>
                        <a:effectLst/>
                        <a:latin typeface="Franklin Gothic Book"/>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tabLst>
                          <a:tab pos="5943600" algn="r"/>
                        </a:tabLst>
                      </a:pPr>
                      <a:r>
                        <a:rPr lang="en-US" sz="1400" strike="noStrike" baseline="0" dirty="0" smtClean="0">
                          <a:solidFill>
                            <a:schemeClr val="bg1"/>
                          </a:solidFill>
                          <a:effectLst/>
                          <a:latin typeface="Franklin Gothic Book"/>
                          <a:ea typeface="Calibri"/>
                          <a:cs typeface="Times New Roman"/>
                        </a:rPr>
                        <a:t>Proximity</a:t>
                      </a:r>
                      <a:endParaRPr lang="en-US" sz="1400" strike="noStrike" baseline="0" dirty="0">
                        <a:solidFill>
                          <a:schemeClr val="bg1"/>
                        </a:solidFill>
                        <a:effectLst/>
                        <a:latin typeface="Franklin Gothic Book"/>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90523">
                <a:tc>
                  <a:txBody>
                    <a:bodyPr/>
                    <a:lstStyle/>
                    <a:p>
                      <a:pPr marL="0" marR="0">
                        <a:lnSpc>
                          <a:spcPct val="115000"/>
                        </a:lnSpc>
                        <a:spcBef>
                          <a:spcPts val="0"/>
                        </a:spcBef>
                        <a:spcAft>
                          <a:spcPts val="0"/>
                        </a:spcAft>
                        <a:tabLst>
                          <a:tab pos="5943600" algn="r"/>
                        </a:tabLst>
                      </a:pPr>
                      <a:r>
                        <a:rPr lang="en-US" sz="1400" dirty="0">
                          <a:solidFill>
                            <a:schemeClr val="bg1"/>
                          </a:solidFill>
                          <a:effectLst/>
                          <a:latin typeface="Franklin Gothic Book"/>
                          <a:ea typeface="Calibri"/>
                          <a:cs typeface="Times New Roman"/>
                        </a:rPr>
                        <a:t>Proximity to </a:t>
                      </a:r>
                      <a:r>
                        <a:rPr lang="en-US" sz="1400" dirty="0" smtClean="0">
                          <a:solidFill>
                            <a:schemeClr val="bg1"/>
                          </a:solidFill>
                          <a:effectLst/>
                          <a:latin typeface="Franklin Gothic Book"/>
                          <a:ea typeface="Calibri"/>
                          <a:cs typeface="Times New Roman"/>
                        </a:rPr>
                        <a:t>Risk Management</a:t>
                      </a:r>
                      <a:r>
                        <a:rPr lang="en-US" sz="1400" baseline="0" dirty="0" smtClean="0">
                          <a:solidFill>
                            <a:schemeClr val="bg1"/>
                          </a:solidFill>
                          <a:effectLst/>
                          <a:latin typeface="Franklin Gothic Book"/>
                          <a:ea typeface="Calibri"/>
                          <a:cs typeface="Times New Roman"/>
                        </a:rPr>
                        <a:t> </a:t>
                      </a:r>
                      <a:r>
                        <a:rPr lang="en-US" sz="1400" dirty="0" smtClean="0">
                          <a:solidFill>
                            <a:schemeClr val="bg1"/>
                          </a:solidFill>
                          <a:effectLst/>
                          <a:latin typeface="Franklin Gothic Book"/>
                          <a:ea typeface="Calibri"/>
                          <a:cs typeface="Times New Roman"/>
                        </a:rPr>
                        <a:t>Plan (RMP) </a:t>
                      </a:r>
                      <a:r>
                        <a:rPr lang="en-US" sz="1400" dirty="0">
                          <a:solidFill>
                            <a:schemeClr val="bg1"/>
                          </a:solidFill>
                          <a:effectLst/>
                          <a:latin typeface="Franklin Gothic Book"/>
                          <a:ea typeface="Calibri"/>
                          <a:cs typeface="Times New Roman"/>
                        </a:rPr>
                        <a:t>facilities (count/km distance)</a:t>
                      </a: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tabLst>
                          <a:tab pos="5943600" algn="r"/>
                        </a:tabLst>
                      </a:pPr>
                      <a:r>
                        <a:rPr lang="en-US" sz="1400" dirty="0">
                          <a:solidFill>
                            <a:schemeClr val="bg1"/>
                          </a:solidFill>
                          <a:effectLst/>
                          <a:latin typeface="Franklin Gothic Book"/>
                          <a:ea typeface="Calibri"/>
                          <a:cs typeface="Times New Roman"/>
                        </a:rPr>
                        <a:t>Count of RMP (potential chemical accident management plan) facilities within 5 km (or nearest one beyond 5 km), </a:t>
                      </a:r>
                      <a:r>
                        <a:rPr lang="en-US" sz="1400" dirty="0" smtClean="0">
                          <a:solidFill>
                            <a:schemeClr val="bg1"/>
                          </a:solidFill>
                          <a:effectLst/>
                          <a:latin typeface="Franklin Gothic Book"/>
                          <a:ea typeface="Calibri"/>
                          <a:cs typeface="Times New Roman"/>
                        </a:rPr>
                        <a:t>divided </a:t>
                      </a:r>
                      <a:r>
                        <a:rPr lang="en-US" sz="1400" dirty="0">
                          <a:solidFill>
                            <a:schemeClr val="bg1"/>
                          </a:solidFill>
                          <a:effectLst/>
                          <a:latin typeface="Franklin Gothic Book"/>
                          <a:ea typeface="Calibri"/>
                          <a:cs typeface="Times New Roman"/>
                        </a:rPr>
                        <a:t>by distance in </a:t>
                      </a:r>
                      <a:r>
                        <a:rPr lang="en-US" sz="1400" dirty="0" smtClean="0">
                          <a:solidFill>
                            <a:schemeClr val="bg1"/>
                          </a:solidFill>
                          <a:effectLst/>
                          <a:latin typeface="Franklin Gothic Book"/>
                          <a:ea typeface="Calibri"/>
                          <a:cs typeface="Times New Roman"/>
                        </a:rPr>
                        <a:t>km</a:t>
                      </a:r>
                      <a:endParaRPr lang="en-US" sz="1400" strike="sngStrike" dirty="0">
                        <a:solidFill>
                          <a:schemeClr val="bg1"/>
                        </a:solidFill>
                        <a:effectLst/>
                        <a:latin typeface="Franklin Gothic Book"/>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tabLst>
                          <a:tab pos="5943600" algn="r"/>
                        </a:tabLst>
                      </a:pPr>
                      <a:r>
                        <a:rPr lang="en-US" sz="1400" strike="noStrike" baseline="0" dirty="0" smtClean="0">
                          <a:solidFill>
                            <a:schemeClr val="bg1"/>
                          </a:solidFill>
                          <a:effectLst/>
                          <a:latin typeface="Franklin Gothic Book"/>
                          <a:ea typeface="Calibri"/>
                          <a:cs typeface="Times New Roman"/>
                        </a:rPr>
                        <a:t>Proximity</a:t>
                      </a:r>
                      <a:endParaRPr lang="en-US" sz="1400" strike="noStrike" baseline="0" dirty="0">
                        <a:solidFill>
                          <a:schemeClr val="bg1"/>
                        </a:solidFill>
                        <a:effectLst/>
                        <a:latin typeface="Franklin Gothic Book"/>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790523">
                <a:tc>
                  <a:txBody>
                    <a:bodyPr/>
                    <a:lstStyle/>
                    <a:p>
                      <a:pPr marL="0" marR="0">
                        <a:lnSpc>
                          <a:spcPct val="115000"/>
                        </a:lnSpc>
                        <a:spcBef>
                          <a:spcPts val="0"/>
                        </a:spcBef>
                        <a:spcAft>
                          <a:spcPts val="0"/>
                        </a:spcAft>
                        <a:tabLst>
                          <a:tab pos="5943600" algn="r"/>
                        </a:tabLst>
                      </a:pPr>
                      <a:r>
                        <a:rPr lang="en-US" sz="1400" dirty="0">
                          <a:solidFill>
                            <a:schemeClr val="bg1"/>
                          </a:solidFill>
                          <a:effectLst/>
                          <a:latin typeface="Franklin Gothic Book"/>
                          <a:ea typeface="Calibri"/>
                          <a:cs typeface="Times New Roman"/>
                        </a:rPr>
                        <a:t>Proximity </a:t>
                      </a:r>
                      <a:r>
                        <a:rPr lang="en-US" sz="1400">
                          <a:solidFill>
                            <a:schemeClr val="bg1"/>
                          </a:solidFill>
                          <a:effectLst/>
                          <a:latin typeface="Franklin Gothic Book"/>
                          <a:ea typeface="Calibri"/>
                          <a:cs typeface="Times New Roman"/>
                        </a:rPr>
                        <a:t>to </a:t>
                      </a:r>
                      <a:r>
                        <a:rPr lang="en-US" sz="1400" smtClean="0">
                          <a:solidFill>
                            <a:schemeClr val="bg1"/>
                          </a:solidFill>
                          <a:effectLst/>
                          <a:latin typeface="Franklin Gothic Book"/>
                          <a:ea typeface="Calibri"/>
                          <a:cs typeface="Times New Roman"/>
                        </a:rPr>
                        <a:t>Treatment</a:t>
                      </a:r>
                      <a:r>
                        <a:rPr lang="en-US" sz="1400" baseline="0" smtClean="0">
                          <a:solidFill>
                            <a:schemeClr val="bg1"/>
                          </a:solidFill>
                          <a:effectLst/>
                          <a:latin typeface="Franklin Gothic Book"/>
                          <a:ea typeface="Calibri"/>
                          <a:cs typeface="Times New Roman"/>
                        </a:rPr>
                        <a:t> </a:t>
                      </a:r>
                      <a:r>
                        <a:rPr lang="en-US" sz="1400" smtClean="0">
                          <a:solidFill>
                            <a:schemeClr val="bg1"/>
                          </a:solidFill>
                          <a:effectLst/>
                          <a:latin typeface="Franklin Gothic Book"/>
                          <a:ea typeface="Calibri"/>
                          <a:cs typeface="Times New Roman"/>
                        </a:rPr>
                        <a:t>Storage </a:t>
                      </a:r>
                      <a:r>
                        <a:rPr lang="en-US" sz="1400" dirty="0" smtClean="0">
                          <a:solidFill>
                            <a:schemeClr val="bg1"/>
                          </a:solidFill>
                          <a:effectLst/>
                          <a:latin typeface="Franklin Gothic Book"/>
                          <a:ea typeface="Calibri"/>
                          <a:cs typeface="Times New Roman"/>
                        </a:rPr>
                        <a:t>Disposal Facilities (TSDF) (</a:t>
                      </a:r>
                      <a:r>
                        <a:rPr lang="en-US" sz="1400" dirty="0">
                          <a:solidFill>
                            <a:schemeClr val="bg1"/>
                          </a:solidFill>
                          <a:effectLst/>
                          <a:latin typeface="Franklin Gothic Book"/>
                          <a:ea typeface="Calibri"/>
                          <a:cs typeface="Times New Roman"/>
                        </a:rPr>
                        <a:t>count/km distance)</a:t>
                      </a: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tabLst>
                          <a:tab pos="5943600" algn="r"/>
                        </a:tabLst>
                      </a:pPr>
                      <a:r>
                        <a:rPr lang="en-US" sz="1400" dirty="0">
                          <a:solidFill>
                            <a:schemeClr val="bg1"/>
                          </a:solidFill>
                          <a:effectLst/>
                          <a:latin typeface="Franklin Gothic Book"/>
                          <a:ea typeface="Calibri"/>
                          <a:cs typeface="Times New Roman"/>
                        </a:rPr>
                        <a:t>Count of </a:t>
                      </a:r>
                      <a:r>
                        <a:rPr lang="en-US" sz="1400" dirty="0" smtClean="0">
                          <a:solidFill>
                            <a:schemeClr val="bg1"/>
                          </a:solidFill>
                          <a:effectLst/>
                          <a:latin typeface="Franklin Gothic Book"/>
                          <a:ea typeface="Calibri"/>
                          <a:cs typeface="Times New Roman"/>
                        </a:rPr>
                        <a:t>TSDFs </a:t>
                      </a:r>
                      <a:r>
                        <a:rPr lang="en-US" sz="1400" dirty="0">
                          <a:solidFill>
                            <a:schemeClr val="bg1"/>
                          </a:solidFill>
                          <a:effectLst/>
                          <a:latin typeface="Franklin Gothic Book"/>
                          <a:ea typeface="Calibri"/>
                          <a:cs typeface="Times New Roman"/>
                        </a:rPr>
                        <a:t>(hazardous waste </a:t>
                      </a:r>
                      <a:r>
                        <a:rPr lang="en-US" sz="1400" dirty="0" smtClean="0">
                          <a:solidFill>
                            <a:schemeClr val="bg1"/>
                          </a:solidFill>
                          <a:effectLst/>
                          <a:latin typeface="Franklin Gothic Book"/>
                          <a:ea typeface="Calibri"/>
                          <a:cs typeface="Times New Roman"/>
                        </a:rPr>
                        <a:t>management</a:t>
                      </a:r>
                      <a:r>
                        <a:rPr lang="en-US" sz="1400" strike="noStrike" dirty="0" smtClean="0">
                          <a:solidFill>
                            <a:schemeClr val="bg1"/>
                          </a:solidFill>
                          <a:effectLst/>
                          <a:latin typeface="Franklin Gothic Book"/>
                          <a:ea typeface="Calibri"/>
                          <a:cs typeface="Times New Roman"/>
                        </a:rPr>
                        <a:t> facilities</a:t>
                      </a:r>
                      <a:r>
                        <a:rPr lang="en-US" sz="1400" dirty="0" smtClean="0">
                          <a:solidFill>
                            <a:schemeClr val="bg1"/>
                          </a:solidFill>
                          <a:effectLst/>
                          <a:latin typeface="Franklin Gothic Book"/>
                          <a:ea typeface="Calibri"/>
                          <a:cs typeface="Times New Roman"/>
                        </a:rPr>
                        <a:t>) within </a:t>
                      </a:r>
                      <a:r>
                        <a:rPr lang="en-US" sz="1400" dirty="0">
                          <a:solidFill>
                            <a:schemeClr val="bg1"/>
                          </a:solidFill>
                          <a:effectLst/>
                          <a:latin typeface="Franklin Gothic Book"/>
                          <a:ea typeface="Calibri"/>
                          <a:cs typeface="Times New Roman"/>
                        </a:rPr>
                        <a:t>5 km (or nearest one beyond 5 km), </a:t>
                      </a:r>
                      <a:r>
                        <a:rPr lang="en-US" sz="1400" dirty="0" smtClean="0">
                          <a:solidFill>
                            <a:schemeClr val="bg1"/>
                          </a:solidFill>
                          <a:effectLst/>
                          <a:latin typeface="Franklin Gothic Book"/>
                          <a:ea typeface="Calibri"/>
                          <a:cs typeface="Times New Roman"/>
                        </a:rPr>
                        <a:t>divided </a:t>
                      </a:r>
                      <a:r>
                        <a:rPr lang="en-US" sz="1400" dirty="0">
                          <a:solidFill>
                            <a:schemeClr val="bg1"/>
                          </a:solidFill>
                          <a:effectLst/>
                          <a:latin typeface="Franklin Gothic Book"/>
                          <a:ea typeface="Calibri"/>
                          <a:cs typeface="Times New Roman"/>
                        </a:rPr>
                        <a:t>by distance in </a:t>
                      </a:r>
                      <a:r>
                        <a:rPr lang="en-US" sz="1400" dirty="0" smtClean="0">
                          <a:solidFill>
                            <a:schemeClr val="bg1"/>
                          </a:solidFill>
                          <a:effectLst/>
                          <a:latin typeface="Franklin Gothic Book"/>
                          <a:ea typeface="Calibri"/>
                          <a:cs typeface="Times New Roman"/>
                        </a:rPr>
                        <a:t>km</a:t>
                      </a:r>
                      <a:endParaRPr lang="en-US" sz="1400" strike="sngStrike" dirty="0">
                        <a:solidFill>
                          <a:schemeClr val="bg1"/>
                        </a:solidFill>
                        <a:effectLst/>
                        <a:latin typeface="Franklin Gothic Book"/>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tabLst>
                          <a:tab pos="5943600" algn="r"/>
                        </a:tabLst>
                      </a:pPr>
                      <a:r>
                        <a:rPr lang="en-US" sz="1400" strike="noStrike" baseline="0" dirty="0" smtClean="0">
                          <a:solidFill>
                            <a:schemeClr val="bg1"/>
                          </a:solidFill>
                          <a:effectLst/>
                          <a:latin typeface="Franklin Gothic Book"/>
                          <a:ea typeface="Calibri"/>
                          <a:cs typeface="Times New Roman"/>
                        </a:rPr>
                        <a:t>Proximity</a:t>
                      </a:r>
                      <a:endParaRPr lang="en-US" sz="1400" strike="noStrike" baseline="0" dirty="0">
                        <a:solidFill>
                          <a:schemeClr val="bg1"/>
                        </a:solidFill>
                        <a:effectLst/>
                        <a:latin typeface="Franklin Gothic Book"/>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90523">
                <a:tc>
                  <a:txBody>
                    <a:bodyPr/>
                    <a:lstStyle/>
                    <a:p>
                      <a:pPr marL="0" marR="0">
                        <a:lnSpc>
                          <a:spcPct val="115000"/>
                        </a:lnSpc>
                        <a:spcBef>
                          <a:spcPts val="0"/>
                        </a:spcBef>
                        <a:spcAft>
                          <a:spcPts val="0"/>
                        </a:spcAft>
                        <a:tabLst>
                          <a:tab pos="5943600" algn="r"/>
                        </a:tabLst>
                      </a:pPr>
                      <a:r>
                        <a:rPr lang="en-US" sz="1400" dirty="0">
                          <a:solidFill>
                            <a:schemeClr val="bg1"/>
                          </a:solidFill>
                          <a:effectLst/>
                          <a:latin typeface="Franklin Gothic Book"/>
                          <a:ea typeface="Calibri"/>
                          <a:cs typeface="Times New Roman"/>
                        </a:rPr>
                        <a:t>Proximity to Major Direct Dischargers (count/km distance)</a:t>
                      </a: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tabLst>
                          <a:tab pos="5943600" algn="r"/>
                        </a:tabLst>
                      </a:pPr>
                      <a:r>
                        <a:rPr lang="en-US" sz="1400" dirty="0">
                          <a:solidFill>
                            <a:schemeClr val="bg1"/>
                          </a:solidFill>
                          <a:effectLst/>
                          <a:latin typeface="Franklin Gothic Book"/>
                          <a:ea typeface="Calibri"/>
                          <a:cs typeface="Times New Roman"/>
                        </a:rPr>
                        <a:t>Count of NPDES major direct water discharger facilities within 5 km (or nearest one beyond 5 km), each divided by distance in </a:t>
                      </a:r>
                      <a:r>
                        <a:rPr lang="en-US" sz="1400" dirty="0" smtClean="0">
                          <a:solidFill>
                            <a:schemeClr val="bg1"/>
                          </a:solidFill>
                          <a:effectLst/>
                          <a:latin typeface="Franklin Gothic Book"/>
                          <a:ea typeface="Calibri"/>
                          <a:cs typeface="Times New Roman"/>
                        </a:rPr>
                        <a:t>km</a:t>
                      </a:r>
                      <a:endParaRPr lang="en-US" sz="1400" strike="sngStrike" dirty="0">
                        <a:solidFill>
                          <a:schemeClr val="bg1"/>
                        </a:solidFill>
                        <a:effectLst/>
                        <a:latin typeface="Franklin Gothic Book"/>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tabLst>
                          <a:tab pos="5943600" algn="r"/>
                        </a:tabLst>
                      </a:pPr>
                      <a:r>
                        <a:rPr lang="en-US" sz="1400" strike="noStrike" baseline="0" dirty="0" smtClean="0">
                          <a:solidFill>
                            <a:schemeClr val="bg1"/>
                          </a:solidFill>
                          <a:effectLst/>
                          <a:latin typeface="Franklin Gothic Book"/>
                          <a:ea typeface="Calibri"/>
                          <a:cs typeface="Times New Roman"/>
                        </a:rPr>
                        <a:t>Proximity</a:t>
                      </a:r>
                      <a:endParaRPr lang="en-US" sz="1400" strike="noStrike" baseline="0" dirty="0">
                        <a:solidFill>
                          <a:schemeClr val="bg1"/>
                        </a:solidFill>
                        <a:effectLst/>
                        <a:latin typeface="Franklin Gothic Book"/>
                        <a:ea typeface="Calibri"/>
                        <a:cs typeface="Times New Roman"/>
                      </a:endParaRPr>
                    </a:p>
                  </a:txBody>
                  <a:tcPr marL="31567" marR="31567" marT="11803" marB="118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4844490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18945"/>
            <a:ext cx="8382000" cy="443198"/>
          </a:xfrm>
        </p:spPr>
        <p:txBody>
          <a:bodyPr/>
          <a:lstStyle/>
          <a:p>
            <a:r>
              <a:rPr lang="en-US" dirty="0" smtClean="0">
                <a:solidFill>
                  <a:prstClr val="white"/>
                </a:solidFill>
              </a:rPr>
              <a:t>Seven Demographic Indicators</a:t>
            </a:r>
            <a:endParaRPr lang="en-US" dirty="0" smtClean="0"/>
          </a:p>
        </p:txBody>
      </p:sp>
      <p:sp>
        <p:nvSpPr>
          <p:cNvPr id="2" name="Slide Number Placeholder 1"/>
          <p:cNvSpPr>
            <a:spLocks noGrp="1"/>
          </p:cNvSpPr>
          <p:nvPr>
            <p:ph type="sldNum" sz="quarter" idx="4"/>
          </p:nvPr>
        </p:nvSpPr>
        <p:spPr/>
        <p:txBody>
          <a:bodyPr/>
          <a:lstStyle/>
          <a:p>
            <a:fld id="{11C1CDDD-26A6-4238-A94D-3281FBF69CDD}" type="slidenum">
              <a:rPr lang="en-US" smtClean="0"/>
              <a:pPr/>
              <a:t>12</a:t>
            </a:fld>
            <a:endParaRPr lang="en-US" dirty="0"/>
          </a:p>
        </p:txBody>
      </p:sp>
      <p:sp>
        <p:nvSpPr>
          <p:cNvPr id="3" name="TextBox 2"/>
          <p:cNvSpPr txBox="1"/>
          <p:nvPr/>
        </p:nvSpPr>
        <p:spPr>
          <a:xfrm>
            <a:off x="6040326" y="1282867"/>
            <a:ext cx="2722674" cy="5801588"/>
          </a:xfrm>
          <a:prstGeom prst="rect">
            <a:avLst/>
          </a:prstGeom>
          <a:noFill/>
        </p:spPr>
        <p:txBody>
          <a:bodyPr wrap="square" rtlCol="0">
            <a:spAutoFit/>
          </a:bodyPr>
          <a:lstStyle/>
          <a:p>
            <a:pPr marL="171450" indent="-171450">
              <a:buFont typeface="Arial" panose="020B0604020202020204" pitchFamily="34" charset="0"/>
              <a:buChar char="•"/>
            </a:pPr>
            <a:r>
              <a:rPr lang="en-US" sz="2000" dirty="0" smtClean="0">
                <a:solidFill>
                  <a:schemeClr val="bg1"/>
                </a:solidFill>
              </a:rPr>
              <a:t>Demographic Index</a:t>
            </a:r>
          </a:p>
          <a:p>
            <a:endParaRPr lang="en-US" sz="2000" dirty="0" smtClean="0">
              <a:solidFill>
                <a:schemeClr val="bg1"/>
              </a:solidFill>
            </a:endParaRPr>
          </a:p>
          <a:p>
            <a:pPr marL="171450" indent="-171450">
              <a:buFont typeface="Arial" panose="020B0604020202020204" pitchFamily="34" charset="0"/>
              <a:buChar char="•"/>
            </a:pPr>
            <a:r>
              <a:rPr lang="en-US" sz="2000" dirty="0">
                <a:solidFill>
                  <a:schemeClr val="bg1"/>
                </a:solidFill>
              </a:rPr>
              <a:t>Minority Population</a:t>
            </a:r>
          </a:p>
          <a:p>
            <a:pPr marL="171450" indent="-171450">
              <a:buFont typeface="Arial" panose="020B0604020202020204" pitchFamily="34" charset="0"/>
              <a:buChar char="•"/>
            </a:pPr>
            <a:endParaRPr lang="en-US" sz="2000" dirty="0" smtClean="0">
              <a:solidFill>
                <a:schemeClr val="bg1"/>
              </a:solidFill>
            </a:endParaRPr>
          </a:p>
          <a:p>
            <a:pPr marL="171450" indent="-171450">
              <a:buFont typeface="Arial" panose="020B0604020202020204" pitchFamily="34" charset="0"/>
              <a:buChar char="•"/>
            </a:pPr>
            <a:r>
              <a:rPr lang="en-US" sz="2000" dirty="0">
                <a:solidFill>
                  <a:schemeClr val="bg1"/>
                </a:solidFill>
              </a:rPr>
              <a:t>Low-income</a:t>
            </a:r>
          </a:p>
          <a:p>
            <a:pPr marL="171450" indent="-171450">
              <a:buFont typeface="Arial" panose="020B0604020202020204" pitchFamily="34" charset="0"/>
              <a:buChar char="•"/>
            </a:pPr>
            <a:endParaRPr lang="en-US" sz="2000" dirty="0" smtClean="0">
              <a:solidFill>
                <a:schemeClr val="bg1"/>
              </a:solidFill>
            </a:endParaRPr>
          </a:p>
          <a:p>
            <a:pPr marL="171450" indent="-171450">
              <a:buFont typeface="Arial" panose="020B0604020202020204" pitchFamily="34" charset="0"/>
              <a:buChar char="•"/>
            </a:pPr>
            <a:r>
              <a:rPr lang="en-US" sz="2000" dirty="0">
                <a:solidFill>
                  <a:schemeClr val="bg1"/>
                </a:solidFill>
              </a:rPr>
              <a:t>Linguistically isolated</a:t>
            </a:r>
          </a:p>
          <a:p>
            <a:pPr marL="171450" indent="-171450">
              <a:buFont typeface="Arial" panose="020B0604020202020204" pitchFamily="34" charset="0"/>
              <a:buChar char="•"/>
            </a:pPr>
            <a:endParaRPr lang="en-US" sz="2000" dirty="0" smtClean="0">
              <a:solidFill>
                <a:schemeClr val="bg1"/>
              </a:solidFill>
            </a:endParaRPr>
          </a:p>
          <a:p>
            <a:pPr marL="171450" indent="-171450">
              <a:buFont typeface="Arial" panose="020B0604020202020204" pitchFamily="34" charset="0"/>
              <a:buChar char="•"/>
            </a:pPr>
            <a:r>
              <a:rPr lang="en-US" sz="2000" dirty="0">
                <a:solidFill>
                  <a:schemeClr val="bg1"/>
                </a:solidFill>
              </a:rPr>
              <a:t>Less than high school education</a:t>
            </a:r>
          </a:p>
          <a:p>
            <a:pPr marL="171450" indent="-171450">
              <a:buFont typeface="Arial" panose="020B0604020202020204" pitchFamily="34" charset="0"/>
              <a:buChar char="•"/>
            </a:pPr>
            <a:endParaRPr lang="en-US" sz="2000" dirty="0" smtClean="0">
              <a:solidFill>
                <a:schemeClr val="bg1"/>
              </a:solidFill>
            </a:endParaRPr>
          </a:p>
          <a:p>
            <a:pPr marL="171450" indent="-171450">
              <a:buFont typeface="Arial" panose="020B0604020202020204" pitchFamily="34" charset="0"/>
              <a:buChar char="•"/>
            </a:pPr>
            <a:r>
              <a:rPr lang="en-US" sz="2000" dirty="0" smtClean="0">
                <a:solidFill>
                  <a:schemeClr val="bg1"/>
                </a:solidFill>
              </a:rPr>
              <a:t>Under age 5</a:t>
            </a:r>
          </a:p>
          <a:p>
            <a:endParaRPr lang="en-US" sz="2000" dirty="0" smtClean="0">
              <a:solidFill>
                <a:schemeClr val="bg1"/>
              </a:solidFill>
            </a:endParaRPr>
          </a:p>
          <a:p>
            <a:pPr marL="171450" indent="-171450">
              <a:buFont typeface="Arial" panose="020B0604020202020204" pitchFamily="34" charset="0"/>
              <a:buChar char="•"/>
            </a:pPr>
            <a:r>
              <a:rPr lang="en-US" sz="2000" dirty="0" smtClean="0">
                <a:solidFill>
                  <a:schemeClr val="bg1"/>
                </a:solidFill>
              </a:rPr>
              <a:t>Over age 64</a:t>
            </a:r>
          </a:p>
          <a:p>
            <a:endParaRPr lang="en-US" sz="2000" dirty="0" smtClean="0">
              <a:solidFill>
                <a:schemeClr val="bg1"/>
              </a:solidFill>
            </a:endParaRPr>
          </a:p>
          <a:p>
            <a:pPr marL="171450" indent="-171450">
              <a:buFont typeface="Arial" panose="020B0604020202020204" pitchFamily="34" charset="0"/>
              <a:buChar char="•"/>
            </a:pPr>
            <a:endParaRPr lang="en-US" sz="2000" dirty="0" smtClean="0">
              <a:solidFill>
                <a:schemeClr val="bg1"/>
              </a:solidFill>
            </a:endParaRPr>
          </a:p>
          <a:p>
            <a:pPr marL="171450" indent="-171450">
              <a:buFont typeface="Arial" panose="020B0604020202020204" pitchFamily="34" charset="0"/>
              <a:buChar char="•"/>
            </a:pPr>
            <a:endParaRPr lang="en-US" sz="2000" dirty="0">
              <a:solidFill>
                <a:schemeClr val="bg1"/>
              </a:solidFill>
            </a:endParaRPr>
          </a:p>
          <a:p>
            <a:pPr marL="171450" indent="-171450">
              <a:buFont typeface="Arial" panose="020B0604020202020204" pitchFamily="34" charset="0"/>
              <a:buChar char="•"/>
            </a:pPr>
            <a:endParaRPr lang="en-US" sz="11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82867"/>
            <a:ext cx="5076044" cy="4800600"/>
          </a:xfrm>
          <a:prstGeom prst="rect">
            <a:avLst/>
          </a:prstGeom>
        </p:spPr>
      </p:pic>
    </p:spTree>
    <p:extLst>
      <p:ext uri="{BB962C8B-B14F-4D97-AF65-F5344CB8AC3E}">
        <p14:creationId xmlns:p14="http://schemas.microsoft.com/office/powerpoint/2010/main" val="294779242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18945"/>
            <a:ext cx="8382000" cy="443198"/>
          </a:xfrm>
        </p:spPr>
        <p:txBody>
          <a:bodyPr/>
          <a:lstStyle/>
          <a:p>
            <a:r>
              <a:rPr lang="en-US" dirty="0" smtClean="0">
                <a:solidFill>
                  <a:prstClr val="white"/>
                </a:solidFill>
              </a:rPr>
              <a:t>Demographic Index</a:t>
            </a:r>
            <a:endParaRPr lang="en-US" dirty="0" smtClean="0"/>
          </a:p>
        </p:txBody>
      </p:sp>
      <p:sp>
        <p:nvSpPr>
          <p:cNvPr id="2" name="Slide Number Placeholder 1"/>
          <p:cNvSpPr>
            <a:spLocks noGrp="1"/>
          </p:cNvSpPr>
          <p:nvPr>
            <p:ph type="sldNum" sz="quarter" idx="4"/>
          </p:nvPr>
        </p:nvSpPr>
        <p:spPr/>
        <p:txBody>
          <a:bodyPr/>
          <a:lstStyle/>
          <a:p>
            <a:fld id="{11C1CDDD-26A6-4238-A94D-3281FBF69CDD}" type="slidenum">
              <a:rPr lang="en-US" smtClean="0"/>
              <a:pPr/>
              <a:t>13</a:t>
            </a:fld>
            <a:endParaRPr lang="en-US" dirty="0"/>
          </a:p>
        </p:txBody>
      </p:sp>
      <p:sp>
        <p:nvSpPr>
          <p:cNvPr id="4099" name="Rectangle 3"/>
          <p:cNvSpPr>
            <a:spLocks noGrp="1" noChangeArrowheads="1"/>
          </p:cNvSpPr>
          <p:nvPr>
            <p:ph sz="half" idx="1"/>
          </p:nvPr>
        </p:nvSpPr>
        <p:spPr>
          <a:xfrm>
            <a:off x="114300" y="1501064"/>
            <a:ext cx="8915400" cy="1593641"/>
          </a:xfrm>
        </p:spPr>
        <p:txBody>
          <a:bodyPr/>
          <a:lstStyle/>
          <a:p>
            <a:pPr marL="0" lvl="0" indent="0" algn="ctr">
              <a:buNone/>
            </a:pPr>
            <a:r>
              <a:rPr lang="en-US" sz="5400" dirty="0"/>
              <a:t>Demographic </a:t>
            </a:r>
            <a:r>
              <a:rPr lang="en-US" sz="5400" dirty="0" smtClean="0"/>
              <a:t>Index</a:t>
            </a:r>
            <a:endParaRPr lang="en-US" sz="5400" dirty="0"/>
          </a:p>
          <a:p>
            <a:pPr marL="0" lvl="0" indent="0" algn="ctr">
              <a:buNone/>
            </a:pPr>
            <a:r>
              <a:rPr lang="en-US" sz="3200" b="0" dirty="0"/>
              <a:t>= (% low-income  +  % minority) / 2</a:t>
            </a:r>
          </a:p>
          <a:p>
            <a:pPr marL="0" indent="0" algn="ctr">
              <a:buNone/>
            </a:pPr>
            <a:endParaRPr lang="en-US" sz="1800" b="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29" t="36185" r="2917" b="17760"/>
          <a:stretch/>
        </p:blipFill>
        <p:spPr>
          <a:xfrm>
            <a:off x="1625600" y="3200400"/>
            <a:ext cx="5892800" cy="2764853"/>
          </a:xfrm>
          <a:prstGeom prst="rect">
            <a:avLst/>
          </a:prstGeom>
          <a:ln>
            <a:noFill/>
          </a:ln>
        </p:spPr>
      </p:pic>
    </p:spTree>
    <p:extLst>
      <p:ext uri="{BB962C8B-B14F-4D97-AF65-F5344CB8AC3E}">
        <p14:creationId xmlns:p14="http://schemas.microsoft.com/office/powerpoint/2010/main" val="4971921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782"/>
            <a:ext cx="9144000" cy="5208233"/>
          </a:xfrm>
          <a:prstGeom prst="rect">
            <a:avLst/>
          </a:prstGeom>
        </p:spPr>
      </p:pic>
      <p:sp>
        <p:nvSpPr>
          <p:cNvPr id="9" name="Title 8"/>
          <p:cNvSpPr>
            <a:spLocks noGrp="1"/>
          </p:cNvSpPr>
          <p:nvPr>
            <p:ph type="title"/>
          </p:nvPr>
        </p:nvSpPr>
        <p:spPr/>
        <p:txBody>
          <a:bodyPr/>
          <a:lstStyle/>
          <a:p>
            <a:r>
              <a:rPr lang="en-US" dirty="0" smtClean="0"/>
              <a:t>Twelve EJ Indexes</a:t>
            </a:r>
            <a:endParaRPr lang="en-US" dirty="0"/>
          </a:p>
        </p:txBody>
      </p:sp>
      <p:sp>
        <p:nvSpPr>
          <p:cNvPr id="3" name="Slide Number Placeholder 2"/>
          <p:cNvSpPr>
            <a:spLocks noGrp="1"/>
          </p:cNvSpPr>
          <p:nvPr>
            <p:ph type="sldNum" sz="quarter" idx="4"/>
          </p:nvPr>
        </p:nvSpPr>
        <p:spPr/>
        <p:txBody>
          <a:bodyPr/>
          <a:lstStyle/>
          <a:p>
            <a:fld id="{11C1CDDD-26A6-4238-A94D-3281FBF69CDD}"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100190948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Twelve EJ Indexes</a:t>
            </a:r>
            <a:endParaRPr lang="en-US" dirty="0"/>
          </a:p>
        </p:txBody>
      </p:sp>
      <p:sp>
        <p:nvSpPr>
          <p:cNvPr id="3" name="Slide Number Placeholder 2"/>
          <p:cNvSpPr>
            <a:spLocks noGrp="1"/>
          </p:cNvSpPr>
          <p:nvPr>
            <p:ph type="sldNum" sz="quarter" idx="4"/>
          </p:nvPr>
        </p:nvSpPr>
        <p:spPr/>
        <p:txBody>
          <a:bodyPr/>
          <a:lstStyle/>
          <a:p>
            <a:fld id="{11C1CDDD-26A6-4238-A94D-3281FBF69CDD}" type="slidenum">
              <a:rPr lang="en-US" smtClean="0">
                <a:solidFill>
                  <a:prstClr val="white">
                    <a:tint val="75000"/>
                  </a:prstClr>
                </a:solidFill>
              </a:rPr>
              <a:pPr/>
              <a:t>15</a:t>
            </a:fld>
            <a:endParaRPr lang="en-US" dirty="0">
              <a:solidFill>
                <a:prstClr val="white">
                  <a:tint val="75000"/>
                </a:prst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 y="1050924"/>
            <a:ext cx="9144000" cy="5208233"/>
          </a:xfrm>
          <a:prstGeom prst="rect">
            <a:avLst/>
          </a:prstGeom>
        </p:spPr>
      </p:pic>
    </p:spTree>
    <p:extLst>
      <p:ext uri="{BB962C8B-B14F-4D97-AF65-F5344CB8AC3E}">
        <p14:creationId xmlns:p14="http://schemas.microsoft.com/office/powerpoint/2010/main" val="6599058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Twelve EJ Indexes</a:t>
            </a:r>
            <a:endParaRPr lang="en-US" dirty="0"/>
          </a:p>
        </p:txBody>
      </p:sp>
      <p:sp>
        <p:nvSpPr>
          <p:cNvPr id="3" name="Slide Number Placeholder 2"/>
          <p:cNvSpPr>
            <a:spLocks noGrp="1"/>
          </p:cNvSpPr>
          <p:nvPr>
            <p:ph type="sldNum" sz="quarter" idx="4"/>
          </p:nvPr>
        </p:nvSpPr>
        <p:spPr/>
        <p:txBody>
          <a:bodyPr/>
          <a:lstStyle/>
          <a:p>
            <a:fld id="{11C1CDDD-26A6-4238-A94D-3281FBF69CDD}" type="slidenum">
              <a:rPr lang="en-US" smtClean="0">
                <a:solidFill>
                  <a:prstClr val="white">
                    <a:tint val="75000"/>
                  </a:prstClr>
                </a:solidFill>
              </a:rPr>
              <a:pPr/>
              <a:t>16</a:t>
            </a:fld>
            <a:endParaRPr lang="en-US" dirty="0">
              <a:solidFill>
                <a:prstClr val="white">
                  <a:tint val="75000"/>
                </a:prstClr>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7066"/>
            <a:ext cx="9144000" cy="5208233"/>
          </a:xfrm>
          <a:prstGeom prst="rect">
            <a:avLst/>
          </a:prstGeom>
        </p:spPr>
      </p:pic>
      <p:sp>
        <p:nvSpPr>
          <p:cNvPr id="14" name="Rectangle 13"/>
          <p:cNvSpPr/>
          <p:nvPr/>
        </p:nvSpPr>
        <p:spPr bwMode="auto">
          <a:xfrm>
            <a:off x="1676400" y="2362200"/>
            <a:ext cx="1295400" cy="228600"/>
          </a:xfrm>
          <a:prstGeom prst="rect">
            <a:avLst/>
          </a:prstGeom>
          <a:solidFill>
            <a:srgbClr val="FFFF00">
              <a:alpha val="42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07879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18945"/>
            <a:ext cx="8382000" cy="443198"/>
          </a:xfrm>
        </p:spPr>
        <p:txBody>
          <a:bodyPr/>
          <a:lstStyle/>
          <a:p>
            <a:r>
              <a:rPr lang="en-US" dirty="0" smtClean="0">
                <a:solidFill>
                  <a:prstClr val="white"/>
                </a:solidFill>
              </a:rPr>
              <a:t>What does the EJ Index mean?</a:t>
            </a:r>
            <a:endParaRPr lang="en-US" dirty="0" smtClean="0"/>
          </a:p>
        </p:txBody>
      </p:sp>
      <p:sp>
        <p:nvSpPr>
          <p:cNvPr id="2" name="Slide Number Placeholder 1"/>
          <p:cNvSpPr>
            <a:spLocks noGrp="1"/>
          </p:cNvSpPr>
          <p:nvPr>
            <p:ph type="sldNum" sz="quarter" idx="4"/>
          </p:nvPr>
        </p:nvSpPr>
        <p:spPr/>
        <p:txBody>
          <a:bodyPr/>
          <a:lstStyle/>
          <a:p>
            <a:fld id="{11C1CDDD-26A6-4238-A94D-3281FBF69CDD}" type="slidenum">
              <a:rPr lang="en-US" smtClean="0">
                <a:solidFill>
                  <a:prstClr val="white">
                    <a:tint val="75000"/>
                  </a:prstClr>
                </a:solidFill>
              </a:rPr>
              <a:pPr/>
              <a:t>17</a:t>
            </a:fld>
            <a:endParaRPr lang="en-US" dirty="0">
              <a:solidFill>
                <a:prstClr val="white">
                  <a:tint val="75000"/>
                </a:prstClr>
              </a:solidFill>
            </a:endParaRPr>
          </a:p>
        </p:txBody>
      </p:sp>
      <p:sp>
        <p:nvSpPr>
          <p:cNvPr id="4099" name="Rectangle 3"/>
          <p:cNvSpPr>
            <a:spLocks noGrp="1" noChangeArrowheads="1"/>
          </p:cNvSpPr>
          <p:nvPr>
            <p:ph sz="half" idx="1"/>
          </p:nvPr>
        </p:nvSpPr>
        <p:spPr>
          <a:xfrm>
            <a:off x="381000" y="1378262"/>
            <a:ext cx="8458200" cy="4970591"/>
          </a:xfrm>
        </p:spPr>
        <p:txBody>
          <a:bodyPr/>
          <a:lstStyle/>
          <a:p>
            <a:r>
              <a:rPr lang="en-US" dirty="0" smtClean="0"/>
              <a:t>The EJ index combines environmental and demographic data</a:t>
            </a:r>
          </a:p>
          <a:p>
            <a:r>
              <a:rPr lang="en-US" dirty="0" smtClean="0"/>
              <a:t>It shows how much a block group contributes to the nation’s overall disparity (between demographic groups) in that environmental indicator.</a:t>
            </a:r>
          </a:p>
          <a:p>
            <a:r>
              <a:rPr lang="en-US" dirty="0" smtClean="0"/>
              <a:t>In other words, </a:t>
            </a:r>
          </a:p>
          <a:p>
            <a:pPr lvl="1"/>
            <a:r>
              <a:rPr lang="en-US" dirty="0" smtClean="0"/>
              <a:t>Nationwide overall, the average low-income and/or minority individual in the US has a higher lead paint indicator score than the rest of the US population.</a:t>
            </a:r>
          </a:p>
          <a:p>
            <a:pPr lvl="1"/>
            <a:r>
              <a:rPr lang="en-US" dirty="0" smtClean="0"/>
              <a:t>The EJ index shows how much this block group contributes to that disparity.</a:t>
            </a:r>
          </a:p>
          <a:p>
            <a:pPr lvl="1"/>
            <a:r>
              <a:rPr lang="en-US" dirty="0" smtClean="0"/>
              <a:t>If the block groups with the highest EJ index values (for lead paint) were “cleaned up” first, that would be the fastest way to reduce the disparity in average lead paint scores.</a:t>
            </a:r>
          </a:p>
        </p:txBody>
      </p:sp>
    </p:spTree>
    <p:extLst>
      <p:ext uri="{BB962C8B-B14F-4D97-AF65-F5344CB8AC3E}">
        <p14:creationId xmlns:p14="http://schemas.microsoft.com/office/powerpoint/2010/main" val="12891508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 – Drilling down to explore one indicator at a time</a:t>
            </a:r>
            <a:endParaRPr lang="en-US" dirty="0"/>
          </a:p>
        </p:txBody>
      </p:sp>
      <p:sp>
        <p:nvSpPr>
          <p:cNvPr id="3" name="Slide Number Placeholder 2"/>
          <p:cNvSpPr>
            <a:spLocks noGrp="1"/>
          </p:cNvSpPr>
          <p:nvPr>
            <p:ph type="sldNum" sz="quarter" idx="4"/>
          </p:nvPr>
        </p:nvSpPr>
        <p:spPr/>
        <p:txBody>
          <a:bodyPr/>
          <a:lstStyle/>
          <a:p>
            <a:fld id="{11C1CDDD-26A6-4238-A94D-3281FBF69CDD}" type="slidenum">
              <a:rPr lang="en-US" smtClean="0">
                <a:solidFill>
                  <a:prstClr val="white">
                    <a:tint val="75000"/>
                  </a:prstClr>
                </a:solidFill>
              </a:rPr>
              <a:pPr/>
              <a:t>18</a:t>
            </a:fld>
            <a:endParaRPr lang="en-US" dirty="0">
              <a:solidFill>
                <a:prstClr val="white">
                  <a:tint val="75000"/>
                </a:prstClr>
              </a:solidFill>
            </a:endParaRPr>
          </a:p>
        </p:txBody>
      </p:sp>
      <p:sp>
        <p:nvSpPr>
          <p:cNvPr id="6" name="Content Placeholder 5"/>
          <p:cNvSpPr>
            <a:spLocks noGrp="1"/>
          </p:cNvSpPr>
          <p:nvPr>
            <p:ph idx="1"/>
          </p:nvPr>
        </p:nvSpPr>
        <p:spPr>
          <a:xfrm>
            <a:off x="381000" y="1371600"/>
            <a:ext cx="8382000" cy="4401205"/>
          </a:xfrm>
        </p:spPr>
        <p:txBody>
          <a:bodyPr/>
          <a:lstStyle/>
          <a:p>
            <a:r>
              <a:rPr lang="en-US" dirty="0" smtClean="0"/>
              <a:t>A Report:</a:t>
            </a:r>
            <a:br>
              <a:rPr lang="en-US" dirty="0" smtClean="0"/>
            </a:br>
            <a:r>
              <a:rPr lang="en-US" dirty="0"/>
              <a:t>G</a:t>
            </a:r>
            <a:r>
              <a:rPr lang="en-US" dirty="0" smtClean="0"/>
              <a:t>ives you </a:t>
            </a:r>
            <a:r>
              <a:rPr lang="en-US" u="sng" dirty="0" smtClean="0"/>
              <a:t>all</a:t>
            </a:r>
            <a:r>
              <a:rPr lang="en-US" dirty="0" smtClean="0"/>
              <a:t> the indicators at once, </a:t>
            </a:r>
            <a:br>
              <a:rPr lang="en-US" dirty="0" smtClean="0"/>
            </a:br>
            <a:r>
              <a:rPr lang="en-US" dirty="0" smtClean="0"/>
              <a:t>for a </a:t>
            </a:r>
            <a:r>
              <a:rPr lang="en-US" u="sng" dirty="0" smtClean="0"/>
              <a:t>single, specified location </a:t>
            </a:r>
            <a:r>
              <a:rPr lang="en-US" dirty="0" smtClean="0"/>
              <a:t/>
            </a:r>
            <a:br>
              <a:rPr lang="en-US" dirty="0" smtClean="0"/>
            </a:br>
            <a:r>
              <a:rPr lang="en-US" dirty="0" smtClean="0"/>
              <a:t>(e.g. within 1 mile of a facility)</a:t>
            </a:r>
          </a:p>
          <a:p>
            <a:pPr lvl="1"/>
            <a:r>
              <a:rPr lang="en-US" dirty="0" smtClean="0"/>
              <a:t>e.g., looking at all the indicators for residents nearby</a:t>
            </a:r>
          </a:p>
          <a:p>
            <a:r>
              <a:rPr lang="en-US" dirty="0" smtClean="0"/>
              <a:t>A Map: </a:t>
            </a:r>
            <a:br>
              <a:rPr lang="en-US" dirty="0" smtClean="0"/>
            </a:br>
            <a:r>
              <a:rPr lang="en-US" dirty="0" smtClean="0"/>
              <a:t>Gives you </a:t>
            </a:r>
            <a:r>
              <a:rPr lang="en-US" u="sng" dirty="0" smtClean="0"/>
              <a:t>one</a:t>
            </a:r>
            <a:r>
              <a:rPr lang="en-US" dirty="0" smtClean="0"/>
              <a:t> indicator at a time, </a:t>
            </a:r>
            <a:br>
              <a:rPr lang="en-US" dirty="0" smtClean="0"/>
            </a:br>
            <a:r>
              <a:rPr lang="en-US" dirty="0" smtClean="0"/>
              <a:t>for each of the </a:t>
            </a:r>
            <a:r>
              <a:rPr lang="en-US" u="sng" dirty="0" smtClean="0"/>
              <a:t>block groups within a wider area</a:t>
            </a:r>
            <a:r>
              <a:rPr lang="en-US" dirty="0" smtClean="0"/>
              <a:t> </a:t>
            </a:r>
            <a:br>
              <a:rPr lang="en-US" dirty="0" smtClean="0"/>
            </a:br>
            <a:r>
              <a:rPr lang="en-US" dirty="0" smtClean="0"/>
              <a:t>(e.g. across several miles)</a:t>
            </a:r>
          </a:p>
          <a:p>
            <a:pPr lvl="1"/>
            <a:r>
              <a:rPr lang="en-US" dirty="0" smtClean="0"/>
              <a:t>e.g., for a single indicator like lead paint, </a:t>
            </a:r>
            <a:br>
              <a:rPr lang="en-US" dirty="0" smtClean="0"/>
            </a:br>
            <a:r>
              <a:rPr lang="en-US" dirty="0" smtClean="0"/>
              <a:t>exploring </a:t>
            </a:r>
            <a:r>
              <a:rPr lang="en-US" dirty="0"/>
              <a:t>and prioritizing </a:t>
            </a:r>
            <a:r>
              <a:rPr lang="en-US" dirty="0" smtClean="0"/>
              <a:t>hot-spots, or drilling down from a report to compare neighborhoods or small communities</a:t>
            </a:r>
            <a:endParaRPr lang="en-US" dirty="0"/>
          </a:p>
        </p:txBody>
      </p:sp>
    </p:spTree>
    <p:extLst>
      <p:ext uri="{BB962C8B-B14F-4D97-AF65-F5344CB8AC3E}">
        <p14:creationId xmlns:p14="http://schemas.microsoft.com/office/powerpoint/2010/main" val="8747418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solidFill>
                  <a:prstClr val="white"/>
                </a:solidFill>
              </a:rPr>
              <a:t>EJSCREEN </a:t>
            </a:r>
            <a:r>
              <a:rPr lang="en-US" dirty="0" smtClean="0">
                <a:solidFill>
                  <a:prstClr val="white"/>
                </a:solidFill>
              </a:rPr>
              <a:t>PROVIDES MANY </a:t>
            </a:r>
            <a:r>
              <a:rPr lang="en-US" dirty="0">
                <a:solidFill>
                  <a:prstClr val="white"/>
                </a:solidFill>
              </a:rPr>
              <a:t>OTHER MAP FEATURES</a:t>
            </a:r>
            <a:endParaRPr lang="en-US" dirty="0" smtClean="0"/>
          </a:p>
        </p:txBody>
      </p:sp>
      <p:sp>
        <p:nvSpPr>
          <p:cNvPr id="9219" name="Content Placeholder 2"/>
          <p:cNvSpPr>
            <a:spLocks noGrp="1"/>
          </p:cNvSpPr>
          <p:nvPr>
            <p:ph type="body" sz="quarter" idx="10"/>
          </p:nvPr>
        </p:nvSpPr>
        <p:spPr>
          <a:xfrm>
            <a:off x="381000" y="1371600"/>
            <a:ext cx="8382000" cy="698012"/>
          </a:xfrm>
        </p:spPr>
        <p:txBody>
          <a:bodyPr/>
          <a:lstStyle/>
          <a:p>
            <a:r>
              <a:rPr lang="en-US" dirty="0" smtClean="0"/>
              <a:t>The mapping tool adds many other types of data by overlaying various datasets (called “layers”)</a:t>
            </a:r>
          </a:p>
        </p:txBody>
      </p:sp>
      <p:pic>
        <p:nvPicPr>
          <p:cNvPr id="9220" name="Picture 3" descr="GIS-EJ.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491" y="2667000"/>
            <a:ext cx="413004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11C1CDDD-26A6-4238-A94D-3281FBF69CDD}" type="slidenum">
              <a:rPr lang="en-US" smtClean="0">
                <a:solidFill>
                  <a:prstClr val="white">
                    <a:tint val="75000"/>
                  </a:prstClr>
                </a:solidFill>
              </a:rPr>
              <a:pPr/>
              <a:t>19</a:t>
            </a:fld>
            <a:endParaRPr lang="en-US" dirty="0">
              <a:solidFill>
                <a:prstClr val="white">
                  <a:tint val="75000"/>
                </a:prstClr>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131" y="3414710"/>
            <a:ext cx="85737" cy="28579"/>
          </a:xfrm>
          <a:prstGeom prst="rect">
            <a:avLst/>
          </a:prstGeom>
        </p:spPr>
      </p:pic>
      <p:pic>
        <p:nvPicPr>
          <p:cNvPr id="5" name="Picture 4"/>
          <p:cNvPicPr>
            <a:picLocks noChangeAspect="1"/>
          </p:cNvPicPr>
          <p:nvPr/>
        </p:nvPicPr>
        <p:blipFill rotWithShape="1">
          <a:blip r:embed="rId5"/>
          <a:srcRect l="57799" t="13392" r="3462" b="46067"/>
          <a:stretch/>
        </p:blipFill>
        <p:spPr>
          <a:xfrm>
            <a:off x="744808" y="2657475"/>
            <a:ext cx="3626080" cy="3035788"/>
          </a:xfrm>
          <a:prstGeom prst="rect">
            <a:avLst/>
          </a:prstGeom>
        </p:spPr>
      </p:pic>
    </p:spTree>
    <p:extLst>
      <p:ext uri="{BB962C8B-B14F-4D97-AF65-F5344CB8AC3E}">
        <p14:creationId xmlns:p14="http://schemas.microsoft.com/office/powerpoint/2010/main" val="97530679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Background</a:t>
            </a:r>
            <a:endParaRPr lang="en-US" dirty="0"/>
          </a:p>
        </p:txBody>
      </p:sp>
      <p:sp>
        <p:nvSpPr>
          <p:cNvPr id="5" name="Slide Number Placeholder 4"/>
          <p:cNvSpPr>
            <a:spLocks noGrp="1"/>
          </p:cNvSpPr>
          <p:nvPr>
            <p:ph type="sldNum" sz="quarter" idx="4"/>
          </p:nvPr>
        </p:nvSpPr>
        <p:spPr/>
        <p:txBody>
          <a:bodyPr/>
          <a:lstStyle/>
          <a:p>
            <a:fld id="{11C1CDDD-26A6-4238-A94D-3281FBF69CDD}" type="slidenum">
              <a:rPr lang="en-US" smtClean="0">
                <a:solidFill>
                  <a:prstClr val="white">
                    <a:tint val="75000"/>
                  </a:prstClr>
                </a:solidFill>
              </a:rPr>
              <a:pPr/>
              <a:t>2</a:t>
            </a:fld>
            <a:endParaRPr lang="en-US" dirty="0">
              <a:solidFill>
                <a:prstClr val="white">
                  <a:tint val="75000"/>
                </a:prstClr>
              </a:solidFill>
            </a:endParaRPr>
          </a:p>
        </p:txBody>
      </p:sp>
      <p:sp>
        <p:nvSpPr>
          <p:cNvPr id="7" name="Content Placeholder 6"/>
          <p:cNvSpPr>
            <a:spLocks noGrp="1"/>
          </p:cNvSpPr>
          <p:nvPr>
            <p:ph idx="1"/>
          </p:nvPr>
        </p:nvSpPr>
        <p:spPr>
          <a:xfrm>
            <a:off x="381000" y="1371600"/>
            <a:ext cx="8382000" cy="4130361"/>
          </a:xfrm>
        </p:spPr>
        <p:txBody>
          <a:bodyPr/>
          <a:lstStyle/>
          <a:p>
            <a:endParaRPr lang="en-US" b="0" dirty="0" smtClean="0"/>
          </a:p>
          <a:p>
            <a:pPr>
              <a:lnSpc>
                <a:spcPct val="100000"/>
              </a:lnSpc>
            </a:pPr>
            <a:r>
              <a:rPr lang="en-US" b="0" dirty="0" smtClean="0"/>
              <a:t>EPA’s new tool for EJ screening and mapping</a:t>
            </a:r>
          </a:p>
          <a:p>
            <a:pPr>
              <a:lnSpc>
                <a:spcPct val="100000"/>
              </a:lnSpc>
            </a:pPr>
            <a:r>
              <a:rPr lang="en-US" b="0" dirty="0" smtClean="0"/>
              <a:t>Web-based GIS tool and data for EPA and the public</a:t>
            </a:r>
          </a:p>
          <a:p>
            <a:pPr>
              <a:lnSpc>
                <a:spcPct val="100000"/>
              </a:lnSpc>
            </a:pPr>
            <a:r>
              <a:rPr lang="en-US" b="0" dirty="0" smtClean="0"/>
              <a:t>Plan </a:t>
            </a:r>
            <a:r>
              <a:rPr lang="en-US" b="0" dirty="0"/>
              <a:t>EJ 2014 </a:t>
            </a:r>
            <a:r>
              <a:rPr lang="en-US" b="0" dirty="0" smtClean="0"/>
              <a:t>announced EPA’s plan to </a:t>
            </a:r>
            <a:r>
              <a:rPr lang="en-US" b="0" dirty="0"/>
              <a:t>create a </a:t>
            </a:r>
            <a:r>
              <a:rPr lang="en-US" b="0" dirty="0" smtClean="0"/>
              <a:t>new, nationally </a:t>
            </a:r>
            <a:r>
              <a:rPr lang="en-US" b="0" dirty="0"/>
              <a:t>consistent EJ screening tool </a:t>
            </a:r>
          </a:p>
          <a:p>
            <a:pPr>
              <a:lnSpc>
                <a:spcPct val="100000"/>
              </a:lnSpc>
            </a:pPr>
            <a:r>
              <a:rPr lang="en-US" b="0" dirty="0" smtClean="0"/>
              <a:t>Builds upon NEJAC </a:t>
            </a:r>
            <a:r>
              <a:rPr lang="en-US" b="0" dirty="0"/>
              <a:t>report on EJ screening, and prior work across EPA programs and Regions </a:t>
            </a:r>
            <a:endParaRPr lang="en-US" b="0" dirty="0" smtClean="0"/>
          </a:p>
          <a:p>
            <a:pPr>
              <a:lnSpc>
                <a:spcPct val="100000"/>
              </a:lnSpc>
            </a:pPr>
            <a:r>
              <a:rPr lang="en-US" b="0" dirty="0" smtClean="0"/>
              <a:t>Peer reviewed </a:t>
            </a:r>
            <a:r>
              <a:rPr lang="en-US" b="0" dirty="0"/>
              <a:t>by experts on </a:t>
            </a:r>
            <a:r>
              <a:rPr lang="en-US" b="0" dirty="0" smtClean="0"/>
              <a:t>geospatial tools and EJ</a:t>
            </a:r>
            <a:endParaRPr lang="en-US" b="0" dirty="0"/>
          </a:p>
        </p:txBody>
      </p:sp>
    </p:spTree>
    <p:extLst>
      <p:ext uri="{BB962C8B-B14F-4D97-AF65-F5344CB8AC3E}">
        <p14:creationId xmlns:p14="http://schemas.microsoft.com/office/powerpoint/2010/main" val="98017438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EJSCREEN Overview</a:t>
            </a:r>
            <a:endParaRPr lang="en-US" dirty="0"/>
          </a:p>
        </p:txBody>
      </p:sp>
      <p:sp>
        <p:nvSpPr>
          <p:cNvPr id="3" name="Slide Number Placeholder 2"/>
          <p:cNvSpPr>
            <a:spLocks noGrp="1"/>
          </p:cNvSpPr>
          <p:nvPr>
            <p:ph type="sldNum" sz="quarter" idx="4"/>
          </p:nvPr>
        </p:nvSpPr>
        <p:spPr/>
        <p:txBody>
          <a:bodyPr/>
          <a:lstStyle/>
          <a:p>
            <a:fld id="{11C1CDDD-26A6-4238-A94D-3281FBF69CDD}" type="slidenum">
              <a:rPr lang="en-US" smtClean="0"/>
              <a:pPr/>
              <a:t>20</a:t>
            </a:fld>
            <a:endParaRPr lang="en-US" dirty="0"/>
          </a:p>
        </p:txBody>
      </p:sp>
      <p:sp>
        <p:nvSpPr>
          <p:cNvPr id="4" name="Content Placeholder 3"/>
          <p:cNvSpPr>
            <a:spLocks noGrp="1"/>
          </p:cNvSpPr>
          <p:nvPr>
            <p:ph sz="half" idx="1"/>
          </p:nvPr>
        </p:nvSpPr>
        <p:spPr>
          <a:xfrm>
            <a:off x="1981200" y="3200400"/>
            <a:ext cx="5189621" cy="914400"/>
          </a:xfrm>
        </p:spPr>
        <p:txBody>
          <a:bodyPr/>
          <a:lstStyle/>
          <a:p>
            <a:pPr marL="0" indent="0">
              <a:buNone/>
            </a:pPr>
            <a:r>
              <a:rPr lang="en-US" sz="8800" dirty="0" smtClean="0"/>
              <a:t>Questions?</a:t>
            </a:r>
            <a:endParaRPr lang="en-US" sz="8800" dirty="0"/>
          </a:p>
        </p:txBody>
      </p:sp>
    </p:spTree>
    <p:extLst>
      <p:ext uri="{BB962C8B-B14F-4D97-AF65-F5344CB8AC3E}">
        <p14:creationId xmlns:p14="http://schemas.microsoft.com/office/powerpoint/2010/main" val="5762871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Combines environmental &amp; demographic data</a:t>
            </a:r>
            <a:endParaRPr lang="en-US" dirty="0"/>
          </a:p>
        </p:txBody>
      </p:sp>
      <p:sp>
        <p:nvSpPr>
          <p:cNvPr id="5" name="Slide Number Placeholder 4"/>
          <p:cNvSpPr>
            <a:spLocks noGrp="1"/>
          </p:cNvSpPr>
          <p:nvPr>
            <p:ph type="sldNum" sz="quarter" idx="4"/>
          </p:nvPr>
        </p:nvSpPr>
        <p:spPr/>
        <p:txBody>
          <a:bodyPr/>
          <a:lstStyle/>
          <a:p>
            <a:fld id="{11C1CDDD-26A6-4238-A94D-3281FBF69CDD}" type="slidenum">
              <a:rPr lang="en-US" smtClean="0">
                <a:solidFill>
                  <a:prstClr val="white">
                    <a:tint val="75000"/>
                  </a:prstClr>
                </a:solidFill>
              </a:rPr>
              <a:pPr/>
              <a:t>3</a:t>
            </a:fld>
            <a:endParaRPr lang="en-US" dirty="0">
              <a:solidFill>
                <a:prstClr val="white">
                  <a:tint val="75000"/>
                </a:prstClr>
              </a:solidFill>
            </a:endParaRPr>
          </a:p>
        </p:txBody>
      </p:sp>
      <p:sp>
        <p:nvSpPr>
          <p:cNvPr id="7" name="Content Placeholder 6"/>
          <p:cNvSpPr>
            <a:spLocks noGrp="1"/>
          </p:cNvSpPr>
          <p:nvPr>
            <p:ph idx="1"/>
          </p:nvPr>
        </p:nvSpPr>
        <p:spPr>
          <a:xfrm>
            <a:off x="381000" y="1752600"/>
            <a:ext cx="8382000" cy="4113114"/>
          </a:xfrm>
        </p:spPr>
        <p:txBody>
          <a:bodyPr/>
          <a:lstStyle/>
          <a:p>
            <a:r>
              <a:rPr lang="en-US" b="0" dirty="0" smtClean="0"/>
              <a:t>EJSCREEN provides: </a:t>
            </a:r>
            <a:br>
              <a:rPr lang="en-US" b="0" dirty="0" smtClean="0"/>
            </a:br>
            <a:endParaRPr lang="en-US" b="0" dirty="0"/>
          </a:p>
          <a:p>
            <a:pPr lvl="1"/>
            <a:r>
              <a:rPr lang="en-US" dirty="0"/>
              <a:t>1</a:t>
            </a:r>
            <a:r>
              <a:rPr lang="en-US" dirty="0" smtClean="0"/>
              <a:t>. environmental indicators</a:t>
            </a:r>
            <a:endParaRPr lang="en-US" dirty="0"/>
          </a:p>
          <a:p>
            <a:pPr lvl="1"/>
            <a:r>
              <a:rPr lang="en-US" dirty="0"/>
              <a:t>2</a:t>
            </a:r>
            <a:r>
              <a:rPr lang="en-US" dirty="0" smtClean="0"/>
              <a:t>. demographic indicators </a:t>
            </a:r>
            <a:br>
              <a:rPr lang="en-US" dirty="0" smtClean="0"/>
            </a:br>
            <a:r>
              <a:rPr lang="en-US" dirty="0" smtClean="0"/>
              <a:t>(predictors of health status and of </a:t>
            </a:r>
            <a:br>
              <a:rPr lang="en-US" dirty="0" smtClean="0"/>
            </a:br>
            <a:r>
              <a:rPr lang="en-US" dirty="0" smtClean="0"/>
              <a:t>potential vulnerability to environment)</a:t>
            </a:r>
            <a:br>
              <a:rPr lang="en-US" dirty="0" smtClean="0"/>
            </a:br>
            <a:r>
              <a:rPr lang="en-US" dirty="0" smtClean="0"/>
              <a:t/>
            </a:r>
            <a:br>
              <a:rPr lang="en-US" dirty="0" smtClean="0"/>
            </a:br>
            <a:r>
              <a:rPr lang="en-US" dirty="0" smtClean="0"/>
              <a:t/>
            </a:r>
            <a:br>
              <a:rPr lang="en-US" dirty="0" smtClean="0"/>
            </a:br>
            <a:r>
              <a:rPr lang="en-US" dirty="0" smtClean="0"/>
              <a:t>and combines them as an index…</a:t>
            </a:r>
            <a:br>
              <a:rPr lang="en-US" dirty="0" smtClean="0"/>
            </a:br>
            <a:endParaRPr lang="en-US" dirty="0"/>
          </a:p>
          <a:p>
            <a:pPr lvl="1"/>
            <a:r>
              <a:rPr lang="en-US" dirty="0"/>
              <a:t>3</a:t>
            </a:r>
            <a:r>
              <a:rPr lang="en-US" dirty="0" smtClean="0"/>
              <a:t>. “EJ index” </a:t>
            </a:r>
            <a:br>
              <a:rPr lang="en-US" dirty="0" smtClean="0"/>
            </a:br>
            <a:r>
              <a:rPr lang="en-US" dirty="0" smtClean="0"/>
              <a:t>for each environmental factor, in each location.</a:t>
            </a:r>
          </a:p>
        </p:txBody>
      </p:sp>
    </p:spTree>
    <p:extLst>
      <p:ext uri="{BB962C8B-B14F-4D97-AF65-F5344CB8AC3E}">
        <p14:creationId xmlns:p14="http://schemas.microsoft.com/office/powerpoint/2010/main" val="228790706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a:t>
            </a:r>
            <a:endParaRPr lang="en-US" dirty="0"/>
          </a:p>
        </p:txBody>
      </p:sp>
      <p:sp>
        <p:nvSpPr>
          <p:cNvPr id="3" name="Slide Number Placeholder 2"/>
          <p:cNvSpPr>
            <a:spLocks noGrp="1"/>
          </p:cNvSpPr>
          <p:nvPr>
            <p:ph type="sldNum" sz="quarter" idx="4"/>
          </p:nvPr>
        </p:nvSpPr>
        <p:spPr/>
        <p:txBody>
          <a:bodyPr/>
          <a:lstStyle/>
          <a:p>
            <a:fld id="{11C1CDDD-26A6-4238-A94D-3281FBF69CDD}" type="slidenum">
              <a:rPr lang="en-US" smtClean="0">
                <a:solidFill>
                  <a:prstClr val="white">
                    <a:tint val="75000"/>
                  </a:prstClr>
                </a:solidFill>
              </a:rPr>
              <a:pPr/>
              <a:t>4</a:t>
            </a:fld>
            <a:endParaRPr lang="en-US" dirty="0">
              <a:solidFill>
                <a:prstClr val="white">
                  <a:tint val="75000"/>
                </a:prstClr>
              </a:solidFill>
            </a:endParaRPr>
          </a:p>
        </p:txBody>
      </p:sp>
      <p:sp>
        <p:nvSpPr>
          <p:cNvPr id="4" name="Content Placeholder 3"/>
          <p:cNvSpPr>
            <a:spLocks noGrp="1"/>
          </p:cNvSpPr>
          <p:nvPr>
            <p:ph idx="1"/>
          </p:nvPr>
        </p:nvSpPr>
        <p:spPr>
          <a:xfrm>
            <a:off x="394138" y="1295400"/>
            <a:ext cx="8382000" cy="5139869"/>
          </a:xfrm>
        </p:spPr>
        <p:txBody>
          <a:bodyPr/>
          <a:lstStyle/>
          <a:p>
            <a:pPr>
              <a:lnSpc>
                <a:spcPct val="100000"/>
              </a:lnSpc>
            </a:pPr>
            <a:r>
              <a:rPr lang="en-US" sz="2400" dirty="0" smtClean="0"/>
              <a:t>12 </a:t>
            </a:r>
            <a:r>
              <a:rPr lang="en-US" sz="2400" dirty="0"/>
              <a:t>different environmental factors, including several </a:t>
            </a:r>
            <a:r>
              <a:rPr lang="en-US" sz="2400" dirty="0" smtClean="0"/>
              <a:t/>
            </a:r>
            <a:br>
              <a:rPr lang="en-US" sz="2400" dirty="0" smtClean="0"/>
            </a:br>
            <a:r>
              <a:rPr lang="en-US" sz="2400" dirty="0" smtClean="0"/>
              <a:t>new </a:t>
            </a:r>
            <a:r>
              <a:rPr lang="en-US" sz="2400" dirty="0"/>
              <a:t>or improved metrics (e.g., traffic score)</a:t>
            </a:r>
          </a:p>
          <a:p>
            <a:pPr>
              <a:lnSpc>
                <a:spcPct val="100000"/>
              </a:lnSpc>
            </a:pPr>
            <a:r>
              <a:rPr lang="en-US" sz="2400" dirty="0" smtClean="0"/>
              <a:t>Updated </a:t>
            </a:r>
            <a:r>
              <a:rPr lang="en-US" sz="2400" dirty="0"/>
              <a:t>demographics – every 1 year, not every 10 years</a:t>
            </a:r>
          </a:p>
          <a:p>
            <a:pPr>
              <a:lnSpc>
                <a:spcPct val="100000"/>
              </a:lnSpc>
            </a:pPr>
            <a:r>
              <a:rPr lang="en-US" sz="2400" dirty="0" smtClean="0"/>
              <a:t>A </a:t>
            </a:r>
            <a:r>
              <a:rPr lang="en-US" sz="2400" dirty="0"/>
              <a:t>consistent, quantified approach to </a:t>
            </a:r>
            <a:r>
              <a:rPr lang="en-US" sz="2400" dirty="0" smtClean="0"/>
              <a:t>EJ, not just “overlays” – </a:t>
            </a:r>
            <a:br>
              <a:rPr lang="en-US" sz="2400" dirty="0" smtClean="0"/>
            </a:br>
            <a:r>
              <a:rPr lang="en-US" sz="2400" dirty="0" smtClean="0"/>
              <a:t>numerical indexes </a:t>
            </a:r>
            <a:r>
              <a:rPr lang="en-US" sz="2400" dirty="0"/>
              <a:t>that combine </a:t>
            </a:r>
            <a:r>
              <a:rPr lang="en-US" sz="2400" dirty="0" smtClean="0"/>
              <a:t>environmental and demographic indicators</a:t>
            </a:r>
            <a:endParaRPr lang="en-US" sz="2400" dirty="0"/>
          </a:p>
          <a:p>
            <a:pPr>
              <a:lnSpc>
                <a:spcPct val="100000"/>
              </a:lnSpc>
            </a:pPr>
            <a:r>
              <a:rPr lang="en-US" sz="2400" dirty="0" smtClean="0"/>
              <a:t>Accessible and transparent to anyone with a web browser</a:t>
            </a:r>
          </a:p>
          <a:p>
            <a:pPr>
              <a:lnSpc>
                <a:spcPct val="100000"/>
              </a:lnSpc>
            </a:pPr>
            <a:r>
              <a:rPr lang="en-US" sz="2400" dirty="0" smtClean="0"/>
              <a:t>Standard </a:t>
            </a:r>
            <a:r>
              <a:rPr lang="en-US" sz="2400" dirty="0"/>
              <a:t>printable reports and bar graphs</a:t>
            </a:r>
          </a:p>
          <a:p>
            <a:pPr>
              <a:lnSpc>
                <a:spcPct val="100000"/>
              </a:lnSpc>
            </a:pPr>
            <a:r>
              <a:rPr lang="en-US" sz="2400" dirty="0" smtClean="0"/>
              <a:t>Higher </a:t>
            </a:r>
            <a:r>
              <a:rPr lang="en-US" sz="2400" dirty="0"/>
              <a:t>resolution maps </a:t>
            </a:r>
            <a:r>
              <a:rPr lang="en-US" sz="2400" dirty="0" smtClean="0"/>
              <a:t>– 3 times </a:t>
            </a:r>
            <a:r>
              <a:rPr lang="en-US" sz="2400" dirty="0"/>
              <a:t>as many data </a:t>
            </a:r>
            <a:r>
              <a:rPr lang="en-US" sz="2400" dirty="0" smtClean="0"/>
              <a:t>points</a:t>
            </a:r>
            <a:endParaRPr lang="en-US" sz="2400" dirty="0"/>
          </a:p>
          <a:p>
            <a:pPr>
              <a:lnSpc>
                <a:spcPct val="100000"/>
              </a:lnSpc>
            </a:pPr>
            <a:r>
              <a:rPr lang="en-US" sz="2400" dirty="0" smtClean="0"/>
              <a:t>A </a:t>
            </a:r>
            <a:r>
              <a:rPr lang="en-US" sz="2400" dirty="0"/>
              <a:t>wealth of additional data </a:t>
            </a:r>
            <a:r>
              <a:rPr lang="en-US" sz="2400" dirty="0" smtClean="0"/>
              <a:t>maps; can add more from the Web</a:t>
            </a:r>
          </a:p>
          <a:p>
            <a:pPr>
              <a:lnSpc>
                <a:spcPct val="100000"/>
              </a:lnSpc>
            </a:pPr>
            <a:r>
              <a:rPr lang="en-US" sz="2400" dirty="0" smtClean="0"/>
              <a:t>Raw </a:t>
            </a:r>
            <a:r>
              <a:rPr lang="en-US" sz="2400" dirty="0"/>
              <a:t>data downloads </a:t>
            </a:r>
            <a:r>
              <a:rPr lang="en-US" sz="2400" dirty="0" smtClean="0"/>
              <a:t>will also be available</a:t>
            </a:r>
            <a:endParaRPr lang="en-US" sz="2400" dirty="0"/>
          </a:p>
        </p:txBody>
      </p:sp>
    </p:spTree>
    <p:extLst>
      <p:ext uri="{BB962C8B-B14F-4D97-AF65-F5344CB8AC3E}">
        <p14:creationId xmlns:p14="http://schemas.microsoft.com/office/powerpoint/2010/main" val="1947035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EJSCREEN</a:t>
            </a:r>
            <a:endParaRPr lang="en-US" dirty="0">
              <a:solidFill>
                <a:schemeClr val="accent4">
                  <a:lumMod val="75000"/>
                </a:schemeClr>
              </a:solidFill>
            </a:endParaRPr>
          </a:p>
        </p:txBody>
      </p:sp>
      <p:sp>
        <p:nvSpPr>
          <p:cNvPr id="3" name="Slide Number Placeholder 2"/>
          <p:cNvSpPr>
            <a:spLocks noGrp="1"/>
          </p:cNvSpPr>
          <p:nvPr>
            <p:ph type="sldNum" sz="quarter" idx="4"/>
          </p:nvPr>
        </p:nvSpPr>
        <p:spPr/>
        <p:txBody>
          <a:bodyPr/>
          <a:lstStyle/>
          <a:p>
            <a:fld id="{11C1CDDD-26A6-4238-A94D-3281FBF69CDD}" type="slidenum">
              <a:rPr lang="en-US" smtClean="0">
                <a:solidFill>
                  <a:prstClr val="white">
                    <a:tint val="75000"/>
                  </a:prstClr>
                </a:solidFill>
              </a:rPr>
              <a:pPr/>
              <a:t>5</a:t>
            </a:fld>
            <a:endParaRPr lang="en-US" dirty="0">
              <a:solidFill>
                <a:prstClr val="white">
                  <a:tint val="75000"/>
                </a:prstClr>
              </a:solidFill>
            </a:endParaRPr>
          </a:p>
        </p:txBody>
      </p:sp>
      <p:sp>
        <p:nvSpPr>
          <p:cNvPr id="4" name="Content Placeholder 3"/>
          <p:cNvSpPr>
            <a:spLocks noGrp="1"/>
          </p:cNvSpPr>
          <p:nvPr>
            <p:ph idx="1"/>
          </p:nvPr>
        </p:nvSpPr>
        <p:spPr>
          <a:xfrm>
            <a:off x="381000" y="1371600"/>
            <a:ext cx="8382000" cy="4782848"/>
          </a:xfrm>
        </p:spPr>
        <p:txBody>
          <a:bodyPr/>
          <a:lstStyle/>
          <a:p>
            <a:r>
              <a:rPr lang="en-US" dirty="0" smtClean="0"/>
              <a:t>A tool for everyone</a:t>
            </a:r>
          </a:p>
          <a:p>
            <a:pPr lvl="1"/>
            <a:r>
              <a:rPr lang="en-US" dirty="0" smtClean="0"/>
              <a:t>Available to all EJ stakeholders and general public</a:t>
            </a:r>
          </a:p>
          <a:p>
            <a:pPr lvl="2"/>
            <a:r>
              <a:rPr lang="en-US" dirty="0" smtClean="0"/>
              <a:t>But no requirement that state/tribal/stakeholders use it</a:t>
            </a:r>
          </a:p>
          <a:p>
            <a:pPr lvl="1"/>
            <a:r>
              <a:rPr lang="en-US" dirty="0" smtClean="0"/>
              <a:t>Basis for further dialogue</a:t>
            </a:r>
            <a:endParaRPr lang="en-US" dirty="0"/>
          </a:p>
          <a:p>
            <a:r>
              <a:rPr lang="en-US" dirty="0" smtClean="0"/>
              <a:t>EPA </a:t>
            </a:r>
            <a:r>
              <a:rPr lang="en-US" dirty="0"/>
              <a:t>uses </a:t>
            </a:r>
            <a:r>
              <a:rPr lang="en-US" dirty="0" smtClean="0"/>
              <a:t>EJSCREEN in various contexts</a:t>
            </a:r>
          </a:p>
          <a:p>
            <a:pPr lvl="1"/>
            <a:r>
              <a:rPr lang="en-US" dirty="0" smtClean="0"/>
              <a:t>Outreach and engagement</a:t>
            </a:r>
          </a:p>
          <a:p>
            <a:pPr lvl="1"/>
            <a:r>
              <a:rPr lang="en-US" dirty="0"/>
              <a:t>M</a:t>
            </a:r>
            <a:r>
              <a:rPr lang="en-US" dirty="0" smtClean="0"/>
              <a:t>any aspects of environmental programs</a:t>
            </a:r>
          </a:p>
          <a:p>
            <a:pPr lvl="1"/>
            <a:r>
              <a:rPr lang="en-US" dirty="0"/>
              <a:t>G</a:t>
            </a:r>
            <a:r>
              <a:rPr lang="en-US" dirty="0" smtClean="0"/>
              <a:t>eographically-based initiatives</a:t>
            </a:r>
          </a:p>
          <a:p>
            <a:r>
              <a:rPr lang="en-US" dirty="0" smtClean="0"/>
              <a:t>What does EJ screening show?</a:t>
            </a:r>
          </a:p>
          <a:p>
            <a:pPr lvl="1"/>
            <a:r>
              <a:rPr lang="en-US" dirty="0" smtClean="0"/>
              <a:t>Helps show which places may be candidates for further review – where to take a closer look, where to start.</a:t>
            </a:r>
          </a:p>
        </p:txBody>
      </p:sp>
    </p:spTree>
    <p:extLst>
      <p:ext uri="{BB962C8B-B14F-4D97-AF65-F5344CB8AC3E}">
        <p14:creationId xmlns:p14="http://schemas.microsoft.com/office/powerpoint/2010/main" val="17047220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Important Notes About How EPA Uses EJSCREEN</a:t>
            </a:r>
            <a:endParaRPr lang="en-US" dirty="0"/>
          </a:p>
        </p:txBody>
      </p:sp>
      <p:sp>
        <p:nvSpPr>
          <p:cNvPr id="5" name="Slide Number Placeholder 4"/>
          <p:cNvSpPr>
            <a:spLocks noGrp="1"/>
          </p:cNvSpPr>
          <p:nvPr>
            <p:ph type="sldNum" sz="quarter" idx="4"/>
          </p:nvPr>
        </p:nvSpPr>
        <p:spPr/>
        <p:txBody>
          <a:bodyPr/>
          <a:lstStyle/>
          <a:p>
            <a:fld id="{11C1CDDD-26A6-4238-A94D-3281FBF69CDD}" type="slidenum">
              <a:rPr lang="en-US" smtClean="0">
                <a:solidFill>
                  <a:prstClr val="white">
                    <a:tint val="75000"/>
                  </a:prstClr>
                </a:solidFill>
              </a:rPr>
              <a:pPr/>
              <a:t>6</a:t>
            </a:fld>
            <a:endParaRPr lang="en-US" dirty="0">
              <a:solidFill>
                <a:prstClr val="white">
                  <a:tint val="75000"/>
                </a:prstClr>
              </a:solidFill>
            </a:endParaRPr>
          </a:p>
        </p:txBody>
      </p:sp>
      <p:sp>
        <p:nvSpPr>
          <p:cNvPr id="7" name="Content Placeholder 6"/>
          <p:cNvSpPr>
            <a:spLocks noGrp="1"/>
          </p:cNvSpPr>
          <p:nvPr>
            <p:ph idx="1"/>
          </p:nvPr>
        </p:nvSpPr>
        <p:spPr>
          <a:xfrm>
            <a:off x="381000" y="1524000"/>
            <a:ext cx="8382000" cy="4647426"/>
          </a:xfrm>
        </p:spPr>
        <p:txBody>
          <a:bodyPr/>
          <a:lstStyle/>
          <a:p>
            <a:pPr lvl="0">
              <a:lnSpc>
                <a:spcPct val="100000"/>
              </a:lnSpc>
            </a:pPr>
            <a:r>
              <a:rPr lang="en-US" dirty="0" smtClean="0">
                <a:solidFill>
                  <a:prstClr val="black"/>
                </a:solidFill>
              </a:rPr>
              <a:t>Tool and data to be shared with States, Tribes, public, etc.</a:t>
            </a:r>
          </a:p>
          <a:p>
            <a:pPr lvl="0">
              <a:lnSpc>
                <a:spcPct val="100000"/>
              </a:lnSpc>
            </a:pPr>
            <a:r>
              <a:rPr lang="en-US" dirty="0" smtClean="0">
                <a:solidFill>
                  <a:prstClr val="black"/>
                </a:solidFill>
              </a:rPr>
              <a:t>Highlights </a:t>
            </a:r>
            <a:r>
              <a:rPr lang="en-US" dirty="0">
                <a:solidFill>
                  <a:prstClr val="black"/>
                </a:solidFill>
              </a:rPr>
              <a:t>areas that may be candidates for further review</a:t>
            </a:r>
          </a:p>
          <a:p>
            <a:pPr lvl="0">
              <a:lnSpc>
                <a:spcPct val="100000"/>
              </a:lnSpc>
            </a:pPr>
            <a:r>
              <a:rPr lang="en-US" dirty="0">
                <a:solidFill>
                  <a:prstClr val="black"/>
                </a:solidFill>
              </a:rPr>
              <a:t>Pre-decisional screening tool</a:t>
            </a:r>
          </a:p>
          <a:p>
            <a:pPr lvl="0">
              <a:lnSpc>
                <a:spcPct val="100000"/>
              </a:lnSpc>
            </a:pPr>
            <a:r>
              <a:rPr lang="en-US" dirty="0">
                <a:solidFill>
                  <a:prstClr val="black"/>
                </a:solidFill>
              </a:rPr>
              <a:t>Does not direct final outcomes</a:t>
            </a:r>
          </a:p>
          <a:p>
            <a:pPr lvl="0">
              <a:lnSpc>
                <a:spcPct val="100000"/>
              </a:lnSpc>
            </a:pPr>
            <a:r>
              <a:rPr lang="en-US" dirty="0">
                <a:solidFill>
                  <a:prstClr val="black"/>
                </a:solidFill>
              </a:rPr>
              <a:t>Baseline screening should be supplemented with local information and experience</a:t>
            </a:r>
          </a:p>
          <a:p>
            <a:pPr lvl="0">
              <a:lnSpc>
                <a:spcPct val="100000"/>
              </a:lnSpc>
            </a:pPr>
            <a:r>
              <a:rPr lang="en-US" dirty="0">
                <a:solidFill>
                  <a:prstClr val="black"/>
                </a:solidFill>
              </a:rPr>
              <a:t>Should not be used to label areas as “EJ community” </a:t>
            </a:r>
          </a:p>
        </p:txBody>
      </p:sp>
    </p:spTree>
    <p:extLst>
      <p:ext uri="{BB962C8B-B14F-4D97-AF65-F5344CB8AC3E}">
        <p14:creationId xmlns:p14="http://schemas.microsoft.com/office/powerpoint/2010/main" val="38177783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Caveats</a:t>
            </a:r>
            <a:endParaRPr lang="en-US" dirty="0"/>
          </a:p>
        </p:txBody>
      </p:sp>
      <p:sp>
        <p:nvSpPr>
          <p:cNvPr id="5" name="Slide Number Placeholder 4"/>
          <p:cNvSpPr>
            <a:spLocks noGrp="1"/>
          </p:cNvSpPr>
          <p:nvPr>
            <p:ph type="sldNum" sz="quarter" idx="4"/>
          </p:nvPr>
        </p:nvSpPr>
        <p:spPr/>
        <p:txBody>
          <a:bodyPr/>
          <a:lstStyle/>
          <a:p>
            <a:fld id="{11C1CDDD-26A6-4238-A94D-3281FBF69CDD}" type="slidenum">
              <a:rPr lang="en-US" smtClean="0">
                <a:solidFill>
                  <a:prstClr val="white">
                    <a:tint val="75000"/>
                  </a:prstClr>
                </a:solidFill>
              </a:rPr>
              <a:pPr/>
              <a:t>7</a:t>
            </a:fld>
            <a:endParaRPr lang="en-US" dirty="0">
              <a:solidFill>
                <a:prstClr val="white">
                  <a:tint val="75000"/>
                </a:prstClr>
              </a:solidFill>
            </a:endParaRPr>
          </a:p>
        </p:txBody>
      </p:sp>
      <p:sp>
        <p:nvSpPr>
          <p:cNvPr id="7" name="Content Placeholder 6"/>
          <p:cNvSpPr>
            <a:spLocks noGrp="1"/>
          </p:cNvSpPr>
          <p:nvPr>
            <p:ph idx="1"/>
          </p:nvPr>
        </p:nvSpPr>
        <p:spPr>
          <a:xfrm>
            <a:off x="374374" y="2085768"/>
            <a:ext cx="8382000" cy="3102388"/>
          </a:xfrm>
        </p:spPr>
        <p:txBody>
          <a:bodyPr/>
          <a:lstStyle/>
          <a:p>
            <a:pPr>
              <a:spcBef>
                <a:spcPts val="0"/>
              </a:spcBef>
              <a:spcAft>
                <a:spcPts val="0"/>
              </a:spcAft>
            </a:pPr>
            <a:r>
              <a:rPr lang="en-US" dirty="0" smtClean="0">
                <a:solidFill>
                  <a:prstClr val="black"/>
                </a:solidFill>
              </a:rPr>
              <a:t>Demographic </a:t>
            </a:r>
            <a:r>
              <a:rPr lang="en-US" dirty="0">
                <a:solidFill>
                  <a:prstClr val="black"/>
                </a:solidFill>
              </a:rPr>
              <a:t>and </a:t>
            </a:r>
            <a:r>
              <a:rPr lang="en-US" dirty="0" smtClean="0">
                <a:solidFill>
                  <a:prstClr val="black"/>
                </a:solidFill>
              </a:rPr>
              <a:t>environmental </a:t>
            </a:r>
            <a:r>
              <a:rPr lang="en-US" dirty="0">
                <a:solidFill>
                  <a:prstClr val="black"/>
                </a:solidFill>
              </a:rPr>
              <a:t>indicators for a single block group may have high </a:t>
            </a:r>
            <a:r>
              <a:rPr lang="en-US" dirty="0" smtClean="0">
                <a:solidFill>
                  <a:prstClr val="black"/>
                </a:solidFill>
              </a:rPr>
              <a:t>uncertainty</a:t>
            </a:r>
            <a:endParaRPr lang="en-US" dirty="0">
              <a:solidFill>
                <a:prstClr val="black"/>
              </a:solidFill>
            </a:endParaRPr>
          </a:p>
          <a:p>
            <a:pPr>
              <a:spcBef>
                <a:spcPts val="0"/>
              </a:spcBef>
              <a:spcAft>
                <a:spcPts val="0"/>
              </a:spcAft>
            </a:pPr>
            <a:endParaRPr lang="en-US" dirty="0" smtClean="0">
              <a:solidFill>
                <a:prstClr val="black"/>
              </a:solidFill>
            </a:endParaRPr>
          </a:p>
          <a:p>
            <a:pPr>
              <a:spcBef>
                <a:spcPts val="0"/>
              </a:spcBef>
              <a:spcAft>
                <a:spcPts val="0"/>
              </a:spcAft>
            </a:pPr>
            <a:r>
              <a:rPr lang="en-US" dirty="0" smtClean="0">
                <a:solidFill>
                  <a:prstClr val="black"/>
                </a:solidFill>
              </a:rPr>
              <a:t>Small differences may not be true or meaningful ones</a:t>
            </a:r>
          </a:p>
          <a:p>
            <a:pPr>
              <a:spcBef>
                <a:spcPts val="0"/>
              </a:spcBef>
              <a:spcAft>
                <a:spcPts val="0"/>
              </a:spcAft>
            </a:pPr>
            <a:endParaRPr lang="en-US" dirty="0">
              <a:solidFill>
                <a:prstClr val="black"/>
              </a:solidFill>
            </a:endParaRPr>
          </a:p>
          <a:p>
            <a:pPr>
              <a:spcBef>
                <a:spcPts val="0"/>
              </a:spcBef>
              <a:spcAft>
                <a:spcPts val="0"/>
              </a:spcAft>
            </a:pPr>
            <a:r>
              <a:rPr lang="en-US" dirty="0" smtClean="0">
                <a:solidFill>
                  <a:prstClr val="black"/>
                </a:solidFill>
              </a:rPr>
              <a:t>EJSCREEN does </a:t>
            </a:r>
            <a:r>
              <a:rPr lang="en-US" dirty="0">
                <a:solidFill>
                  <a:prstClr val="black"/>
                </a:solidFill>
              </a:rPr>
              <a:t>not cover all environmental issues</a:t>
            </a:r>
            <a:r>
              <a:rPr lang="en-US" dirty="0" smtClean="0">
                <a:solidFill>
                  <a:prstClr val="black"/>
                </a:solidFill>
              </a:rPr>
              <a:t>.</a:t>
            </a:r>
          </a:p>
          <a:p>
            <a:pPr>
              <a:spcBef>
                <a:spcPts val="0"/>
              </a:spcBef>
              <a:spcAft>
                <a:spcPts val="0"/>
              </a:spcAft>
            </a:pPr>
            <a:endParaRPr lang="en-US" dirty="0">
              <a:solidFill>
                <a:prstClr val="black"/>
              </a:solidFill>
            </a:endParaRPr>
          </a:p>
          <a:p>
            <a:pPr>
              <a:spcBef>
                <a:spcPts val="0"/>
              </a:spcBef>
              <a:spcAft>
                <a:spcPts val="0"/>
              </a:spcAft>
            </a:pPr>
            <a:r>
              <a:rPr lang="en-US" dirty="0">
                <a:solidFill>
                  <a:prstClr val="black"/>
                </a:solidFill>
              </a:rPr>
              <a:t>Other local data and concerns may be very important</a:t>
            </a:r>
            <a:r>
              <a:rPr lang="en-US" dirty="0" smtClean="0">
                <a:solidFill>
                  <a:prstClr val="black"/>
                </a:solidFill>
              </a:rPr>
              <a:t>.</a:t>
            </a:r>
          </a:p>
          <a:p>
            <a:pPr>
              <a:spcBef>
                <a:spcPts val="0"/>
              </a:spcBef>
              <a:spcAft>
                <a:spcPts val="0"/>
              </a:spcAft>
            </a:pPr>
            <a:endParaRPr lang="en-US" dirty="0">
              <a:solidFill>
                <a:prstClr val="black"/>
              </a:solidFill>
            </a:endParaRPr>
          </a:p>
        </p:txBody>
      </p:sp>
    </p:spTree>
    <p:extLst>
      <p:ext uri="{BB962C8B-B14F-4D97-AF65-F5344CB8AC3E}">
        <p14:creationId xmlns:p14="http://schemas.microsoft.com/office/powerpoint/2010/main" val="42193389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18945"/>
            <a:ext cx="8382000" cy="443198"/>
          </a:xfrm>
        </p:spPr>
        <p:txBody>
          <a:bodyPr/>
          <a:lstStyle/>
          <a:p>
            <a:r>
              <a:rPr lang="en-US" dirty="0" smtClean="0"/>
              <a:t>Based on Census Block Groups</a:t>
            </a:r>
            <a:endParaRPr lang="en-US" dirty="0"/>
          </a:p>
        </p:txBody>
      </p:sp>
      <p:sp>
        <p:nvSpPr>
          <p:cNvPr id="5" name="Slide Number Placeholder 4"/>
          <p:cNvSpPr>
            <a:spLocks noGrp="1"/>
          </p:cNvSpPr>
          <p:nvPr>
            <p:ph type="sldNum" sz="quarter" idx="4"/>
          </p:nvPr>
        </p:nvSpPr>
        <p:spPr/>
        <p:txBody>
          <a:bodyPr/>
          <a:lstStyle/>
          <a:p>
            <a:fld id="{11C1CDDD-26A6-4238-A94D-3281FBF69CDD}" type="slidenum">
              <a:rPr lang="en-US" smtClean="0"/>
              <a:pPr/>
              <a:t>8</a:t>
            </a:fld>
            <a:endParaRPr lang="en-US" dirty="0"/>
          </a:p>
        </p:txBody>
      </p:sp>
      <p:sp>
        <p:nvSpPr>
          <p:cNvPr id="7" name="Content Placeholder 6"/>
          <p:cNvSpPr>
            <a:spLocks noGrp="1"/>
          </p:cNvSpPr>
          <p:nvPr>
            <p:ph idx="1"/>
          </p:nvPr>
        </p:nvSpPr>
        <p:spPr>
          <a:xfrm>
            <a:off x="152400" y="1295400"/>
            <a:ext cx="8763000" cy="1122102"/>
          </a:xfrm>
        </p:spPr>
        <p:txBody>
          <a:bodyPr/>
          <a:lstStyle/>
          <a:p>
            <a:pPr marL="114300" indent="-285750"/>
            <a:r>
              <a:rPr lang="en-US" sz="2600" b="0" dirty="0" smtClean="0"/>
              <a:t>Over 217,000 Block Groups </a:t>
            </a:r>
            <a:r>
              <a:rPr lang="en-US" sz="2600" b="0" dirty="0"/>
              <a:t>in the U.S.</a:t>
            </a:r>
          </a:p>
          <a:p>
            <a:r>
              <a:rPr lang="en-US" sz="2600" b="0" dirty="0"/>
              <a:t>The average block group has a population of about 1,400 residents, and most have between 900 and 1,800 residents. </a:t>
            </a:r>
          </a:p>
        </p:txBody>
      </p:sp>
      <p:pic>
        <p:nvPicPr>
          <p:cNvPr id="2" name="Picture 1"/>
          <p:cNvPicPr>
            <a:picLocks noChangeAspect="1"/>
          </p:cNvPicPr>
          <p:nvPr/>
        </p:nvPicPr>
        <p:blipFill rotWithShape="1">
          <a:blip r:embed="rId3"/>
          <a:srcRect t="12896" b="22241"/>
          <a:stretch/>
        </p:blipFill>
        <p:spPr>
          <a:xfrm>
            <a:off x="838200" y="2635913"/>
            <a:ext cx="7048679" cy="3657601"/>
          </a:xfrm>
          <a:prstGeom prst="rect">
            <a:avLst/>
          </a:prstGeom>
        </p:spPr>
      </p:pic>
    </p:spTree>
    <p:extLst>
      <p:ext uri="{BB962C8B-B14F-4D97-AF65-F5344CB8AC3E}">
        <p14:creationId xmlns:p14="http://schemas.microsoft.com/office/powerpoint/2010/main" val="23363167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18945"/>
            <a:ext cx="8382000" cy="443198"/>
          </a:xfrm>
        </p:spPr>
        <p:txBody>
          <a:bodyPr/>
          <a:lstStyle/>
          <a:p>
            <a:r>
              <a:rPr lang="en-US" dirty="0" smtClean="0">
                <a:solidFill>
                  <a:prstClr val="white"/>
                </a:solidFill>
              </a:rPr>
              <a:t>Twelve Environmental Indicators</a:t>
            </a:r>
            <a:endParaRPr lang="en-US" dirty="0" smtClean="0"/>
          </a:p>
        </p:txBody>
      </p:sp>
      <p:sp>
        <p:nvSpPr>
          <p:cNvPr id="2" name="Slide Number Placeholder 1"/>
          <p:cNvSpPr>
            <a:spLocks noGrp="1"/>
          </p:cNvSpPr>
          <p:nvPr>
            <p:ph type="sldNum" sz="quarter" idx="4"/>
          </p:nvPr>
        </p:nvSpPr>
        <p:spPr/>
        <p:txBody>
          <a:bodyPr/>
          <a:lstStyle/>
          <a:p>
            <a:fld id="{11C1CDDD-26A6-4238-A94D-3281FBF69CDD}" type="slidenum">
              <a:rPr lang="en-US" smtClean="0"/>
              <a:pPr/>
              <a:t>9</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66" t="10054" r="47341" b="28175"/>
          <a:stretch/>
        </p:blipFill>
        <p:spPr>
          <a:xfrm>
            <a:off x="1596572" y="1262742"/>
            <a:ext cx="6400800" cy="5046260"/>
          </a:xfrm>
          <a:prstGeom prst="rect">
            <a:avLst/>
          </a:prstGeom>
        </p:spPr>
      </p:pic>
    </p:spTree>
    <p:extLst>
      <p:ext uri="{BB962C8B-B14F-4D97-AF65-F5344CB8AC3E}">
        <p14:creationId xmlns:p14="http://schemas.microsoft.com/office/powerpoint/2010/main" val="369423002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9010"/>
  <p:tag name="ARTICULATE_PROJECT_CHECK" val="0"/>
  <p:tag name="LMS_COMPLETION_TITLE" val="IA Basic Training for Managers"/>
  <p:tag name="LMS_COMPLETION_ID" val="IA_Basic_Training_for_Managers"/>
  <p:tag name="LMS_COMPLETION_DESC" val="Provides basic information about interagency agreements (IA), types of IAs, IA transactions, policies and guidance, and the Interagency Agreement Shared Service Center (IASSC)"/>
  <p:tag name="LMS_COMPLETION_SUBJECT" val="interagency agreement, interagency acquisition, IASSC, Interagency Agreement shared Service Center"/>
  <p:tag name="LMS_COMPLETION_VERSION" val="1.0"/>
  <p:tag name="LMS_COMPLETION_DURATION" val="01:00:00"/>
  <p:tag name="LMS_COMPLETION_SCO_TITLE" val="IA Basic Training for Managers"/>
  <p:tag name="LMS_COMPLETION_SCO_ID" val="IA_Basic_Training_for_Managers"/>
  <p:tag name="LMS_COMPLETION_EDITION" val="0"/>
  <p:tag name="LMS_COMPLETION_INTERACTION" val="568"/>
  <p:tag name="LMS_COMPLETION_THRESHOLD" val="100"/>
  <p:tag name="LMS_COMPLETION_METHOD" val="QUIZ"/>
  <p:tag name="LMS_COMPLETION_TARGET" val="15971738-8644-49d0-9ebd-9100795ffff4"/>
  <p:tag name="LMS_COMPLETION_TARGET_ID" val="568"/>
  <p:tag name="LMS_COMPLETION_TARGET_INDEX" val="41"/>
  <p:tag name="LMS_QUIZ_INSERT" val="1"/>
  <p:tag name="LMS_REPORTING" val="2"/>
  <p:tag name="LMS_DATA_SCORM" val="Yes"/>
  <p:tag name="PUBLISH_TITLE" val="IA Basic Training for Managers"/>
  <p:tag name="ARTICULATE_PUBLISH_PATH" val="C:\Users\chris.bachman\Desktop"/>
  <p:tag name="ARTICULATE_LOGO" val="epaLogoWhite.png"/>
  <p:tag name="ARTICULATE_PRESENTER" val="(None selected)"/>
  <p:tag name="ARTICULATE_PRESENTER_GUID" val="9869030842"/>
  <p:tag name="ARTICULATE_LMS" val="0"/>
  <p:tag name="ARTICULATE_TEMPLATE" val="iaBasic"/>
  <p:tag name="ARTICULATE_TEMPLATE_GUID" val="f3508353-a8cf-4683-904d-126d7ce20c7a"/>
  <p:tag name="LMS_PUBLISH" val="Yes"/>
  <p:tag name="PRESENTER_PREVIEW_MODE" val="0"/>
  <p:tag name="PRESENTER_PREVIEW_START" val="1"/>
  <p:tag name="LMS_PROTOCOL_METHOD" val="SCORM"/>
  <p:tag name="LMS_PROTOCOL_VERSION" val="1.2"/>
  <p:tag name="PLAYERLOGOHEIGHT" val="45"/>
  <p:tag name="PLAYERLOGOWIDTH" val="320"/>
  <p:tag name="LAUNCHINNEWWINDOW" val="1"/>
  <p:tag name="LASTPUBLISHED" val="C:\Users\chris.bachman\Desktop\IA Basic Training for Managers\player.html"/>
  <p:tag name="ARTICULATE_PROJECT_OPEN" val="1"/>
  <p:tag name="PRESENTATION_PLAYLIST_COUNT" val="0"/>
  <p:tag name="PRESENTATION_PRESENTER_SLIDE_LEVEL" val="0"/>
  <p:tag name="ARTICULATE_REFERENCE_COUNT" val="14"/>
  <p:tag name="ARTICULATE_REFERENCE_TYPE_1" val="1"/>
  <p:tag name="ARTICULATE_REFERENCE_TITLE_1" val="Delegation of Authority 1-11, Interagency Agreements and Memoranda of Understanding"/>
  <p:tag name="ARTICULATE_REFERENCE_1" val="C:\Users\chris.bachman\Desktop\Local LMS courses for export\iaresources\1-11.pdf"/>
  <p:tag name="ARTICULATE_REFERENCE_TYPE_2" val="1"/>
  <p:tag name="ARTICULATE_REFERENCE_TITLE_2" val="EPA Order 1130.2A, Senior Resources Officials and Resource Management Committee"/>
  <p:tag name="ARTICULATE_REFERENCE_2" val="C:\Users\chris.bachman\Desktop\Local LMS courses for export\iaresources\1130_2a.pdf"/>
  <p:tag name="ARTICULATE_REFERENCE_TYPE_3" val="1"/>
  <p:tag name="ARTICULATE_REFERENCE_TITLE_3" val="Final Interim Policy Notice Interagency Acquisitions"/>
  <p:tag name="ARTICULATE_REFERENCE_3" val="C:\Users\chris.bachman\Desktop\Local LMS courses for export\iaresources\FINAL_INTERIM_POLICY_NOTICE_OAM.pdf"/>
  <p:tag name="ARTICULATE_REFERENCE_TYPE_4" val="1"/>
  <p:tag name="ARTICULATE_REFERENCE_TITLE_4" val="Interagency Agreement Shared Service Center Level Agreement"/>
  <p:tag name="ARTICULATE_REFERENCE_4" val="C:\Users\chris.bachman\Desktop\Local LMS courses for export\iaresources\service_level_agreement_final_signed_7_16_09.pdf"/>
  <p:tag name="ARTICULATE_REFERENCE_TYPE_5" val="1"/>
  <p:tag name="ARTICULATE_REFERENCE_TITLE_5" val="Improving the Management and Use of Interagency Acquisitions"/>
  <p:tag name="ARTICULATE_REFERENCE_5" val="C:\Users\chris.bachman\Desktop\Local LMS courses for export\iaresources\iac_revised.pdf"/>
  <p:tag name="ARTICULATE_REFERENCE_TYPE_6" val="1"/>
  <p:tag name="ARTICULATE_REFERENCE_TITLE_6" val="Interagency Agreement Policies, Procedures, and Guidance Manual"/>
  <p:tag name="ARTICULATE_REFERENCE_6" val="C:\Users\chris.bachman\Desktop\Local LMS courses for export\iaresources\DirectivesClearanceVersion.pdf"/>
  <p:tag name="ARTICULATE_REFERENCE_TYPE_7" val="1"/>
  <p:tag name="ARTICULATE_REFERENCE_TITLE_7" val="IPI 08-02"/>
  <p:tag name="ARTICULATE_REFERENCE_7" val="C:\Users\chris.bachman\Desktop\Local LMS courses for export\iaresources\8.0-IAG-08-02.pdf"/>
  <p:tag name="ARTICULATE_REFERENCE_TYPE_8" val="1"/>
  <p:tag name="ARTICULATE_REFERENCE_TITLE_8" val="IPI 11-01"/>
  <p:tag name="ARTICULATE_REFERENCE_8" val="C:\Users\chris.bachman\Desktop\Local LMS courses for export\iaresources\ipi_11_01_12_02_10.pdf"/>
  <p:tag name="ARTICULATE_REFERENCE_TYPE_9" val="1"/>
  <p:tag name="ARTICULATE_REFERENCE_TITLE_9" val="IPI 11-02"/>
  <p:tag name="ARTICULATE_REFERENCE_9" val="C:\Users\chris.bachman\Desktop\Local LMS courses for export\iaresources\ipi_sro_clarification.pdf"/>
  <p:tag name="ARTICULATE_REFERENCE_TYPE_10" val="1"/>
  <p:tag name="ARTICULATE_REFERENCE_TITLE_10" val="IPI 11-03"/>
  <p:tag name="ARTICULATE_REFERENCE_10" val="C:\Users\chris.bachman\Desktop\Local LMS courses for export\iaresources\final_ia_post_award_monitoring_policy_ipi_03_02_01_2011_sec.pdf"/>
  <p:tag name="ARTICULATE_REFERENCE_TYPE_11" val="0"/>
  <p:tag name="ARTICULATE_REFERENCE_TITLE_11" val="List of Environmental Statutes"/>
  <p:tag name="ARTICULATE_REFERENCE_11" val="http://www.epa.gov/history/org/origins/laws.htm"/>
  <p:tag name="ARTICULATE_REFERENCE_TYPE_12" val="1"/>
  <p:tag name="ARTICULATE_REFERENCE_TITLE_12" val="Guidance for Monitoring IAs funded under the Recovery Act"/>
  <p:tag name="ARTICULATE_REFERENCE_12" val="C:\Users\chris.bachman\Desktop\Local LMS courses for export\iaresources\Guidance_for_Monitoring_Recovery_Act_IAs.pdf"/>
  <p:tag name="ARTICULATE_REFERENCE_TYPE_13" val="1"/>
  <p:tag name="ARTICULATE_REFERENCE_TITLE_13" val="Reimbursable IA Indirect Costs Process Guide, Attachment A"/>
  <p:tag name="ARTICULATE_REFERENCE_13" val="C:\Users\chris.bachman\Desktop\Local LMS courses for export\iaresources\Attachment_A_FY_2011_Reimbursable_IA_Indirect_Costs_Process_Guide.pdf"/>
  <p:tag name="ARTICULATE_REFERENCE_TYPE_14" val="1"/>
  <p:tag name="ARTICULATE_REFERENCE_TITLE_14" val="Resource Management Directive Systems 2540-13.1, Chapter 13 - Agency Indirect Cost Allocation System"/>
  <p:tag name="ARTICULATE_REFERENCE_14" val="C:\Users\chris.bachman\Desktop\Local LMS courses for export\iaresources\2540-13-p1_agency_indirect.pdf"/>
  <p:tag name="ARTICULATE_PRESENTER_VERSION" val="6"/>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1.BAC\AppData\Local\Temp\articulate\presenter\imgtemp\XwEDQHNY_files\slide0001_image001.png"/>
</p:tagLst>
</file>

<file path=ppt/theme/theme1.xml><?xml version="1.0" encoding="utf-8"?>
<a:theme xmlns:a="http://schemas.openxmlformats.org/drawingml/2006/main" name="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46682</TotalTime>
  <Words>1140</Words>
  <Application>Microsoft Office PowerPoint</Application>
  <PresentationFormat>On-screen Show (4:3)</PresentationFormat>
  <Paragraphs>233</Paragraphs>
  <Slides>20</Slides>
  <Notes>19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Customer_and_Partner_Experience_Segoe</vt:lpstr>
      <vt:lpstr>1_Customer_and_Partner_Experience_Segoe</vt:lpstr>
      <vt:lpstr>EJSCREEN: Environmental  Justice Screening Tool  </vt:lpstr>
      <vt:lpstr>Background</vt:lpstr>
      <vt:lpstr>Combines environmental &amp; demographic data</vt:lpstr>
      <vt:lpstr>Key Features</vt:lpstr>
      <vt:lpstr>Using EJSCREEN</vt:lpstr>
      <vt:lpstr>Important Notes About How EPA Uses EJSCREEN</vt:lpstr>
      <vt:lpstr>Caveats</vt:lpstr>
      <vt:lpstr>Based on Census Block Groups</vt:lpstr>
      <vt:lpstr>Twelve Environmental Indicators</vt:lpstr>
      <vt:lpstr>12 Environmental Indicators</vt:lpstr>
      <vt:lpstr>12 Environmental Indicators</vt:lpstr>
      <vt:lpstr>Seven Demographic Indicators</vt:lpstr>
      <vt:lpstr>Demographic Index</vt:lpstr>
      <vt:lpstr>Twelve EJ Indexes</vt:lpstr>
      <vt:lpstr>Twelve EJ Indexes</vt:lpstr>
      <vt:lpstr>Twelve EJ Indexes</vt:lpstr>
      <vt:lpstr>What does the EJ Index mean?</vt:lpstr>
      <vt:lpstr>Maps – Drilling down to explore one indicator at a time</vt:lpstr>
      <vt:lpstr>EJSCREEN PROVIDES MANY OTHER MAP FEATURES</vt:lpstr>
      <vt:lpstr>EJSCREEN Overview</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Interagency Agreements Training for Managers</dc:title>
  <dc:subject>Interagency Agreements Training for Managers</dc:subject>
  <dc:creator>Alexandria Mincey</dc:creator>
  <dc:description>Interagency Agreements Training for Managers</dc:description>
  <cp:lastModifiedBy>mfaye</cp:lastModifiedBy>
  <cp:revision>1695</cp:revision>
  <cp:lastPrinted>2014-08-06T13:18:12Z</cp:lastPrinted>
  <dcterms:created xsi:type="dcterms:W3CDTF">2011-01-21T21:41:27Z</dcterms:created>
  <dcterms:modified xsi:type="dcterms:W3CDTF">2014-11-06T20:38:59Z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Interagency Agreement Basic Training for Managers _revised 9-1-11</vt:lpwstr>
  </property>
  <property fmtid="{D5CDD505-2E9C-101B-9397-08002B2CF9AE}" pid="4" name="ArticulateGUID">
    <vt:lpwstr>42659C5B-BA4C-4DA2-BC74-DA2618B4E993</vt:lpwstr>
  </property>
  <property fmtid="{D5CDD505-2E9C-101B-9397-08002B2CF9AE}" pid="5" name="ArticulateProjectFull">
    <vt:lpwstr>G:\Contracts\GSA\EPA OGD (2010-2015)\Task 5 - Training &amp; Event Mgmt\Task 05.04 IA Training\IA Basic Course\IABasicManagers _26Oct.ppta</vt:lpwstr>
  </property>
</Properties>
</file>