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6"/>
    <p:sldMasterId id="2147483772" r:id="rId17"/>
  </p:sldMasterIdLst>
  <p:notesMasterIdLst>
    <p:notesMasterId r:id="rId36"/>
  </p:notesMasterIdLst>
  <p:handoutMasterIdLst>
    <p:handoutMasterId r:id="rId37"/>
  </p:handoutMasterIdLst>
  <p:sldIdLst>
    <p:sldId id="256" r:id="rId18"/>
    <p:sldId id="353" r:id="rId19"/>
    <p:sldId id="361" r:id="rId20"/>
    <p:sldId id="362" r:id="rId21"/>
    <p:sldId id="363" r:id="rId22"/>
    <p:sldId id="364" r:id="rId23"/>
    <p:sldId id="365" r:id="rId24"/>
    <p:sldId id="366" r:id="rId25"/>
    <p:sldId id="367" r:id="rId26"/>
    <p:sldId id="368" r:id="rId27"/>
    <p:sldId id="356" r:id="rId28"/>
    <p:sldId id="369" r:id="rId29"/>
    <p:sldId id="370" r:id="rId30"/>
    <p:sldId id="371" r:id="rId31"/>
    <p:sldId id="355" r:id="rId32"/>
    <p:sldId id="372" r:id="rId33"/>
    <p:sldId id="359" r:id="rId34"/>
    <p:sldId id="354" r:id="rId35"/>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ifland, David" initials="LD" lastIdx="3" clrIdx="6">
    <p:extLst/>
  </p:cmAuthor>
  <p:cmAuthor id="1" name="Haeuber, Richard" initials="HR" lastIdx="2" clrIdx="0">
    <p:extLst/>
  </p:cmAuthor>
  <p:cmAuthor id="8" name="Stephanie Hogan" initials="slh" lastIdx="3" clrIdx="7">
    <p:extLst/>
  </p:cmAuthor>
  <p:cmAuthor id="2" name="Ling, Michael" initials="LM" lastIdx="21" clrIdx="1">
    <p:extLst/>
  </p:cmAuthor>
  <p:cmAuthor id="3" name="Risley, David" initials="RD" lastIdx="11" clrIdx="2">
    <p:extLst/>
  </p:cmAuthor>
  <p:cmAuthor id="4" name="Hogan, Stephanie" initials="HS" lastIdx="15" clrIdx="3">
    <p:extLst/>
  </p:cmAuthor>
  <p:cmAuthor id="5" name="Anderson, Lea" initials="AL" lastIdx="8" clrIdx="4">
    <p:extLst/>
  </p:cmAuthor>
  <p:cmAuthor id="6" name="EPA" initials="EPA"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AA42"/>
    <a:srgbClr val="99CCFF"/>
    <a:srgbClr val="F9F9F9"/>
    <a:srgbClr val="ADDFAB"/>
    <a:srgbClr val="A1DA9E"/>
    <a:srgbClr val="7BCB77"/>
    <a:srgbClr val="5EBF59"/>
    <a:srgbClr val="47AA41"/>
    <a:srgbClr val="2E8837"/>
    <a:srgbClr val="359F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15" autoAdjust="0"/>
    <p:restoredTop sz="88561" autoAdjust="0"/>
  </p:normalViewPr>
  <p:slideViewPr>
    <p:cSldViewPr snapToGrid="0">
      <p:cViewPr>
        <p:scale>
          <a:sx n="117" d="100"/>
          <a:sy n="117" d="100"/>
        </p:scale>
        <p:origin x="-768" y="72"/>
      </p:cViewPr>
      <p:guideLst>
        <p:guide orient="horz" pos="2160"/>
        <p:guide pos="2880"/>
      </p:guideLst>
    </p:cSldViewPr>
  </p:slideViewPr>
  <p:notesTextViewPr>
    <p:cViewPr>
      <p:scale>
        <a:sx n="1" d="1"/>
        <a:sy n="1" d="1"/>
      </p:scale>
      <p:origin x="0" y="0"/>
    </p:cViewPr>
  </p:notesTextViewPr>
  <p:sorterViewPr>
    <p:cViewPr>
      <p:scale>
        <a:sx n="120" d="100"/>
        <a:sy n="120" d="100"/>
      </p:scale>
      <p:origin x="0" y="-14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customXml" Target="../customXml/item13.xml"/><Relationship Id="rId18" Type="http://schemas.openxmlformats.org/officeDocument/2006/relationships/slide" Target="slides/slide1.xml"/><Relationship Id="rId26" Type="http://schemas.openxmlformats.org/officeDocument/2006/relationships/slide" Target="slides/slide9.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4.xml"/><Relationship Id="rId34" Type="http://schemas.openxmlformats.org/officeDocument/2006/relationships/slide" Target="slides/slide17.xml"/><Relationship Id="rId42" Type="http://schemas.openxmlformats.org/officeDocument/2006/relationships/tableStyles" Target="tableStyles.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slideMaster" Target="slideMasters/slideMaster2.xml"/><Relationship Id="rId25" Type="http://schemas.openxmlformats.org/officeDocument/2006/relationships/slide" Target="slides/slide8.xml"/><Relationship Id="rId33" Type="http://schemas.openxmlformats.org/officeDocument/2006/relationships/slide" Target="slides/slide16.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Master" Target="slideMasters/slideMaster1.xml"/><Relationship Id="rId20" Type="http://schemas.openxmlformats.org/officeDocument/2006/relationships/slide" Target="slides/slide3.xml"/><Relationship Id="rId29" Type="http://schemas.openxmlformats.org/officeDocument/2006/relationships/slide" Target="slides/slide12.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7.xml"/><Relationship Id="rId32" Type="http://schemas.openxmlformats.org/officeDocument/2006/relationships/slide" Target="slides/slide15.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slide" Target="slides/slide6.xml"/><Relationship Id="rId28" Type="http://schemas.openxmlformats.org/officeDocument/2006/relationships/slide" Target="slides/slide11.xml"/><Relationship Id="rId36" Type="http://schemas.openxmlformats.org/officeDocument/2006/relationships/notesMaster" Target="notesMasters/notesMaster1.xml"/><Relationship Id="rId10" Type="http://schemas.openxmlformats.org/officeDocument/2006/relationships/customXml" Target="../customXml/item10.xml"/><Relationship Id="rId19" Type="http://schemas.openxmlformats.org/officeDocument/2006/relationships/slide" Target="slides/slide2.xml"/><Relationship Id="rId31"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slide" Target="slides/slide5.xml"/><Relationship Id="rId27" Type="http://schemas.openxmlformats.org/officeDocument/2006/relationships/slide" Target="slides/slide10.xml"/><Relationship Id="rId30" Type="http://schemas.openxmlformats.org/officeDocument/2006/relationships/slide" Target="slides/slide13.xml"/><Relationship Id="rId35"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3038475" cy="4629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1" y="0"/>
            <a:ext cx="3038475" cy="462913"/>
          </a:xfrm>
          <a:prstGeom prst="rect">
            <a:avLst/>
          </a:prstGeom>
        </p:spPr>
        <p:txBody>
          <a:bodyPr vert="horz" lIns="91440" tIns="45720" rIns="91440" bIns="45720" rtlCol="0"/>
          <a:lstStyle>
            <a:lvl1pPr algn="r">
              <a:defRPr sz="1200"/>
            </a:lvl1pPr>
          </a:lstStyle>
          <a:p>
            <a:fld id="{1F6B1819-CA26-4E36-B9C6-421F8C2A52F6}" type="datetimeFigureOut">
              <a:rPr lang="en-US" smtClean="0"/>
              <a:t>5/4/2016</a:t>
            </a:fld>
            <a:endParaRPr lang="en-US"/>
          </a:p>
        </p:txBody>
      </p:sp>
      <p:sp>
        <p:nvSpPr>
          <p:cNvPr id="4" name="Footer Placeholder 3"/>
          <p:cNvSpPr>
            <a:spLocks noGrp="1"/>
          </p:cNvSpPr>
          <p:nvPr>
            <p:ph type="ftr" sz="quarter" idx="2"/>
          </p:nvPr>
        </p:nvSpPr>
        <p:spPr>
          <a:xfrm>
            <a:off x="4" y="8760462"/>
            <a:ext cx="3038475" cy="4629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41" y="8760462"/>
            <a:ext cx="3038475" cy="462913"/>
          </a:xfrm>
          <a:prstGeom prst="rect">
            <a:avLst/>
          </a:prstGeom>
        </p:spPr>
        <p:txBody>
          <a:bodyPr vert="horz" lIns="91440" tIns="45720" rIns="91440" bIns="45720" rtlCol="0" anchor="b"/>
          <a:lstStyle>
            <a:lvl1pPr algn="r">
              <a:defRPr sz="1200"/>
            </a:lvl1pPr>
          </a:lstStyle>
          <a:p>
            <a:fld id="{3EB34475-7720-4A7A-89A9-F0A436D77230}" type="slidenum">
              <a:rPr lang="en-US" smtClean="0"/>
              <a:t>‹#›</a:t>
            </a:fld>
            <a:endParaRPr lang="en-US"/>
          </a:p>
        </p:txBody>
      </p:sp>
    </p:spTree>
    <p:extLst>
      <p:ext uri="{BB962C8B-B14F-4D97-AF65-F5344CB8AC3E}">
        <p14:creationId xmlns:p14="http://schemas.microsoft.com/office/powerpoint/2010/main" val="3750345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3037840" cy="462771"/>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9" y="4"/>
            <a:ext cx="3037840" cy="462771"/>
          </a:xfrm>
          <a:prstGeom prst="rect">
            <a:avLst/>
          </a:prstGeom>
        </p:spPr>
        <p:txBody>
          <a:bodyPr vert="horz" lIns="92830" tIns="46415" rIns="92830" bIns="46415" rtlCol="0"/>
          <a:lstStyle>
            <a:lvl1pPr algn="r">
              <a:defRPr sz="1200"/>
            </a:lvl1pPr>
          </a:lstStyle>
          <a:p>
            <a:fld id="{BD53B953-4180-4D3C-92B0-B3F481BE3BE9}" type="datetimeFigureOut">
              <a:rPr lang="en-US" smtClean="0"/>
              <a:t>5/4/2016</a:t>
            </a:fld>
            <a:endParaRPr lang="en-US"/>
          </a:p>
        </p:txBody>
      </p:sp>
      <p:sp>
        <p:nvSpPr>
          <p:cNvPr id="4" name="Slide Image Placeholder 3"/>
          <p:cNvSpPr>
            <a:spLocks noGrp="1" noRot="1" noChangeAspect="1"/>
          </p:cNvSpPr>
          <p:nvPr>
            <p:ph type="sldImg" idx="2"/>
          </p:nvPr>
        </p:nvSpPr>
        <p:spPr>
          <a:xfrm>
            <a:off x="1428750" y="1152525"/>
            <a:ext cx="4152900" cy="311467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1" y="4438752"/>
            <a:ext cx="5608320" cy="363170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60609"/>
            <a:ext cx="3037840" cy="462770"/>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760609"/>
            <a:ext cx="3037840" cy="462770"/>
          </a:xfrm>
          <a:prstGeom prst="rect">
            <a:avLst/>
          </a:prstGeom>
        </p:spPr>
        <p:txBody>
          <a:bodyPr vert="horz" lIns="92830" tIns="46415" rIns="92830" bIns="46415" rtlCol="0" anchor="b"/>
          <a:lstStyle>
            <a:lvl1pPr algn="r">
              <a:defRPr sz="1200"/>
            </a:lvl1pPr>
          </a:lstStyle>
          <a:p>
            <a:fld id="{BC0596CA-8DEE-4002-9A7F-AA1E19CD7A77}" type="slidenum">
              <a:rPr lang="en-US" smtClean="0"/>
              <a:t>‹#›</a:t>
            </a:fld>
            <a:endParaRPr lang="en-US"/>
          </a:p>
        </p:txBody>
      </p:sp>
    </p:spTree>
    <p:extLst>
      <p:ext uri="{BB962C8B-B14F-4D97-AF65-F5344CB8AC3E}">
        <p14:creationId xmlns:p14="http://schemas.microsoft.com/office/powerpoint/2010/main" val="6751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0596CA-8DEE-4002-9A7F-AA1E19CD7A77}" type="slidenum">
              <a:rPr lang="en-US" smtClean="0"/>
              <a:t>1</a:t>
            </a:fld>
            <a:endParaRPr lang="en-US"/>
          </a:p>
        </p:txBody>
      </p:sp>
    </p:spTree>
    <p:extLst>
      <p:ext uri="{BB962C8B-B14F-4D97-AF65-F5344CB8AC3E}">
        <p14:creationId xmlns:p14="http://schemas.microsoft.com/office/powerpoint/2010/main" val="3420766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0596CA-8DEE-4002-9A7F-AA1E19CD7A77}" type="slidenum">
              <a:rPr lang="en-US" smtClean="0"/>
              <a:t>2</a:t>
            </a:fld>
            <a:endParaRPr lang="en-US"/>
          </a:p>
        </p:txBody>
      </p:sp>
    </p:spTree>
    <p:extLst>
      <p:ext uri="{BB962C8B-B14F-4D97-AF65-F5344CB8AC3E}">
        <p14:creationId xmlns:p14="http://schemas.microsoft.com/office/powerpoint/2010/main" val="19764867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 &amp; Deliberative – Do Not Circulate Outside EPA</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9DC266-398D-45D6-86B9-6E0EA1ACB8AB}" type="slidenum">
              <a:rPr lang="en-US">
                <a:solidFill>
                  <a:srgbClr val="000000"/>
                </a:solidFill>
              </a:rPr>
              <a:pPr>
                <a:defRPr/>
              </a:pPr>
              <a:t>‹#›</a:t>
            </a:fld>
            <a:endParaRPr lang="en-US">
              <a:solidFill>
                <a:srgbClr val="000000"/>
              </a:solidFill>
            </a:endParaRPr>
          </a:p>
        </p:txBody>
      </p:sp>
      <p:pic>
        <p:nvPicPr>
          <p:cNvPr id="8"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Tree>
    <p:extLst>
      <p:ext uri="{BB962C8B-B14F-4D97-AF65-F5344CB8AC3E}">
        <p14:creationId xmlns:p14="http://schemas.microsoft.com/office/powerpoint/2010/main" val="4095042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 &amp; Deliberative – Do Not Circulate Outside EPA</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ED7245-8487-4CC8-9E42-E3E134BAD04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1954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 &amp; Deliberative – Do Not Circulate Outside EPA</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23C9837-8454-41ED-B2B2-F437C59D4C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36199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 &amp; Deliberative – Do Not Circulate Outside EPA</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330C7CF-42EF-4DF5-B01A-DAAD458888F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49465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 &amp; Deliberative – Do Not Circulate Outside EPA</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CD9AB65-E17D-411A-AB75-1AADE25F7F9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44659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7"/>
          <p:cNvPicPr>
            <a:picLocks noChangeAspect="1" noChangeArrowheads="1"/>
          </p:cNvPicPr>
          <p:nvPr/>
        </p:nvPicPr>
        <p:blipFill>
          <a:blip r:embed="rId2" cstate="print"/>
          <a:srcRect t="4126" b="3030"/>
          <a:stretch>
            <a:fillRect/>
          </a:stretch>
        </p:blipFill>
        <p:spPr bwMode="auto">
          <a:xfrm>
            <a:off x="0" y="0"/>
            <a:ext cx="9144000" cy="6858000"/>
          </a:xfrm>
          <a:prstGeom prst="rect">
            <a:avLst/>
          </a:prstGeom>
          <a:noFill/>
          <a:ln w="9525">
            <a:noFill/>
            <a:miter lim="800000"/>
            <a:headEnd/>
            <a:tailEnd/>
          </a:ln>
        </p:spPr>
      </p:pic>
      <p:pic>
        <p:nvPicPr>
          <p:cNvPr id="5" name="Picture 18"/>
          <p:cNvPicPr>
            <a:picLocks noChangeAspect="1" noChangeArrowheads="1"/>
          </p:cNvPicPr>
          <p:nvPr/>
        </p:nvPicPr>
        <p:blipFill>
          <a:blip r:embed="rId3" cstate="print"/>
          <a:srcRect/>
          <a:stretch>
            <a:fillRect/>
          </a:stretch>
        </p:blipFill>
        <p:spPr bwMode="auto">
          <a:xfrm>
            <a:off x="2133600" y="1676400"/>
            <a:ext cx="4876800" cy="4481513"/>
          </a:xfrm>
          <a:prstGeom prst="rect">
            <a:avLst/>
          </a:prstGeom>
          <a:noFill/>
          <a:ln w="9525">
            <a:noFill/>
            <a:miter lim="800000"/>
            <a:headEnd/>
            <a:tailEnd/>
          </a:ln>
        </p:spPr>
      </p:pic>
      <p:sp>
        <p:nvSpPr>
          <p:cNvPr id="15363" name="Rectangle 3"/>
          <p:cNvSpPr>
            <a:spLocks noGrp="1" noChangeArrowheads="1"/>
          </p:cNvSpPr>
          <p:nvPr>
            <p:ph type="ctrTitle"/>
          </p:nvPr>
        </p:nvSpPr>
        <p:spPr>
          <a:xfrm>
            <a:off x="685800" y="2286000"/>
            <a:ext cx="7772400" cy="1143000"/>
          </a:xfrm>
        </p:spPr>
        <p:txBody>
          <a:bodyPr/>
          <a:lstStyle>
            <a:lvl1pPr>
              <a:defRPr sz="2700" b="1">
                <a:solidFill>
                  <a:srgbClr val="000000"/>
                </a:solidFill>
              </a:defRPr>
            </a:lvl1pPr>
          </a:lstStyle>
          <a:p>
            <a:r>
              <a:rPr lang="en-US" smtClean="0"/>
              <a:t>Click to edit Master title style</a:t>
            </a:r>
            <a:endParaRPr lang="en-US" dirty="0"/>
          </a:p>
        </p:txBody>
      </p:sp>
      <p:sp>
        <p:nvSpPr>
          <p:cNvPr id="153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dirty="0"/>
          </a:p>
        </p:txBody>
      </p:sp>
      <p:sp>
        <p:nvSpPr>
          <p:cNvPr id="6" name="Rectangle 5"/>
          <p:cNvSpPr>
            <a:spLocks noGrp="1" noChangeArrowheads="1"/>
          </p:cNvSpPr>
          <p:nvPr>
            <p:ph type="dt" sz="half" idx="10"/>
          </p:nvPr>
        </p:nvSpPr>
        <p:spPr/>
        <p:txBody>
          <a:bodyPr/>
          <a:lstStyle>
            <a:lvl1pPr>
              <a:defRPr sz="900" smtClean="0"/>
            </a:lvl1pPr>
          </a:lstStyle>
          <a:p>
            <a:endParaRPr lang="en-US" dirty="0">
              <a:solidFill>
                <a:srgbClr val="000000"/>
              </a:solidFill>
            </a:endParaRPr>
          </a:p>
        </p:txBody>
      </p:sp>
      <p:sp>
        <p:nvSpPr>
          <p:cNvPr id="7" name="Rectangle 6"/>
          <p:cNvSpPr>
            <a:spLocks noGrp="1" noChangeArrowheads="1"/>
          </p:cNvSpPr>
          <p:nvPr>
            <p:ph type="ftr" sz="quarter" idx="11"/>
          </p:nvPr>
        </p:nvSpPr>
        <p:spPr>
          <a:xfrm>
            <a:off x="2667000" y="6248400"/>
            <a:ext cx="3810000" cy="457200"/>
          </a:xfrm>
        </p:spPr>
        <p:txBody>
          <a:bodyPr/>
          <a:lstStyle>
            <a:lvl1pPr>
              <a:defRPr sz="900" dirty="0" smtClean="0"/>
            </a:lvl1pPr>
          </a:lstStyle>
          <a:p>
            <a:r>
              <a:rPr lang="en-US" smtClean="0">
                <a:solidFill>
                  <a:srgbClr val="000000"/>
                </a:solidFill>
              </a:rPr>
              <a:t>Confidential &amp; Deliberative – Do Not Circulate Outside EPA</a:t>
            </a:r>
            <a:endParaRPr lang="en-US">
              <a:solidFill>
                <a:srgbClr val="000000"/>
              </a:solidFill>
            </a:endParaRPr>
          </a:p>
        </p:txBody>
      </p:sp>
      <p:sp>
        <p:nvSpPr>
          <p:cNvPr id="8" name="Rectangle 7"/>
          <p:cNvSpPr>
            <a:spLocks noGrp="1" noChangeArrowheads="1"/>
          </p:cNvSpPr>
          <p:nvPr>
            <p:ph type="sldNum" sz="quarter" idx="12"/>
          </p:nvPr>
        </p:nvSpPr>
        <p:spPr/>
        <p:txBody>
          <a:bodyPr/>
          <a:lstStyle>
            <a:lvl1pPr>
              <a:defRPr smtClean="0"/>
            </a:lvl1pPr>
          </a:lstStyle>
          <a:p>
            <a:fld id="{0E54563B-5DB0-41CD-98BB-DD8C85F076C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927009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solidFill>
                <a:srgbClr val="000000"/>
              </a:solidFill>
            </a:endParaRPr>
          </a:p>
        </p:txBody>
      </p:sp>
      <p:sp>
        <p:nvSpPr>
          <p:cNvPr id="4" name="Footer Placeholder 3"/>
          <p:cNvSpPr>
            <a:spLocks noGrp="1"/>
          </p:cNvSpPr>
          <p:nvPr>
            <p:ph type="ftr" sz="quarter" idx="11"/>
          </p:nvPr>
        </p:nvSpPr>
        <p:spPr/>
        <p:txBody>
          <a:bodyPr/>
          <a:lstStyle/>
          <a:p>
            <a:r>
              <a:rPr lang="en-US" smtClean="0">
                <a:solidFill>
                  <a:srgbClr val="000000"/>
                </a:solidFill>
              </a:rPr>
              <a:t>Confidential &amp; Deliberative – Do Not Circulate Outside EPA</a:t>
            </a:r>
            <a:endParaRPr lang="en-US">
              <a:solidFill>
                <a:srgbClr val="000000"/>
              </a:solidFill>
            </a:endParaRPr>
          </a:p>
        </p:txBody>
      </p:sp>
      <p:sp>
        <p:nvSpPr>
          <p:cNvPr id="5" name="Slide Number Placeholder 4"/>
          <p:cNvSpPr>
            <a:spLocks noGrp="1"/>
          </p:cNvSpPr>
          <p:nvPr>
            <p:ph type="sldNum" sz="quarter" idx="12"/>
          </p:nvPr>
        </p:nvSpPr>
        <p:spPr/>
        <p:txBody>
          <a:bodyPr/>
          <a:lstStyle/>
          <a:p>
            <a:fld id="{0E54563B-5DB0-41CD-98BB-DD8C85F076C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945834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solidFill>
                <a:srgbClr val="000000"/>
              </a:solidFill>
            </a:endParaRPr>
          </a:p>
        </p:txBody>
      </p:sp>
      <p:sp>
        <p:nvSpPr>
          <p:cNvPr id="4" name="Footer Placeholder 3"/>
          <p:cNvSpPr>
            <a:spLocks noGrp="1"/>
          </p:cNvSpPr>
          <p:nvPr>
            <p:ph type="ftr" sz="quarter" idx="11"/>
          </p:nvPr>
        </p:nvSpPr>
        <p:spPr/>
        <p:txBody>
          <a:bodyPr/>
          <a:lstStyle/>
          <a:p>
            <a:r>
              <a:rPr lang="en-US" smtClean="0">
                <a:solidFill>
                  <a:srgbClr val="000000"/>
                </a:solidFill>
              </a:rPr>
              <a:t>Confidential &amp; Deliberative – Do Not Circulate Outside EPA</a:t>
            </a:r>
            <a:endParaRPr lang="en-US">
              <a:solidFill>
                <a:srgbClr val="000000"/>
              </a:solidFill>
            </a:endParaRPr>
          </a:p>
        </p:txBody>
      </p:sp>
      <p:sp>
        <p:nvSpPr>
          <p:cNvPr id="5" name="Slide Number Placeholder 4"/>
          <p:cNvSpPr>
            <a:spLocks noGrp="1"/>
          </p:cNvSpPr>
          <p:nvPr>
            <p:ph type="sldNum" sz="quarter" idx="12"/>
          </p:nvPr>
        </p:nvSpPr>
        <p:spPr/>
        <p:txBody>
          <a:bodyPr/>
          <a:lstStyle/>
          <a:p>
            <a:fld id="{0E54563B-5DB0-41CD-98BB-DD8C85F076C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1614143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solidFill>
                <a:srgbClr val="000000"/>
              </a:solidFill>
            </a:endParaRPr>
          </a:p>
        </p:txBody>
      </p:sp>
      <p:sp>
        <p:nvSpPr>
          <p:cNvPr id="4" name="Footer Placeholder 3"/>
          <p:cNvSpPr>
            <a:spLocks noGrp="1"/>
          </p:cNvSpPr>
          <p:nvPr>
            <p:ph type="ftr" sz="quarter" idx="11"/>
          </p:nvPr>
        </p:nvSpPr>
        <p:spPr/>
        <p:txBody>
          <a:bodyPr/>
          <a:lstStyle/>
          <a:p>
            <a:r>
              <a:rPr lang="en-US" smtClean="0">
                <a:solidFill>
                  <a:srgbClr val="000000"/>
                </a:solidFill>
              </a:rPr>
              <a:t>Confidential &amp; Deliberative – Do Not Circulate Outside EPA</a:t>
            </a:r>
            <a:endParaRPr lang="en-US">
              <a:solidFill>
                <a:srgbClr val="000000"/>
              </a:solidFill>
            </a:endParaRPr>
          </a:p>
        </p:txBody>
      </p:sp>
      <p:sp>
        <p:nvSpPr>
          <p:cNvPr id="5" name="Slide Number Placeholder 4"/>
          <p:cNvSpPr>
            <a:spLocks noGrp="1"/>
          </p:cNvSpPr>
          <p:nvPr>
            <p:ph type="sldNum" sz="quarter" idx="12"/>
          </p:nvPr>
        </p:nvSpPr>
        <p:spPr/>
        <p:txBody>
          <a:bodyPr/>
          <a:lstStyle/>
          <a:p>
            <a:fld id="{0E54563B-5DB0-41CD-98BB-DD8C85F076C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4211350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smtClean="0"/>
            </a:lvl1pPr>
          </a:lstStyle>
          <a:p>
            <a:endParaRPr lang="en-US" dirty="0">
              <a:solidFill>
                <a:srgbClr val="000000"/>
              </a:solidFill>
            </a:endParaRPr>
          </a:p>
        </p:txBody>
      </p:sp>
      <p:sp>
        <p:nvSpPr>
          <p:cNvPr id="6" name="Footer Placeholder 4"/>
          <p:cNvSpPr>
            <a:spLocks noGrp="1"/>
          </p:cNvSpPr>
          <p:nvPr>
            <p:ph type="ftr" sz="quarter" idx="11"/>
          </p:nvPr>
        </p:nvSpPr>
        <p:spPr/>
        <p:txBody>
          <a:bodyPr/>
          <a:lstStyle>
            <a:lvl1pPr>
              <a:defRPr dirty="0" smtClean="0"/>
            </a:lvl1pPr>
          </a:lstStyle>
          <a:p>
            <a:r>
              <a:rPr lang="en-US" smtClean="0">
                <a:solidFill>
                  <a:srgbClr val="000000"/>
                </a:solidFill>
              </a:rPr>
              <a:t>Confidential &amp; Deliberative – Do Not Circulate Outside EPA</a:t>
            </a:r>
            <a:endParaRPr lang="en-US">
              <a:solidFill>
                <a:srgbClr val="000000"/>
              </a:solidFill>
            </a:endParaRPr>
          </a:p>
        </p:txBody>
      </p:sp>
      <p:sp>
        <p:nvSpPr>
          <p:cNvPr id="7" name="Slide Number Placeholder 5"/>
          <p:cNvSpPr>
            <a:spLocks noGrp="1"/>
          </p:cNvSpPr>
          <p:nvPr>
            <p:ph type="sldNum" sz="quarter" idx="12"/>
          </p:nvPr>
        </p:nvSpPr>
        <p:spPr/>
        <p:txBody>
          <a:bodyPr/>
          <a:lstStyle>
            <a:lvl1pPr>
              <a:defRPr smtClean="0"/>
            </a:lvl1pPr>
          </a:lstStyle>
          <a:p>
            <a:fld id="{0E54563B-5DB0-41CD-98BB-DD8C85F076C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091018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smtClean="0"/>
            </a:lvl1pPr>
          </a:lstStyle>
          <a:p>
            <a:endParaRPr lang="en-US" dirty="0">
              <a:solidFill>
                <a:srgbClr val="000000"/>
              </a:solidFill>
            </a:endParaRPr>
          </a:p>
        </p:txBody>
      </p:sp>
      <p:sp>
        <p:nvSpPr>
          <p:cNvPr id="6" name="Footer Placeholder 4"/>
          <p:cNvSpPr>
            <a:spLocks noGrp="1"/>
          </p:cNvSpPr>
          <p:nvPr>
            <p:ph type="ftr" sz="quarter" idx="11"/>
          </p:nvPr>
        </p:nvSpPr>
        <p:spPr/>
        <p:txBody>
          <a:bodyPr/>
          <a:lstStyle>
            <a:lvl1pPr>
              <a:defRPr dirty="0" smtClean="0"/>
            </a:lvl1pPr>
          </a:lstStyle>
          <a:p>
            <a:r>
              <a:rPr lang="en-US" smtClean="0">
                <a:solidFill>
                  <a:srgbClr val="000000"/>
                </a:solidFill>
              </a:rPr>
              <a:t>Confidential &amp; Deliberative – Do Not Circulate Outside EPA</a:t>
            </a:r>
            <a:endParaRPr lang="en-US">
              <a:solidFill>
                <a:srgbClr val="000000"/>
              </a:solidFill>
            </a:endParaRPr>
          </a:p>
        </p:txBody>
      </p:sp>
      <p:sp>
        <p:nvSpPr>
          <p:cNvPr id="7" name="Slide Number Placeholder 5"/>
          <p:cNvSpPr>
            <a:spLocks noGrp="1"/>
          </p:cNvSpPr>
          <p:nvPr>
            <p:ph type="sldNum" sz="quarter" idx="12"/>
          </p:nvPr>
        </p:nvSpPr>
        <p:spPr/>
        <p:txBody>
          <a:bodyPr/>
          <a:lstStyle>
            <a:lvl1pPr>
              <a:defRPr smtClean="0"/>
            </a:lvl1pPr>
          </a:lstStyle>
          <a:p>
            <a:fld id="{0E54563B-5DB0-41CD-98BB-DD8C85F076C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75481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p>
            <a:pPr>
              <a:defRPr/>
            </a:pPr>
            <a:r>
              <a:rPr lang="en-US" smtClean="0">
                <a:solidFill>
                  <a:srgbClr val="000000"/>
                </a:solidFill>
              </a:rPr>
              <a:t>Confidential &amp; Deliberative – Do Not Circulate Outside EPA</a:t>
            </a: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fld id="{81D76235-4512-425C-90A4-BE7848D0955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68770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4" descr="colorchange_epa_seal pantone trim"/>
          <p:cNvPicPr>
            <a:picLocks noChangeAspect="1" noChangeArrowheads="1"/>
          </p:cNvPicPr>
          <p:nvPr/>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667000"/>
            <a:ext cx="3810000" cy="3429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667000"/>
            <a:ext cx="3810000" cy="3429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smtClean="0"/>
            </a:lvl1pPr>
          </a:lstStyle>
          <a:p>
            <a:endParaRPr lang="en-US" dirty="0">
              <a:solidFill>
                <a:srgbClr val="000000"/>
              </a:solidFill>
            </a:endParaRPr>
          </a:p>
        </p:txBody>
      </p:sp>
      <p:sp>
        <p:nvSpPr>
          <p:cNvPr id="7" name="Footer Placeholder 5"/>
          <p:cNvSpPr>
            <a:spLocks noGrp="1"/>
          </p:cNvSpPr>
          <p:nvPr>
            <p:ph type="ftr" sz="quarter" idx="11"/>
          </p:nvPr>
        </p:nvSpPr>
        <p:spPr/>
        <p:txBody>
          <a:bodyPr/>
          <a:lstStyle>
            <a:lvl1pPr>
              <a:defRPr sz="1050" dirty="0" smtClean="0"/>
            </a:lvl1pPr>
          </a:lstStyle>
          <a:p>
            <a:r>
              <a:rPr lang="en-US" smtClean="0">
                <a:solidFill>
                  <a:srgbClr val="000000"/>
                </a:solidFill>
              </a:rPr>
              <a:t>Confidential &amp; Deliberative – Do Not Circulate Outside EPA</a:t>
            </a:r>
            <a:endParaRPr lang="en-US">
              <a:solidFill>
                <a:srgbClr val="000000"/>
              </a:solidFill>
            </a:endParaRPr>
          </a:p>
        </p:txBody>
      </p:sp>
      <p:sp>
        <p:nvSpPr>
          <p:cNvPr id="8" name="Slide Number Placeholder 6"/>
          <p:cNvSpPr>
            <a:spLocks noGrp="1"/>
          </p:cNvSpPr>
          <p:nvPr>
            <p:ph type="sldNum" sz="quarter" idx="12"/>
          </p:nvPr>
        </p:nvSpPr>
        <p:spPr/>
        <p:txBody>
          <a:bodyPr/>
          <a:lstStyle>
            <a:lvl1pPr>
              <a:defRPr smtClean="0"/>
            </a:lvl1pPr>
          </a:lstStyle>
          <a:p>
            <a:fld id="{0E54563B-5DB0-41CD-98BB-DD8C85F076C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622052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descr="colorchange_epa_seal pantone trim"/>
          <p:cNvPicPr>
            <a:picLocks noChangeAspect="1" noChangeArrowheads="1"/>
          </p:cNvPicPr>
          <p:nvPr/>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smtClean="0"/>
            </a:lvl1pPr>
          </a:lstStyle>
          <a:p>
            <a:endParaRPr lang="en-US" dirty="0">
              <a:solidFill>
                <a:srgbClr val="000000"/>
              </a:solidFill>
            </a:endParaRPr>
          </a:p>
        </p:txBody>
      </p:sp>
      <p:sp>
        <p:nvSpPr>
          <p:cNvPr id="9" name="Footer Placeholder 7"/>
          <p:cNvSpPr>
            <a:spLocks noGrp="1"/>
          </p:cNvSpPr>
          <p:nvPr>
            <p:ph type="ftr" sz="quarter" idx="11"/>
          </p:nvPr>
        </p:nvSpPr>
        <p:spPr/>
        <p:txBody>
          <a:bodyPr/>
          <a:lstStyle>
            <a:lvl1pPr>
              <a:defRPr dirty="0" smtClean="0"/>
            </a:lvl1pPr>
          </a:lstStyle>
          <a:p>
            <a:r>
              <a:rPr lang="en-US" smtClean="0">
                <a:solidFill>
                  <a:srgbClr val="000000"/>
                </a:solidFill>
              </a:rPr>
              <a:t>Confidential &amp; Deliberative – Do Not Circulate Outside EPA</a:t>
            </a:r>
            <a:endParaRPr lang="en-US">
              <a:solidFill>
                <a:srgbClr val="000000"/>
              </a:solidFill>
            </a:endParaRPr>
          </a:p>
        </p:txBody>
      </p:sp>
      <p:sp>
        <p:nvSpPr>
          <p:cNvPr id="10" name="Slide Number Placeholder 8"/>
          <p:cNvSpPr>
            <a:spLocks noGrp="1"/>
          </p:cNvSpPr>
          <p:nvPr>
            <p:ph type="sldNum" sz="quarter" idx="12"/>
          </p:nvPr>
        </p:nvSpPr>
        <p:spPr/>
        <p:txBody>
          <a:bodyPr/>
          <a:lstStyle>
            <a:lvl1pPr>
              <a:defRPr smtClean="0"/>
            </a:lvl1pPr>
          </a:lstStyle>
          <a:p>
            <a:fld id="{0E54563B-5DB0-41CD-98BB-DD8C85F076C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014215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descr="colorchange_epa_seal pantone trim"/>
          <p:cNvPicPr>
            <a:picLocks noChangeAspect="1" noChangeArrowheads="1"/>
          </p:cNvPicPr>
          <p:nvPr/>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smtClean="0"/>
            </a:lvl1pPr>
          </a:lstStyle>
          <a:p>
            <a:endParaRPr lang="en-US" dirty="0">
              <a:solidFill>
                <a:srgbClr val="000000"/>
              </a:solidFill>
            </a:endParaRPr>
          </a:p>
        </p:txBody>
      </p:sp>
      <p:sp>
        <p:nvSpPr>
          <p:cNvPr id="5" name="Footer Placeholder 3"/>
          <p:cNvSpPr>
            <a:spLocks noGrp="1"/>
          </p:cNvSpPr>
          <p:nvPr>
            <p:ph type="ftr" sz="quarter" idx="11"/>
          </p:nvPr>
        </p:nvSpPr>
        <p:spPr/>
        <p:txBody>
          <a:bodyPr/>
          <a:lstStyle>
            <a:lvl1pPr>
              <a:defRPr sz="1050" dirty="0" smtClean="0"/>
            </a:lvl1pPr>
          </a:lstStyle>
          <a:p>
            <a:r>
              <a:rPr lang="en-US" smtClean="0">
                <a:solidFill>
                  <a:srgbClr val="000000"/>
                </a:solidFill>
              </a:rPr>
              <a:t>Confidential &amp; Deliberative – Do Not Circulate Outside EPA</a:t>
            </a:r>
            <a:endParaRPr lang="en-US">
              <a:solidFill>
                <a:srgbClr val="000000"/>
              </a:solidFill>
            </a:endParaRPr>
          </a:p>
        </p:txBody>
      </p:sp>
      <p:sp>
        <p:nvSpPr>
          <p:cNvPr id="6" name="Slide Number Placeholder 4"/>
          <p:cNvSpPr>
            <a:spLocks noGrp="1"/>
          </p:cNvSpPr>
          <p:nvPr>
            <p:ph type="sldNum" sz="quarter" idx="12"/>
          </p:nvPr>
        </p:nvSpPr>
        <p:spPr/>
        <p:txBody>
          <a:bodyPr/>
          <a:lstStyle>
            <a:lvl1pPr>
              <a:defRPr smtClean="0"/>
            </a:lvl1pPr>
          </a:lstStyle>
          <a:p>
            <a:fld id="{0E54563B-5DB0-41CD-98BB-DD8C85F076C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5710102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7" descr="colorchange_epa_seal pantone trim"/>
          <p:cNvPicPr>
            <a:picLocks noChangeAspect="1" noChangeArrowheads="1"/>
          </p:cNvPicPr>
          <p:nvPr/>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smtClean="0"/>
            </a:lvl1pPr>
          </a:lstStyle>
          <a:p>
            <a:endParaRPr lang="en-US" dirty="0">
              <a:solidFill>
                <a:srgbClr val="000000"/>
              </a:solidFill>
            </a:endParaRPr>
          </a:p>
        </p:txBody>
      </p:sp>
      <p:sp>
        <p:nvSpPr>
          <p:cNvPr id="4" name="Footer Placeholder 2"/>
          <p:cNvSpPr>
            <a:spLocks noGrp="1"/>
          </p:cNvSpPr>
          <p:nvPr>
            <p:ph type="ftr" sz="quarter" idx="11"/>
          </p:nvPr>
        </p:nvSpPr>
        <p:spPr/>
        <p:txBody>
          <a:bodyPr/>
          <a:lstStyle>
            <a:lvl1pPr>
              <a:defRPr sz="1050" dirty="0" smtClean="0"/>
            </a:lvl1pPr>
          </a:lstStyle>
          <a:p>
            <a:r>
              <a:rPr lang="en-US" smtClean="0">
                <a:solidFill>
                  <a:srgbClr val="000000"/>
                </a:solidFill>
              </a:rPr>
              <a:t>Confidential &amp; Deliberative – Do Not Circulate Outside EPA</a:t>
            </a:r>
            <a:endParaRPr lang="en-US">
              <a:solidFill>
                <a:srgbClr val="000000"/>
              </a:solidFill>
            </a:endParaRPr>
          </a:p>
        </p:txBody>
      </p:sp>
      <p:sp>
        <p:nvSpPr>
          <p:cNvPr id="5" name="Slide Number Placeholder 3"/>
          <p:cNvSpPr>
            <a:spLocks noGrp="1"/>
          </p:cNvSpPr>
          <p:nvPr>
            <p:ph type="sldNum" sz="quarter" idx="12"/>
          </p:nvPr>
        </p:nvSpPr>
        <p:spPr/>
        <p:txBody>
          <a:bodyPr/>
          <a:lstStyle>
            <a:lvl1pPr>
              <a:defRPr smtClean="0"/>
            </a:lvl1pPr>
          </a:lstStyle>
          <a:p>
            <a:fld id="{0E54563B-5DB0-41CD-98BB-DD8C85F076C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5950128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4" descr="colorchange_epa_seal pantone trim"/>
          <p:cNvPicPr>
            <a:picLocks noChangeAspect="1" noChangeArrowheads="1"/>
          </p:cNvPicPr>
          <p:nvPr/>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smtClean="0"/>
            </a:lvl1pPr>
          </a:lstStyle>
          <a:p>
            <a:endParaRPr lang="en-US" dirty="0">
              <a:solidFill>
                <a:srgbClr val="000000"/>
              </a:solidFill>
            </a:endParaRPr>
          </a:p>
        </p:txBody>
      </p:sp>
      <p:sp>
        <p:nvSpPr>
          <p:cNvPr id="7" name="Footer Placeholder 5"/>
          <p:cNvSpPr>
            <a:spLocks noGrp="1"/>
          </p:cNvSpPr>
          <p:nvPr>
            <p:ph type="ftr" sz="quarter" idx="11"/>
          </p:nvPr>
        </p:nvSpPr>
        <p:spPr/>
        <p:txBody>
          <a:bodyPr/>
          <a:lstStyle>
            <a:lvl1pPr>
              <a:defRPr sz="1050" dirty="0" smtClean="0"/>
            </a:lvl1pPr>
          </a:lstStyle>
          <a:p>
            <a:r>
              <a:rPr lang="en-US" smtClean="0">
                <a:solidFill>
                  <a:srgbClr val="000000"/>
                </a:solidFill>
              </a:rPr>
              <a:t>Confidential &amp; Deliberative – Do Not Circulate Outside EPA</a:t>
            </a:r>
            <a:endParaRPr lang="en-US">
              <a:solidFill>
                <a:srgbClr val="000000"/>
              </a:solidFill>
            </a:endParaRPr>
          </a:p>
        </p:txBody>
      </p:sp>
      <p:sp>
        <p:nvSpPr>
          <p:cNvPr id="8" name="Slide Number Placeholder 6"/>
          <p:cNvSpPr>
            <a:spLocks noGrp="1"/>
          </p:cNvSpPr>
          <p:nvPr>
            <p:ph type="sldNum" sz="quarter" idx="12"/>
          </p:nvPr>
        </p:nvSpPr>
        <p:spPr/>
        <p:txBody>
          <a:bodyPr/>
          <a:lstStyle>
            <a:lvl1pPr>
              <a:defRPr smtClean="0"/>
            </a:lvl1pPr>
          </a:lstStyle>
          <a:p>
            <a:fld id="{0E54563B-5DB0-41CD-98BB-DD8C85F076C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702539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4" descr="colorchange_epa_seal pantone trim"/>
          <p:cNvPicPr>
            <a:picLocks noChangeAspect="1" noChangeArrowheads="1"/>
          </p:cNvPicPr>
          <p:nvPr/>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smtClean="0"/>
            </a:lvl1pPr>
          </a:lstStyle>
          <a:p>
            <a:endParaRPr lang="en-US" dirty="0">
              <a:solidFill>
                <a:srgbClr val="000000"/>
              </a:solidFill>
            </a:endParaRPr>
          </a:p>
        </p:txBody>
      </p:sp>
      <p:sp>
        <p:nvSpPr>
          <p:cNvPr id="7" name="Footer Placeholder 5"/>
          <p:cNvSpPr>
            <a:spLocks noGrp="1"/>
          </p:cNvSpPr>
          <p:nvPr>
            <p:ph type="ftr" sz="quarter" idx="11"/>
          </p:nvPr>
        </p:nvSpPr>
        <p:spPr/>
        <p:txBody>
          <a:bodyPr/>
          <a:lstStyle>
            <a:lvl1pPr>
              <a:defRPr sz="1050" dirty="0" smtClean="0"/>
            </a:lvl1pPr>
          </a:lstStyle>
          <a:p>
            <a:r>
              <a:rPr lang="en-US" smtClean="0">
                <a:solidFill>
                  <a:srgbClr val="000000"/>
                </a:solidFill>
              </a:rPr>
              <a:t>Confidential &amp; Deliberative – Do Not Circulate Outside EPA</a:t>
            </a:r>
            <a:endParaRPr lang="en-US">
              <a:solidFill>
                <a:srgbClr val="000000"/>
              </a:solidFill>
            </a:endParaRPr>
          </a:p>
        </p:txBody>
      </p:sp>
      <p:sp>
        <p:nvSpPr>
          <p:cNvPr id="8" name="Slide Number Placeholder 6"/>
          <p:cNvSpPr>
            <a:spLocks noGrp="1"/>
          </p:cNvSpPr>
          <p:nvPr>
            <p:ph type="sldNum" sz="quarter" idx="12"/>
          </p:nvPr>
        </p:nvSpPr>
        <p:spPr/>
        <p:txBody>
          <a:bodyPr/>
          <a:lstStyle>
            <a:lvl1pPr>
              <a:defRPr smtClean="0"/>
            </a:lvl1pPr>
          </a:lstStyle>
          <a:p>
            <a:fld id="{0E54563B-5DB0-41CD-98BB-DD8C85F076C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6122301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smtClean="0"/>
            </a:lvl1pPr>
          </a:lstStyle>
          <a:p>
            <a:endParaRPr lang="en-US" dirty="0">
              <a:solidFill>
                <a:srgbClr val="000000"/>
              </a:solidFill>
            </a:endParaRPr>
          </a:p>
        </p:txBody>
      </p:sp>
      <p:sp>
        <p:nvSpPr>
          <p:cNvPr id="6" name="Footer Placeholder 4"/>
          <p:cNvSpPr>
            <a:spLocks noGrp="1"/>
          </p:cNvSpPr>
          <p:nvPr>
            <p:ph type="ftr" sz="quarter" idx="11"/>
          </p:nvPr>
        </p:nvSpPr>
        <p:spPr/>
        <p:txBody>
          <a:bodyPr/>
          <a:lstStyle>
            <a:lvl1pPr>
              <a:defRPr sz="1050" dirty="0" smtClean="0"/>
            </a:lvl1pPr>
          </a:lstStyle>
          <a:p>
            <a:r>
              <a:rPr lang="en-US" smtClean="0">
                <a:solidFill>
                  <a:srgbClr val="000000"/>
                </a:solidFill>
              </a:rPr>
              <a:t>Confidential &amp; Deliberative – Do Not Circulate Outside EPA</a:t>
            </a:r>
            <a:endParaRPr lang="en-US">
              <a:solidFill>
                <a:srgbClr val="000000"/>
              </a:solidFill>
            </a:endParaRPr>
          </a:p>
        </p:txBody>
      </p:sp>
      <p:sp>
        <p:nvSpPr>
          <p:cNvPr id="7" name="Slide Number Placeholder 5"/>
          <p:cNvSpPr>
            <a:spLocks noGrp="1"/>
          </p:cNvSpPr>
          <p:nvPr>
            <p:ph type="sldNum" sz="quarter" idx="12"/>
          </p:nvPr>
        </p:nvSpPr>
        <p:spPr/>
        <p:txBody>
          <a:bodyPr/>
          <a:lstStyle>
            <a:lvl1pPr>
              <a:defRPr smtClean="0"/>
            </a:lvl1pPr>
          </a:lstStyle>
          <a:p>
            <a:fld id="{0E54563B-5DB0-41CD-98BB-DD8C85F076C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9299336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Vertical Title 1"/>
          <p:cNvSpPr>
            <a:spLocks noGrp="1"/>
          </p:cNvSpPr>
          <p:nvPr>
            <p:ph type="title" orient="vert"/>
          </p:nvPr>
        </p:nvSpPr>
        <p:spPr>
          <a:xfrm>
            <a:off x="6515100" y="1600200"/>
            <a:ext cx="1943100" cy="4495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600200"/>
            <a:ext cx="5676900" cy="4495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smtClean="0"/>
            </a:lvl1pPr>
          </a:lstStyle>
          <a:p>
            <a:endParaRPr lang="en-US" dirty="0">
              <a:solidFill>
                <a:srgbClr val="000000"/>
              </a:solidFill>
            </a:endParaRPr>
          </a:p>
        </p:txBody>
      </p:sp>
      <p:sp>
        <p:nvSpPr>
          <p:cNvPr id="6" name="Footer Placeholder 4"/>
          <p:cNvSpPr>
            <a:spLocks noGrp="1"/>
          </p:cNvSpPr>
          <p:nvPr>
            <p:ph type="ftr" sz="quarter" idx="11"/>
          </p:nvPr>
        </p:nvSpPr>
        <p:spPr/>
        <p:txBody>
          <a:bodyPr/>
          <a:lstStyle>
            <a:lvl1pPr>
              <a:defRPr sz="1050" dirty="0" smtClean="0"/>
            </a:lvl1pPr>
          </a:lstStyle>
          <a:p>
            <a:r>
              <a:rPr lang="en-US" smtClean="0">
                <a:solidFill>
                  <a:srgbClr val="000000"/>
                </a:solidFill>
              </a:rPr>
              <a:t>Confidential &amp; Deliberative – Do Not Circulate Outside EPA</a:t>
            </a:r>
            <a:endParaRPr lang="en-US">
              <a:solidFill>
                <a:srgbClr val="000000"/>
              </a:solidFill>
            </a:endParaRPr>
          </a:p>
        </p:txBody>
      </p:sp>
      <p:sp>
        <p:nvSpPr>
          <p:cNvPr id="7" name="Slide Number Placeholder 5"/>
          <p:cNvSpPr>
            <a:spLocks noGrp="1"/>
          </p:cNvSpPr>
          <p:nvPr>
            <p:ph type="sldNum" sz="quarter" idx="12"/>
          </p:nvPr>
        </p:nvSpPr>
        <p:spPr/>
        <p:txBody>
          <a:bodyPr/>
          <a:lstStyle>
            <a:lvl1pPr>
              <a:defRPr smtClean="0"/>
            </a:lvl1pPr>
          </a:lstStyle>
          <a:p>
            <a:fld id="{0E54563B-5DB0-41CD-98BB-DD8C85F076C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2655891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pic>
        <p:nvPicPr>
          <p:cNvPr id="5" name="Picture 4" descr="colorchange_epa_seal pantone trim"/>
          <p:cNvPicPr>
            <a:picLocks noChangeAspect="1" noChangeArrowheads="1"/>
          </p:cNvPicPr>
          <p:nvPr/>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62000" y="1600200"/>
            <a:ext cx="7620000" cy="9906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2667000"/>
            <a:ext cx="3810000" cy="3429000"/>
          </a:xfrm>
        </p:spPr>
        <p:txBody>
          <a:bodyPr/>
          <a:lstStyle/>
          <a:p>
            <a:pPr lvl="0"/>
            <a:r>
              <a:rPr lang="en-US" noProof="0" dirty="0" smtClean="0"/>
              <a:t>Click icon to add clip art</a:t>
            </a:r>
          </a:p>
        </p:txBody>
      </p:sp>
      <p:sp>
        <p:nvSpPr>
          <p:cNvPr id="4" name="Text Placeholder 3"/>
          <p:cNvSpPr>
            <a:spLocks noGrp="1"/>
          </p:cNvSpPr>
          <p:nvPr>
            <p:ph type="body" sz="half" idx="2"/>
          </p:nvPr>
        </p:nvSpPr>
        <p:spPr>
          <a:xfrm>
            <a:off x="4648200" y="2667000"/>
            <a:ext cx="3810000"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smtClean="0"/>
            </a:lvl1pPr>
          </a:lstStyle>
          <a:p>
            <a:endParaRPr lang="en-US" dirty="0">
              <a:solidFill>
                <a:srgbClr val="000000"/>
              </a:solidFill>
            </a:endParaRPr>
          </a:p>
        </p:txBody>
      </p:sp>
      <p:sp>
        <p:nvSpPr>
          <p:cNvPr id="7" name="Footer Placeholder 5"/>
          <p:cNvSpPr>
            <a:spLocks noGrp="1"/>
          </p:cNvSpPr>
          <p:nvPr>
            <p:ph type="ftr" sz="quarter" idx="11"/>
          </p:nvPr>
        </p:nvSpPr>
        <p:spPr/>
        <p:txBody>
          <a:bodyPr/>
          <a:lstStyle>
            <a:lvl1pPr>
              <a:defRPr dirty="0" smtClean="0"/>
            </a:lvl1pPr>
          </a:lstStyle>
          <a:p>
            <a:r>
              <a:rPr lang="en-US" smtClean="0">
                <a:solidFill>
                  <a:srgbClr val="000000"/>
                </a:solidFill>
              </a:rPr>
              <a:t>Confidential &amp; Deliberative – Do Not Circulate Outside EPA</a:t>
            </a:r>
            <a:endParaRPr lang="en-US">
              <a:solidFill>
                <a:srgbClr val="000000"/>
              </a:solidFill>
            </a:endParaRPr>
          </a:p>
        </p:txBody>
      </p:sp>
      <p:sp>
        <p:nvSpPr>
          <p:cNvPr id="8" name="Slide Number Placeholder 6"/>
          <p:cNvSpPr>
            <a:spLocks noGrp="1"/>
          </p:cNvSpPr>
          <p:nvPr>
            <p:ph type="sldNum" sz="quarter" idx="12"/>
          </p:nvPr>
        </p:nvSpPr>
        <p:spPr/>
        <p:txBody>
          <a:bodyPr/>
          <a:lstStyle>
            <a:lvl1pPr>
              <a:defRPr smtClean="0"/>
            </a:lvl1pPr>
          </a:lstStyle>
          <a:p>
            <a:fld id="{0E54563B-5DB0-41CD-98BB-DD8C85F076C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6572581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62000" y="1600200"/>
            <a:ext cx="7620000" cy="9906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2667000"/>
            <a:ext cx="7772400" cy="3429000"/>
          </a:xfrm>
        </p:spPr>
        <p:txBody>
          <a:bodyPr/>
          <a:lstStyle/>
          <a:p>
            <a:pPr lvl="0"/>
            <a:r>
              <a:rPr lang="en-US" noProof="0" dirty="0" smtClean="0"/>
              <a:t>Click icon to add SmartArt graphic</a:t>
            </a:r>
          </a:p>
        </p:txBody>
      </p:sp>
      <p:sp>
        <p:nvSpPr>
          <p:cNvPr id="5" name="Date Placeholder 3"/>
          <p:cNvSpPr>
            <a:spLocks noGrp="1"/>
          </p:cNvSpPr>
          <p:nvPr>
            <p:ph type="dt" sz="half" idx="10"/>
          </p:nvPr>
        </p:nvSpPr>
        <p:spPr/>
        <p:txBody>
          <a:bodyPr/>
          <a:lstStyle>
            <a:lvl1pPr>
              <a:defRPr smtClean="0"/>
            </a:lvl1pPr>
          </a:lstStyle>
          <a:p>
            <a:endParaRPr lang="en-US" dirty="0">
              <a:solidFill>
                <a:srgbClr val="000000"/>
              </a:solidFill>
            </a:endParaRPr>
          </a:p>
        </p:txBody>
      </p:sp>
      <p:sp>
        <p:nvSpPr>
          <p:cNvPr id="6" name="Footer Placeholder 4"/>
          <p:cNvSpPr>
            <a:spLocks noGrp="1"/>
          </p:cNvSpPr>
          <p:nvPr>
            <p:ph type="ftr" sz="quarter" idx="11"/>
          </p:nvPr>
        </p:nvSpPr>
        <p:spPr/>
        <p:txBody>
          <a:bodyPr/>
          <a:lstStyle>
            <a:lvl1pPr>
              <a:defRPr dirty="0" smtClean="0"/>
            </a:lvl1pPr>
          </a:lstStyle>
          <a:p>
            <a:r>
              <a:rPr lang="en-US" smtClean="0">
                <a:solidFill>
                  <a:srgbClr val="000000"/>
                </a:solidFill>
              </a:rPr>
              <a:t>Confidential &amp; Deliberative – Do Not Circulate Outside EPA</a:t>
            </a:r>
            <a:endParaRPr lang="en-US">
              <a:solidFill>
                <a:srgbClr val="000000"/>
              </a:solidFill>
            </a:endParaRPr>
          </a:p>
        </p:txBody>
      </p:sp>
      <p:sp>
        <p:nvSpPr>
          <p:cNvPr id="7" name="Slide Number Placeholder 5"/>
          <p:cNvSpPr>
            <a:spLocks noGrp="1"/>
          </p:cNvSpPr>
          <p:nvPr>
            <p:ph type="sldNum" sz="quarter" idx="12"/>
          </p:nvPr>
        </p:nvSpPr>
        <p:spPr/>
        <p:txBody>
          <a:bodyPr/>
          <a:lstStyle>
            <a:lvl1pPr>
              <a:defRPr smtClean="0"/>
            </a:lvl1pPr>
          </a:lstStyle>
          <a:p>
            <a:fld id="{0E54563B-5DB0-41CD-98BB-DD8C85F076C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287641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553200" cy="1066800"/>
          </a:xfrm>
        </p:spPr>
        <p:txBody>
          <a:bodyPr/>
          <a:lstStyle>
            <a:lvl1pPr>
              <a:defRPr sz="27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 &amp; Deliberative – Do Not Circulate Outside EPA</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CB9D288-2FA0-4805-8F53-3CA5B60A6ED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191874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pic>
        <p:nvPicPr>
          <p:cNvPr id="5" name="Picture 4" descr="colorchange_epa_seal pantone trim"/>
          <p:cNvPicPr>
            <a:picLocks noChangeAspect="1" noChangeArrowheads="1"/>
          </p:cNvPicPr>
          <p:nvPr/>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62000" y="1600200"/>
            <a:ext cx="76200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667000"/>
            <a:ext cx="3810000"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667000"/>
            <a:ext cx="3810000"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smtClean="0"/>
            </a:lvl1pPr>
          </a:lstStyle>
          <a:p>
            <a:endParaRPr lang="en-US" dirty="0">
              <a:solidFill>
                <a:srgbClr val="000000"/>
              </a:solidFill>
            </a:endParaRPr>
          </a:p>
        </p:txBody>
      </p:sp>
      <p:sp>
        <p:nvSpPr>
          <p:cNvPr id="7" name="Footer Placeholder 5"/>
          <p:cNvSpPr>
            <a:spLocks noGrp="1"/>
          </p:cNvSpPr>
          <p:nvPr>
            <p:ph type="ftr" sz="quarter" idx="11"/>
          </p:nvPr>
        </p:nvSpPr>
        <p:spPr/>
        <p:txBody>
          <a:bodyPr/>
          <a:lstStyle>
            <a:lvl1pPr>
              <a:defRPr dirty="0" smtClean="0"/>
            </a:lvl1pPr>
          </a:lstStyle>
          <a:p>
            <a:r>
              <a:rPr lang="en-US" smtClean="0">
                <a:solidFill>
                  <a:srgbClr val="000000"/>
                </a:solidFill>
              </a:rPr>
              <a:t>Confidential &amp; Deliberative – Do Not Circulate Outside EPA</a:t>
            </a:r>
            <a:endParaRPr lang="en-US">
              <a:solidFill>
                <a:srgbClr val="000000"/>
              </a:solidFill>
            </a:endParaRPr>
          </a:p>
        </p:txBody>
      </p:sp>
      <p:sp>
        <p:nvSpPr>
          <p:cNvPr id="8" name="Slide Number Placeholder 6"/>
          <p:cNvSpPr>
            <a:spLocks noGrp="1"/>
          </p:cNvSpPr>
          <p:nvPr>
            <p:ph type="sldNum" sz="quarter" idx="12"/>
          </p:nvPr>
        </p:nvSpPr>
        <p:spPr/>
        <p:txBody>
          <a:bodyPr/>
          <a:lstStyle>
            <a:lvl1pPr>
              <a:defRPr smtClean="0"/>
            </a:lvl1pPr>
          </a:lstStyle>
          <a:p>
            <a:fld id="{0E54563B-5DB0-41CD-98BB-DD8C85F076C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774125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pic>
        <p:nvPicPr>
          <p:cNvPr id="3" name="Picture 4" descr="colorchange_epa_seal pantone trim"/>
          <p:cNvPicPr>
            <a:picLocks noChangeAspect="1" noChangeArrowheads="1"/>
          </p:cNvPicPr>
          <p:nvPr/>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Content Placeholder 1"/>
          <p:cNvSpPr>
            <a:spLocks noGrp="1"/>
          </p:cNvSpPr>
          <p:nvPr>
            <p:ph/>
          </p:nvPr>
        </p:nvSpPr>
        <p:spPr>
          <a:xfrm>
            <a:off x="685800" y="1600200"/>
            <a:ext cx="7772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
          <p:cNvSpPr>
            <a:spLocks noGrp="1"/>
          </p:cNvSpPr>
          <p:nvPr>
            <p:ph type="dt" sz="half" idx="10"/>
          </p:nvPr>
        </p:nvSpPr>
        <p:spPr/>
        <p:txBody>
          <a:bodyPr/>
          <a:lstStyle>
            <a:lvl1pPr>
              <a:defRPr smtClean="0"/>
            </a:lvl1pPr>
          </a:lstStyle>
          <a:p>
            <a:endParaRPr lang="en-US" dirty="0">
              <a:solidFill>
                <a:srgbClr val="000000"/>
              </a:solidFill>
            </a:endParaRPr>
          </a:p>
        </p:txBody>
      </p:sp>
      <p:sp>
        <p:nvSpPr>
          <p:cNvPr id="5" name="Footer Placeholder 3"/>
          <p:cNvSpPr>
            <a:spLocks noGrp="1"/>
          </p:cNvSpPr>
          <p:nvPr>
            <p:ph type="ftr" sz="quarter" idx="11"/>
          </p:nvPr>
        </p:nvSpPr>
        <p:spPr/>
        <p:txBody>
          <a:bodyPr/>
          <a:lstStyle>
            <a:lvl1pPr>
              <a:defRPr dirty="0" smtClean="0"/>
            </a:lvl1pPr>
          </a:lstStyle>
          <a:p>
            <a:r>
              <a:rPr lang="en-US" smtClean="0">
                <a:solidFill>
                  <a:srgbClr val="000000"/>
                </a:solidFill>
              </a:rPr>
              <a:t>Confidential &amp; Deliberative – Do Not Circulate Outside EPA</a:t>
            </a:r>
            <a:endParaRPr lang="en-US">
              <a:solidFill>
                <a:srgbClr val="000000"/>
              </a:solidFill>
            </a:endParaRPr>
          </a:p>
        </p:txBody>
      </p:sp>
      <p:sp>
        <p:nvSpPr>
          <p:cNvPr id="6" name="Slide Number Placeholder 4"/>
          <p:cNvSpPr>
            <a:spLocks noGrp="1"/>
          </p:cNvSpPr>
          <p:nvPr>
            <p:ph type="sldNum" sz="quarter" idx="12"/>
          </p:nvPr>
        </p:nvSpPr>
        <p:spPr/>
        <p:txBody>
          <a:bodyPr/>
          <a:lstStyle>
            <a:lvl1pPr>
              <a:defRPr smtClean="0"/>
            </a:lvl1pPr>
          </a:lstStyle>
          <a:p>
            <a:fld id="{0E54563B-5DB0-41CD-98BB-DD8C85F076C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0257686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solidFill>
                <a:srgbClr val="000000"/>
              </a:solidFill>
            </a:endParaRPr>
          </a:p>
        </p:txBody>
      </p:sp>
      <p:sp>
        <p:nvSpPr>
          <p:cNvPr id="4" name="Footer Placeholder 3"/>
          <p:cNvSpPr>
            <a:spLocks noGrp="1"/>
          </p:cNvSpPr>
          <p:nvPr>
            <p:ph type="ftr" sz="quarter" idx="11"/>
          </p:nvPr>
        </p:nvSpPr>
        <p:spPr/>
        <p:txBody>
          <a:bodyPr/>
          <a:lstStyle/>
          <a:p>
            <a:r>
              <a:rPr lang="en-US" smtClean="0">
                <a:solidFill>
                  <a:srgbClr val="000000"/>
                </a:solidFill>
              </a:rPr>
              <a:t>Confidential &amp; Deliberative – Do Not Circulate Outside EPA</a:t>
            </a:r>
            <a:endParaRPr lang="en-US">
              <a:solidFill>
                <a:srgbClr val="000000"/>
              </a:solidFill>
            </a:endParaRPr>
          </a:p>
        </p:txBody>
      </p:sp>
      <p:sp>
        <p:nvSpPr>
          <p:cNvPr id="5" name="Slide Number Placeholder 4"/>
          <p:cNvSpPr>
            <a:spLocks noGrp="1"/>
          </p:cNvSpPr>
          <p:nvPr>
            <p:ph type="sldNum" sz="quarter" idx="12"/>
          </p:nvPr>
        </p:nvSpPr>
        <p:spPr/>
        <p:txBody>
          <a:bodyPr/>
          <a:lstStyle/>
          <a:p>
            <a:fld id="{0E54563B-5DB0-41CD-98BB-DD8C85F076C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944528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 &amp; Deliberative – Do Not Circulate Outside EPA</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30C44A7-BF0F-4E03-90DF-DA0F5D0DFB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39622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 &amp; Deliberative – Do Not Circulate Outside EPA</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7CE114-596C-4619-AD89-1BE699EC921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41877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 &amp; Deliberative – Do Not Circulate Outside EPA</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49A1FCF-899E-4B5C-AB7D-A40490F4989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89841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 &amp; Deliberative – Do Not Circulate Outside EPA</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6D24AB1-27B8-4570-BB7D-730E6B75E3C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52178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 &amp; Deliberative – Do Not Circulate Outside EPA</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64689D0-65DE-4259-81D9-1B7332C68A7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62039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7" descr="colorchange_epa_seal pantone trim"/>
          <p:cNvPicPr>
            <a:picLocks noChangeAspect="1" noChangeArrowheads="1"/>
          </p:cNvPicPr>
          <p:nvPr/>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4" name="Footer Placeholder 2"/>
          <p:cNvSpPr>
            <a:spLocks noGrp="1"/>
          </p:cNvSpPr>
          <p:nvPr>
            <p:ph type="ftr" sz="quarter" idx="11"/>
          </p:nvPr>
        </p:nvSpPr>
        <p:spPr/>
        <p:txBody>
          <a:bodyPr/>
          <a:lstStyle>
            <a:lvl1pPr>
              <a:defRPr sz="1050"/>
            </a:lvl1pPr>
          </a:lstStyle>
          <a:p>
            <a:pPr>
              <a:defRPr/>
            </a:pPr>
            <a:r>
              <a:rPr lang="en-US" smtClean="0">
                <a:solidFill>
                  <a:srgbClr val="000000"/>
                </a:solidFill>
              </a:rPr>
              <a:t>Confidential &amp; Deliberative – Do Not Circulate Outside EPA</a:t>
            </a:r>
            <a:endParaRPr lang="en-US" dirty="0">
              <a:solidFill>
                <a:srgbClr val="000000"/>
              </a:solidFill>
            </a:endParaRPr>
          </a:p>
        </p:txBody>
      </p:sp>
      <p:sp>
        <p:nvSpPr>
          <p:cNvPr id="5" name="Slide Number Placeholder 3"/>
          <p:cNvSpPr>
            <a:spLocks noGrp="1"/>
          </p:cNvSpPr>
          <p:nvPr>
            <p:ph type="sldNum" sz="quarter" idx="12"/>
          </p:nvPr>
        </p:nvSpPr>
        <p:spPr/>
        <p:txBody>
          <a:bodyPr/>
          <a:lstStyle>
            <a:lvl1pPr>
              <a:defRPr/>
            </a:lvl1pPr>
          </a:lstStyle>
          <a:p>
            <a:pPr>
              <a:defRPr/>
            </a:pPr>
            <a:fld id="{37531173-B49E-43C7-B28E-F9ACBDAF14C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64968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21" Type="http://schemas.openxmlformats.org/officeDocument/2006/relationships/image" Target="../media/image1.png"/><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20" Type="http://schemas.openxmlformats.org/officeDocument/2006/relationships/theme" Target="../theme/theme2.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19" Type="http://schemas.openxmlformats.org/officeDocument/2006/relationships/slideLayout" Target="../slideLayouts/slideLayout3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50" u="none" smtClean="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50" u="none" smtClean="0"/>
            </a:lvl1pPr>
          </a:lstStyle>
          <a:p>
            <a:pPr fontAlgn="base">
              <a:spcBef>
                <a:spcPct val="0"/>
              </a:spcBef>
              <a:spcAft>
                <a:spcPct val="0"/>
              </a:spcAft>
              <a:defRPr/>
            </a:pPr>
            <a:r>
              <a:rPr lang="en-US" smtClean="0">
                <a:solidFill>
                  <a:srgbClr val="000000"/>
                </a:solidFill>
              </a:rPr>
              <a:t>Confidential &amp; Deliberative – Do Not Circulate Outside EPA</a:t>
            </a: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u="none" smtClean="0"/>
            </a:lvl1pPr>
          </a:lstStyle>
          <a:p>
            <a:pPr fontAlgn="base">
              <a:spcBef>
                <a:spcPct val="0"/>
              </a:spcBef>
              <a:spcAft>
                <a:spcPct val="0"/>
              </a:spcAft>
              <a:defRPr/>
            </a:pPr>
            <a:fld id="{81D76235-4512-425C-90A4-BE7848D0955C}" type="slidenum">
              <a:rPr lang="en-US">
                <a:solidFill>
                  <a:srgbClr val="000000"/>
                </a:solidFill>
              </a:rPr>
              <a:pPr fontAlgn="base">
                <a:spcBef>
                  <a:spcPct val="0"/>
                </a:spcBef>
                <a:spcAft>
                  <a:spcPct val="0"/>
                </a:spcAft>
                <a:defRPr/>
              </a:pPr>
              <a:t>‹#›</a:t>
            </a:fld>
            <a:endParaRPr lang="en-US">
              <a:solidFill>
                <a:srgbClr val="000000"/>
              </a:solidFill>
            </a:endParaRPr>
          </a:p>
        </p:txBody>
      </p:sp>
      <p:pic>
        <p:nvPicPr>
          <p:cNvPr id="7" name="Picture 17"/>
          <p:cNvPicPr>
            <a:picLocks noChangeAspect="1" noChangeArrowheads="1"/>
          </p:cNvPicPr>
          <p:nvPr/>
        </p:nvPicPr>
        <p:blipFill>
          <a:blip r:embed="rId15" cstate="print"/>
          <a:srcRect t="4126" b="3030"/>
          <a:stretch>
            <a:fillRect/>
          </a:stretch>
        </p:blipFill>
        <p:spPr bwMode="auto">
          <a:xfrm>
            <a:off x="0" y="0"/>
            <a:ext cx="9144000" cy="6858000"/>
          </a:xfrm>
          <a:prstGeom prst="rect">
            <a:avLst/>
          </a:prstGeom>
          <a:noFill/>
          <a:ln w="9525">
            <a:noFill/>
            <a:miter lim="800000"/>
            <a:headEnd/>
            <a:tailEnd/>
          </a:ln>
        </p:spPr>
      </p:pic>
      <p:pic>
        <p:nvPicPr>
          <p:cNvPr id="8" name="Picture 4" descr="colorchange_epa_seal pantone trim"/>
          <p:cNvPicPr>
            <a:picLocks noChangeAspect="1" noChangeArrowheads="1"/>
          </p:cNvPicPr>
          <p:nvPr/>
        </p:nvPicPr>
        <p:blipFill>
          <a:blip r:embed="rId16" cstate="print"/>
          <a:srcRect/>
          <a:stretch>
            <a:fillRect/>
          </a:stretch>
        </p:blipFill>
        <p:spPr bwMode="auto">
          <a:xfrm>
            <a:off x="6553200" y="76200"/>
            <a:ext cx="990600" cy="990600"/>
          </a:xfrm>
          <a:prstGeom prst="rect">
            <a:avLst/>
          </a:prstGeom>
          <a:noFill/>
          <a:ln w="9525">
            <a:noFill/>
            <a:miter lim="800000"/>
            <a:headEnd/>
            <a:tailEnd/>
          </a:ln>
        </p:spPr>
      </p:pic>
    </p:spTree>
    <p:extLst>
      <p:ext uri="{BB962C8B-B14F-4D97-AF65-F5344CB8AC3E}">
        <p14:creationId xmlns:p14="http://schemas.microsoft.com/office/powerpoint/2010/main" val="42221294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ctr" rtl="0" eaLnBrk="0" fontAlgn="base" hangingPunct="0">
        <a:spcBef>
          <a:spcPct val="0"/>
        </a:spcBef>
        <a:spcAft>
          <a:spcPct val="0"/>
        </a:spcAft>
        <a:defRPr sz="3300">
          <a:solidFill>
            <a:schemeClr val="tx2"/>
          </a:solidFill>
          <a:latin typeface="+mj-lt"/>
          <a:ea typeface="+mj-ea"/>
          <a:cs typeface="+mj-cs"/>
        </a:defRPr>
      </a:lvl1pPr>
      <a:lvl2pPr algn="ctr" rtl="0" eaLnBrk="0" fontAlgn="base" hangingPunct="0">
        <a:spcBef>
          <a:spcPct val="0"/>
        </a:spcBef>
        <a:spcAft>
          <a:spcPct val="0"/>
        </a:spcAft>
        <a:defRPr sz="3300">
          <a:solidFill>
            <a:schemeClr val="tx2"/>
          </a:solidFill>
          <a:latin typeface="Arial" charset="0"/>
        </a:defRPr>
      </a:lvl2pPr>
      <a:lvl3pPr algn="ctr" rtl="0" eaLnBrk="0" fontAlgn="base" hangingPunct="0">
        <a:spcBef>
          <a:spcPct val="0"/>
        </a:spcBef>
        <a:spcAft>
          <a:spcPct val="0"/>
        </a:spcAft>
        <a:defRPr sz="3300">
          <a:solidFill>
            <a:schemeClr val="tx2"/>
          </a:solidFill>
          <a:latin typeface="Arial" charset="0"/>
        </a:defRPr>
      </a:lvl3pPr>
      <a:lvl4pPr algn="ctr" rtl="0" eaLnBrk="0" fontAlgn="base" hangingPunct="0">
        <a:spcBef>
          <a:spcPct val="0"/>
        </a:spcBef>
        <a:spcAft>
          <a:spcPct val="0"/>
        </a:spcAft>
        <a:defRPr sz="3300">
          <a:solidFill>
            <a:schemeClr val="tx2"/>
          </a:solidFill>
          <a:latin typeface="Arial" charset="0"/>
        </a:defRPr>
      </a:lvl4pPr>
      <a:lvl5pPr algn="ctr" rtl="0" eaLnBrk="0" fontAlgn="base" hangingPunct="0">
        <a:spcBef>
          <a:spcPct val="0"/>
        </a:spcBef>
        <a:spcAft>
          <a:spcPct val="0"/>
        </a:spcAft>
        <a:defRPr sz="3300">
          <a:solidFill>
            <a:schemeClr val="tx2"/>
          </a:solidFill>
          <a:latin typeface="Arial" charset="0"/>
        </a:defRPr>
      </a:lvl5pPr>
      <a:lvl6pPr marL="342900" algn="ctr" rtl="0" fontAlgn="base">
        <a:spcBef>
          <a:spcPct val="0"/>
        </a:spcBef>
        <a:spcAft>
          <a:spcPct val="0"/>
        </a:spcAft>
        <a:defRPr sz="3300">
          <a:solidFill>
            <a:schemeClr val="tx2"/>
          </a:solidFill>
          <a:latin typeface="Arial" charset="0"/>
        </a:defRPr>
      </a:lvl6pPr>
      <a:lvl7pPr marL="685800" algn="ctr" rtl="0" fontAlgn="base">
        <a:spcBef>
          <a:spcPct val="0"/>
        </a:spcBef>
        <a:spcAft>
          <a:spcPct val="0"/>
        </a:spcAft>
        <a:defRPr sz="3300">
          <a:solidFill>
            <a:schemeClr val="tx2"/>
          </a:solidFill>
          <a:latin typeface="Arial" charset="0"/>
        </a:defRPr>
      </a:lvl7pPr>
      <a:lvl8pPr marL="1028700" algn="ctr" rtl="0" fontAlgn="base">
        <a:spcBef>
          <a:spcPct val="0"/>
        </a:spcBef>
        <a:spcAft>
          <a:spcPct val="0"/>
        </a:spcAft>
        <a:defRPr sz="3300">
          <a:solidFill>
            <a:schemeClr val="tx2"/>
          </a:solidFill>
          <a:latin typeface="Arial" charset="0"/>
        </a:defRPr>
      </a:lvl8pPr>
      <a:lvl9pPr marL="1371600" algn="ctr" rtl="0" fontAlgn="base">
        <a:spcBef>
          <a:spcPct val="0"/>
        </a:spcBef>
        <a:spcAft>
          <a:spcPct val="0"/>
        </a:spcAft>
        <a:defRPr sz="3300">
          <a:solidFill>
            <a:schemeClr val="tx2"/>
          </a:solidFill>
          <a:latin typeface="Arial" charset="0"/>
        </a:defRPr>
      </a:lvl9pPr>
    </p:titleStyle>
    <p:bodyStyle>
      <a:lvl1pPr marL="257175" indent="-257175" algn="l" rtl="0" eaLnBrk="0" fontAlgn="base" hangingPunct="0">
        <a:spcBef>
          <a:spcPct val="20000"/>
        </a:spcBef>
        <a:spcAft>
          <a:spcPct val="0"/>
        </a:spcAft>
        <a:buChar char="•"/>
        <a:defRPr sz="2400">
          <a:solidFill>
            <a:schemeClr val="tx1"/>
          </a:solidFill>
          <a:latin typeface="+mn-lt"/>
          <a:ea typeface="+mn-ea"/>
          <a:cs typeface="+mn-cs"/>
        </a:defRPr>
      </a:lvl1pPr>
      <a:lvl2pPr marL="557213" indent="-214313" algn="l" rtl="0" eaLnBrk="0" fontAlgn="base" hangingPunct="0">
        <a:spcBef>
          <a:spcPct val="20000"/>
        </a:spcBef>
        <a:spcAft>
          <a:spcPct val="0"/>
        </a:spcAft>
        <a:buChar char="–"/>
        <a:defRPr sz="2100">
          <a:solidFill>
            <a:schemeClr val="tx1"/>
          </a:solidFill>
          <a:latin typeface="+mn-lt"/>
        </a:defRPr>
      </a:lvl2pPr>
      <a:lvl3pPr marL="857250" indent="-171450" algn="l" rtl="0" eaLnBrk="0" fontAlgn="base" hangingPunct="0">
        <a:spcBef>
          <a:spcPct val="20000"/>
        </a:spcBef>
        <a:spcAft>
          <a:spcPct val="0"/>
        </a:spcAft>
        <a:buChar char="•"/>
        <a:defRPr sz="1800">
          <a:solidFill>
            <a:schemeClr val="tx1"/>
          </a:solidFill>
          <a:latin typeface="+mn-lt"/>
        </a:defRPr>
      </a:lvl3pPr>
      <a:lvl4pPr marL="1200150" indent="-171450" algn="l" rtl="0" eaLnBrk="0" fontAlgn="base" hangingPunct="0">
        <a:spcBef>
          <a:spcPct val="20000"/>
        </a:spcBef>
        <a:spcAft>
          <a:spcPct val="0"/>
        </a:spcAft>
        <a:buChar char="–"/>
        <a:defRPr sz="1500">
          <a:solidFill>
            <a:schemeClr val="tx1"/>
          </a:solidFill>
          <a:latin typeface="+mn-lt"/>
        </a:defRPr>
      </a:lvl4pPr>
      <a:lvl5pPr marL="1543050" indent="-171450" algn="l" rtl="0" eaLnBrk="0" fontAlgn="base" hangingPunct="0">
        <a:spcBef>
          <a:spcPct val="20000"/>
        </a:spcBef>
        <a:spcAft>
          <a:spcPct val="0"/>
        </a:spcAft>
        <a:buChar char="»"/>
        <a:defRPr sz="1500">
          <a:solidFill>
            <a:schemeClr val="tx1"/>
          </a:solidFill>
          <a:latin typeface="+mn-lt"/>
        </a:defRPr>
      </a:lvl5pPr>
      <a:lvl6pPr marL="1885950" indent="-171450" algn="l" rtl="0" fontAlgn="base">
        <a:spcBef>
          <a:spcPct val="20000"/>
        </a:spcBef>
        <a:spcAft>
          <a:spcPct val="0"/>
        </a:spcAft>
        <a:buChar char="»"/>
        <a:defRPr sz="1500">
          <a:solidFill>
            <a:schemeClr val="tx1"/>
          </a:solidFill>
          <a:latin typeface="+mn-lt"/>
        </a:defRPr>
      </a:lvl6pPr>
      <a:lvl7pPr marL="2228850" indent="-171450" algn="l" rtl="0" fontAlgn="base">
        <a:spcBef>
          <a:spcPct val="20000"/>
        </a:spcBef>
        <a:spcAft>
          <a:spcPct val="0"/>
        </a:spcAft>
        <a:buChar char="»"/>
        <a:defRPr sz="1500">
          <a:solidFill>
            <a:schemeClr val="tx1"/>
          </a:solidFill>
          <a:latin typeface="+mn-lt"/>
        </a:defRPr>
      </a:lvl7pPr>
      <a:lvl8pPr marL="2571750" indent="-171450" algn="l" rtl="0" fontAlgn="base">
        <a:spcBef>
          <a:spcPct val="20000"/>
        </a:spcBef>
        <a:spcAft>
          <a:spcPct val="0"/>
        </a:spcAft>
        <a:buChar char="»"/>
        <a:defRPr sz="1500">
          <a:solidFill>
            <a:schemeClr val="tx1"/>
          </a:solidFill>
          <a:latin typeface="+mn-lt"/>
        </a:defRPr>
      </a:lvl8pPr>
      <a:lvl9pPr marL="2914650" indent="-171450" algn="l" rtl="0" fontAlgn="base">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7"/>
          <p:cNvPicPr>
            <a:picLocks noChangeAspect="1" noChangeArrowheads="1"/>
          </p:cNvPicPr>
          <p:nvPr/>
        </p:nvPicPr>
        <p:blipFill>
          <a:blip r:embed="rId21" cstate="print"/>
          <a:srcRect t="4126" b="3030"/>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762000" y="1600200"/>
            <a:ext cx="7620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6670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900" smtClean="0"/>
            </a:lvl1pPr>
          </a:lstStyle>
          <a:p>
            <a:endParaRPr lang="en-US" dirty="0">
              <a:solidFill>
                <a:srgbClr val="000000"/>
              </a:solidFill>
            </a:endParaRPr>
          </a:p>
        </p:txBody>
      </p:sp>
      <p:sp>
        <p:nvSpPr>
          <p:cNvPr id="1029" name="Rectangle 5"/>
          <p:cNvSpPr>
            <a:spLocks noGrp="1" noChangeArrowheads="1"/>
          </p:cNvSpPr>
          <p:nvPr>
            <p:ph type="ftr" sz="quarter" idx="3"/>
          </p:nvPr>
        </p:nvSpPr>
        <p:spPr bwMode="auto">
          <a:xfrm>
            <a:off x="1905000" y="6248400"/>
            <a:ext cx="5486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050" dirty="0" smtClean="0"/>
            </a:lvl1pPr>
          </a:lstStyle>
          <a:p>
            <a:r>
              <a:rPr lang="en-US" smtClean="0">
                <a:solidFill>
                  <a:srgbClr val="000000"/>
                </a:solidFill>
              </a:rPr>
              <a:t>Confidential &amp; Deliberative – Do Not Circulate Outside EPA</a:t>
            </a: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050" smtClean="0"/>
            </a:lvl1pPr>
          </a:lstStyle>
          <a:p>
            <a:fld id="{0E54563B-5DB0-41CD-98BB-DD8C85F076C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559581677"/>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 id="2147483785" r:id="rId13"/>
    <p:sldLayoutId id="2147483786" r:id="rId14"/>
    <p:sldLayoutId id="2147483787" r:id="rId15"/>
    <p:sldLayoutId id="2147483788" r:id="rId16"/>
    <p:sldLayoutId id="2147483789" r:id="rId17"/>
    <p:sldLayoutId id="2147483790" r:id="rId18"/>
    <p:sldLayoutId id="2147483791" r:id="rId19"/>
  </p:sldLayoutIdLst>
  <p:hf hdr="0" dt="0"/>
  <p:txStyles>
    <p:titleStyle>
      <a:lvl1pPr algn="ctr" rtl="0" eaLnBrk="1" fontAlgn="base" hangingPunct="1">
        <a:spcBef>
          <a:spcPct val="0"/>
        </a:spcBef>
        <a:spcAft>
          <a:spcPct val="0"/>
        </a:spcAft>
        <a:defRPr sz="2400">
          <a:solidFill>
            <a:schemeClr val="tx1"/>
          </a:solidFill>
          <a:latin typeface="+mj-lt"/>
          <a:ea typeface="+mj-ea"/>
          <a:cs typeface="+mj-cs"/>
        </a:defRPr>
      </a:lvl1pPr>
      <a:lvl2pPr algn="ctr" rtl="0" eaLnBrk="1" fontAlgn="base" hangingPunct="1">
        <a:spcBef>
          <a:spcPct val="0"/>
        </a:spcBef>
        <a:spcAft>
          <a:spcPct val="0"/>
        </a:spcAft>
        <a:defRPr sz="2400">
          <a:solidFill>
            <a:schemeClr val="tx1"/>
          </a:solidFill>
          <a:latin typeface="Arial" charset="0"/>
          <a:ea typeface="ＭＳ Ｐゴシック" pitchFamily="84" charset="-128"/>
        </a:defRPr>
      </a:lvl2pPr>
      <a:lvl3pPr algn="ctr" rtl="0" eaLnBrk="1" fontAlgn="base" hangingPunct="1">
        <a:spcBef>
          <a:spcPct val="0"/>
        </a:spcBef>
        <a:spcAft>
          <a:spcPct val="0"/>
        </a:spcAft>
        <a:defRPr sz="2400">
          <a:solidFill>
            <a:schemeClr val="tx1"/>
          </a:solidFill>
          <a:latin typeface="Arial" charset="0"/>
          <a:ea typeface="ＭＳ Ｐゴシック" pitchFamily="84" charset="-128"/>
        </a:defRPr>
      </a:lvl3pPr>
      <a:lvl4pPr algn="ctr" rtl="0" eaLnBrk="1" fontAlgn="base" hangingPunct="1">
        <a:spcBef>
          <a:spcPct val="0"/>
        </a:spcBef>
        <a:spcAft>
          <a:spcPct val="0"/>
        </a:spcAft>
        <a:defRPr sz="2400">
          <a:solidFill>
            <a:schemeClr val="tx1"/>
          </a:solidFill>
          <a:latin typeface="Arial" charset="0"/>
          <a:ea typeface="ＭＳ Ｐゴシック" pitchFamily="84" charset="-128"/>
        </a:defRPr>
      </a:lvl4pPr>
      <a:lvl5pPr algn="ctr" rtl="0" eaLnBrk="1" fontAlgn="base" hangingPunct="1">
        <a:spcBef>
          <a:spcPct val="0"/>
        </a:spcBef>
        <a:spcAft>
          <a:spcPct val="0"/>
        </a:spcAft>
        <a:defRPr sz="2400">
          <a:solidFill>
            <a:schemeClr val="tx1"/>
          </a:solidFill>
          <a:latin typeface="Arial" charset="0"/>
          <a:ea typeface="ＭＳ Ｐゴシック" pitchFamily="84" charset="-128"/>
        </a:defRPr>
      </a:lvl5pPr>
      <a:lvl6pPr marL="342900" algn="ctr" rtl="0" eaLnBrk="1" fontAlgn="base" hangingPunct="1">
        <a:spcBef>
          <a:spcPct val="0"/>
        </a:spcBef>
        <a:spcAft>
          <a:spcPct val="0"/>
        </a:spcAft>
        <a:defRPr sz="2400">
          <a:solidFill>
            <a:schemeClr val="tx1"/>
          </a:solidFill>
          <a:latin typeface="Arial" charset="0"/>
          <a:ea typeface="ＭＳ Ｐゴシック" pitchFamily="84" charset="-128"/>
        </a:defRPr>
      </a:lvl6pPr>
      <a:lvl7pPr marL="685800" algn="ctr" rtl="0" eaLnBrk="1" fontAlgn="base" hangingPunct="1">
        <a:spcBef>
          <a:spcPct val="0"/>
        </a:spcBef>
        <a:spcAft>
          <a:spcPct val="0"/>
        </a:spcAft>
        <a:defRPr sz="2400">
          <a:solidFill>
            <a:schemeClr val="tx1"/>
          </a:solidFill>
          <a:latin typeface="Arial" charset="0"/>
          <a:ea typeface="ＭＳ Ｐゴシック" pitchFamily="84" charset="-128"/>
        </a:defRPr>
      </a:lvl7pPr>
      <a:lvl8pPr marL="1028700" algn="ctr" rtl="0" eaLnBrk="1" fontAlgn="base" hangingPunct="1">
        <a:spcBef>
          <a:spcPct val="0"/>
        </a:spcBef>
        <a:spcAft>
          <a:spcPct val="0"/>
        </a:spcAft>
        <a:defRPr sz="2400">
          <a:solidFill>
            <a:schemeClr val="tx1"/>
          </a:solidFill>
          <a:latin typeface="Arial" charset="0"/>
          <a:ea typeface="ＭＳ Ｐゴシック" pitchFamily="84" charset="-128"/>
        </a:defRPr>
      </a:lvl8pPr>
      <a:lvl9pPr marL="1371600" algn="ctr" rtl="0" eaLnBrk="1" fontAlgn="base" hangingPunct="1">
        <a:spcBef>
          <a:spcPct val="0"/>
        </a:spcBef>
        <a:spcAft>
          <a:spcPct val="0"/>
        </a:spcAft>
        <a:defRPr sz="2400">
          <a:solidFill>
            <a:schemeClr val="tx1"/>
          </a:solidFill>
          <a:latin typeface="Arial" charset="0"/>
          <a:ea typeface="ＭＳ Ｐゴシック" pitchFamily="84" charset="-128"/>
        </a:defRPr>
      </a:lvl9pPr>
    </p:titleStyle>
    <p:bodyStyle>
      <a:lvl1pPr marL="257175" indent="-257175" algn="l" rtl="0" eaLnBrk="1" fontAlgn="base" hangingPunct="1">
        <a:spcBef>
          <a:spcPct val="20000"/>
        </a:spcBef>
        <a:spcAft>
          <a:spcPct val="0"/>
        </a:spcAft>
        <a:buChar char="•"/>
        <a:defRPr sz="2100">
          <a:solidFill>
            <a:schemeClr val="tx1"/>
          </a:solidFill>
          <a:latin typeface="+mn-lt"/>
          <a:ea typeface="+mn-ea"/>
          <a:cs typeface="+mn-cs"/>
        </a:defRPr>
      </a:lvl1pPr>
      <a:lvl2pPr marL="557213" indent="-214313" algn="l" rtl="0" eaLnBrk="1" fontAlgn="base" hangingPunct="1">
        <a:spcBef>
          <a:spcPct val="20000"/>
        </a:spcBef>
        <a:spcAft>
          <a:spcPct val="0"/>
        </a:spcAft>
        <a:buChar char="–"/>
        <a:defRPr sz="1800">
          <a:solidFill>
            <a:schemeClr val="tx1"/>
          </a:solidFill>
          <a:latin typeface="+mn-lt"/>
          <a:ea typeface="+mn-ea"/>
        </a:defRPr>
      </a:lvl2pPr>
      <a:lvl3pPr marL="857250" indent="-171450" algn="l" rtl="0" eaLnBrk="1" fontAlgn="base" hangingPunct="1">
        <a:spcBef>
          <a:spcPct val="20000"/>
        </a:spcBef>
        <a:spcAft>
          <a:spcPct val="0"/>
        </a:spcAft>
        <a:buChar char="•"/>
        <a:defRPr sz="1500">
          <a:solidFill>
            <a:schemeClr val="tx1"/>
          </a:solidFill>
          <a:latin typeface="+mn-lt"/>
          <a:ea typeface="+mn-ea"/>
        </a:defRPr>
      </a:lvl3pPr>
      <a:lvl4pPr marL="1200150" indent="-171450" algn="l" rtl="0" eaLnBrk="1" fontAlgn="base" hangingPunct="1">
        <a:spcBef>
          <a:spcPct val="20000"/>
        </a:spcBef>
        <a:spcAft>
          <a:spcPct val="0"/>
        </a:spcAft>
        <a:buChar char="–"/>
        <a:defRPr>
          <a:solidFill>
            <a:schemeClr val="tx1"/>
          </a:solidFill>
          <a:latin typeface="+mn-lt"/>
          <a:ea typeface="+mn-ea"/>
        </a:defRPr>
      </a:lvl4pPr>
      <a:lvl5pPr marL="1543050" indent="-171450" algn="l" rtl="0" eaLnBrk="1" fontAlgn="base" hangingPunct="1">
        <a:spcBef>
          <a:spcPct val="20000"/>
        </a:spcBef>
        <a:spcAft>
          <a:spcPct val="0"/>
        </a:spcAft>
        <a:buChar char="»"/>
        <a:defRPr sz="1200">
          <a:solidFill>
            <a:schemeClr val="tx1"/>
          </a:solidFill>
          <a:latin typeface="+mn-lt"/>
          <a:ea typeface="+mn-ea"/>
        </a:defRPr>
      </a:lvl5pPr>
      <a:lvl6pPr marL="1885950" indent="-171450" algn="l" rtl="0" eaLnBrk="1" fontAlgn="base" hangingPunct="1">
        <a:spcBef>
          <a:spcPct val="20000"/>
        </a:spcBef>
        <a:spcAft>
          <a:spcPct val="0"/>
        </a:spcAft>
        <a:buChar char="»"/>
        <a:defRPr sz="1200">
          <a:solidFill>
            <a:schemeClr val="tx1"/>
          </a:solidFill>
          <a:latin typeface="+mn-lt"/>
          <a:ea typeface="+mn-ea"/>
        </a:defRPr>
      </a:lvl6pPr>
      <a:lvl7pPr marL="2228850" indent="-171450" algn="l" rtl="0" eaLnBrk="1" fontAlgn="base" hangingPunct="1">
        <a:spcBef>
          <a:spcPct val="20000"/>
        </a:spcBef>
        <a:spcAft>
          <a:spcPct val="0"/>
        </a:spcAft>
        <a:buChar char="»"/>
        <a:defRPr sz="1200">
          <a:solidFill>
            <a:schemeClr val="tx1"/>
          </a:solidFill>
          <a:latin typeface="+mn-lt"/>
          <a:ea typeface="+mn-ea"/>
        </a:defRPr>
      </a:lvl7pPr>
      <a:lvl8pPr marL="2571750" indent="-171450" algn="l" rtl="0" eaLnBrk="1" fontAlgn="base" hangingPunct="1">
        <a:spcBef>
          <a:spcPct val="20000"/>
        </a:spcBef>
        <a:spcAft>
          <a:spcPct val="0"/>
        </a:spcAft>
        <a:buChar char="»"/>
        <a:defRPr sz="1200">
          <a:solidFill>
            <a:schemeClr val="tx1"/>
          </a:solidFill>
          <a:latin typeface="+mn-lt"/>
          <a:ea typeface="+mn-ea"/>
        </a:defRPr>
      </a:lvl8pPr>
      <a:lvl9pPr marL="2914650" indent="-171450" algn="l" rtl="0" eaLnBrk="1" fontAlgn="base" hangingPunct="1">
        <a:spcBef>
          <a:spcPct val="20000"/>
        </a:spcBef>
        <a:spcAft>
          <a:spcPct val="0"/>
        </a:spcAft>
        <a:buChar char="»"/>
        <a:defRPr sz="120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epa.gov/visibility"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mailto:a-and-r-Docket@epa.gov" TargetMode="External"/><Relationship Id="rId2" Type="http://schemas.openxmlformats.org/officeDocument/2006/relationships/hyperlink" Target="http://www.regulations.gov/"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www.epa.gov/visibility" TargetMode="External"/><Relationship Id="rId2" Type="http://schemas.openxmlformats.org/officeDocument/2006/relationships/hyperlink" Target="http://www.regulations.gov/" TargetMode="External"/><Relationship Id="rId1" Type="http://schemas.openxmlformats.org/officeDocument/2006/relationships/slideLayout" Target="../slideLayouts/slideLayout3.xml"/><Relationship Id="rId4" Type="http://schemas.openxmlformats.org/officeDocument/2006/relationships/hyperlink" Target="mailto:werner.christopher@epa.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7002" y="2536827"/>
            <a:ext cx="8989996" cy="1470025"/>
          </a:xfrm>
        </p:spPr>
        <p:txBody>
          <a:bodyPr/>
          <a:lstStyle/>
          <a:p>
            <a:r>
              <a:rPr lang="en-US" sz="3200" dirty="0">
                <a:solidFill>
                  <a:schemeClr val="tx1"/>
                </a:solidFill>
              </a:rPr>
              <a:t>Protection of Visibility: Amendments </a:t>
            </a:r>
            <a:r>
              <a:rPr lang="en-US" sz="3200" dirty="0" smtClean="0">
                <a:solidFill>
                  <a:schemeClr val="tx1"/>
                </a:solidFill>
              </a:rPr>
              <a:t>to </a:t>
            </a:r>
            <a:r>
              <a:rPr lang="en-US" sz="3200" dirty="0">
                <a:solidFill>
                  <a:schemeClr val="tx1"/>
                </a:solidFill>
              </a:rPr>
              <a:t>Requirements for State Plans</a:t>
            </a:r>
            <a:r>
              <a:rPr lang="en-US" sz="3200" dirty="0" smtClean="0">
                <a:solidFill>
                  <a:schemeClr val="tx1"/>
                </a:solidFill>
              </a:rPr>
              <a:t/>
            </a:r>
            <a:br>
              <a:rPr lang="en-US" sz="3200" dirty="0" smtClean="0">
                <a:solidFill>
                  <a:schemeClr val="tx1"/>
                </a:solidFill>
              </a:rPr>
            </a:br>
            <a:r>
              <a:rPr lang="en-US" sz="3200" dirty="0">
                <a:solidFill>
                  <a:schemeClr val="tx1"/>
                </a:solidFill>
              </a:rPr>
              <a:t/>
            </a:r>
            <a:br>
              <a:rPr lang="en-US" sz="3200" dirty="0">
                <a:solidFill>
                  <a:schemeClr val="tx1"/>
                </a:solidFill>
              </a:rPr>
            </a:br>
            <a:r>
              <a:rPr lang="en-US" sz="2800" dirty="0" smtClean="0">
                <a:solidFill>
                  <a:schemeClr val="tx1"/>
                </a:solidFill>
              </a:rPr>
              <a:t>(Proposed </a:t>
            </a:r>
            <a:r>
              <a:rPr lang="en-US" sz="2800" dirty="0">
                <a:solidFill>
                  <a:schemeClr val="tx1"/>
                </a:solidFill>
              </a:rPr>
              <a:t>Amendments to Regional Haze </a:t>
            </a:r>
            <a:r>
              <a:rPr lang="en-US" sz="2800" dirty="0" smtClean="0">
                <a:solidFill>
                  <a:schemeClr val="tx1"/>
                </a:solidFill>
              </a:rPr>
              <a:t>Rule)</a:t>
            </a:r>
            <a:br>
              <a:rPr lang="en-US" sz="2800" dirty="0" smtClean="0">
                <a:solidFill>
                  <a:schemeClr val="tx1"/>
                </a:solidFill>
              </a:rPr>
            </a:br>
            <a:r>
              <a:rPr lang="en-US" sz="3200" dirty="0" smtClean="0">
                <a:solidFill>
                  <a:schemeClr val="tx1"/>
                </a:solidFill>
              </a:rPr>
              <a:t/>
            </a:r>
            <a:br>
              <a:rPr lang="en-US" sz="32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Docket ID: </a:t>
            </a:r>
            <a:r>
              <a:rPr lang="en-US" sz="2400" dirty="0">
                <a:solidFill>
                  <a:schemeClr val="tx1"/>
                </a:solidFill>
              </a:rPr>
              <a:t>EPA-HQ-OAR-2015-0531</a:t>
            </a:r>
          </a:p>
        </p:txBody>
      </p:sp>
      <p:sp>
        <p:nvSpPr>
          <p:cNvPr id="5" name="Subtitle 4"/>
          <p:cNvSpPr>
            <a:spLocks noGrp="1"/>
          </p:cNvSpPr>
          <p:nvPr>
            <p:ph type="subTitle" idx="1"/>
          </p:nvPr>
        </p:nvSpPr>
        <p:spPr>
          <a:xfrm>
            <a:off x="1371600" y="4712101"/>
            <a:ext cx="6400800" cy="1220804"/>
          </a:xfrm>
        </p:spPr>
        <p:txBody>
          <a:bodyPr/>
          <a:lstStyle/>
          <a:p>
            <a:endParaRPr lang="en-US" sz="2000" dirty="0" smtClean="0"/>
          </a:p>
          <a:p>
            <a:endParaRPr lang="en-US" sz="2000" dirty="0"/>
          </a:p>
          <a:p>
            <a:r>
              <a:rPr lang="en-US" dirty="0" smtClean="0"/>
              <a:t>U.S. Environmental Protection Agency</a:t>
            </a:r>
          </a:p>
          <a:p>
            <a:r>
              <a:rPr lang="en-US" dirty="0" smtClean="0"/>
              <a:t> Public Webinar – May 4, 2016</a:t>
            </a:r>
          </a:p>
        </p:txBody>
      </p:sp>
      <p:sp>
        <p:nvSpPr>
          <p:cNvPr id="3" name="Slide Number Placeholder 2"/>
          <p:cNvSpPr>
            <a:spLocks noGrp="1"/>
          </p:cNvSpPr>
          <p:nvPr>
            <p:ph type="sldNum" sz="quarter" idx="12"/>
          </p:nvPr>
        </p:nvSpPr>
        <p:spPr/>
        <p:txBody>
          <a:bodyPr/>
          <a:lstStyle/>
          <a:p>
            <a:pPr>
              <a:defRPr/>
            </a:pPr>
            <a:fld id="{E69DC266-398D-45D6-86B9-6E0EA1ACB8AB}" type="slidenum">
              <a:rPr lang="en-US" smtClean="0">
                <a:solidFill>
                  <a:srgbClr val="000000"/>
                </a:solidFill>
              </a:rPr>
              <a:pPr>
                <a:defRPr/>
              </a:pPr>
              <a:t>1</a:t>
            </a:fld>
            <a:endParaRPr lang="en-US">
              <a:solidFill>
                <a:srgbClr val="000000"/>
              </a:solidFill>
            </a:endParaRPr>
          </a:p>
        </p:txBody>
      </p:sp>
    </p:spTree>
    <p:extLst>
      <p:ext uri="{BB962C8B-B14F-4D97-AF65-F5344CB8AC3E}">
        <p14:creationId xmlns:p14="http://schemas.microsoft.com/office/powerpoint/2010/main" val="12666669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Proposed RHR Revisions</a:t>
            </a:r>
            <a:endParaRPr lang="en-US" sz="3200" dirty="0"/>
          </a:p>
        </p:txBody>
      </p:sp>
      <p:sp>
        <p:nvSpPr>
          <p:cNvPr id="3" name="Content Placeholder 2"/>
          <p:cNvSpPr>
            <a:spLocks noGrp="1"/>
          </p:cNvSpPr>
          <p:nvPr>
            <p:ph idx="1"/>
          </p:nvPr>
        </p:nvSpPr>
        <p:spPr>
          <a:xfrm>
            <a:off x="457200" y="1406090"/>
            <a:ext cx="8229600" cy="4906965"/>
          </a:xfrm>
        </p:spPr>
        <p:txBody>
          <a:bodyPr>
            <a:normAutofit/>
          </a:bodyPr>
          <a:lstStyle/>
          <a:p>
            <a:r>
              <a:rPr lang="en-US" sz="2000" dirty="0"/>
              <a:t>Changes to FLM Consultation </a:t>
            </a:r>
            <a:r>
              <a:rPr lang="en-US" sz="2000" dirty="0" smtClean="0"/>
              <a:t>Requirements</a:t>
            </a:r>
          </a:p>
          <a:p>
            <a:pPr lvl="1"/>
            <a:r>
              <a:rPr lang="en-US" sz="1800" dirty="0"/>
              <a:t>Create a stand-alone requirement that states must consult with FLMs regarding progress </a:t>
            </a:r>
            <a:r>
              <a:rPr lang="en-US" sz="1800" dirty="0" smtClean="0"/>
              <a:t>reports.</a:t>
            </a:r>
          </a:p>
          <a:p>
            <a:pPr lvl="2"/>
            <a:r>
              <a:rPr lang="en-US" sz="1500" dirty="0" smtClean="0"/>
              <a:t>This is needed </a:t>
            </a:r>
            <a:r>
              <a:rPr lang="en-US" sz="1500" dirty="0"/>
              <a:t>if progress reports are not SIP revisions, because at present the FLM consultation requirements are applicable only to SIP </a:t>
            </a:r>
            <a:r>
              <a:rPr lang="en-US" sz="1500" dirty="0" smtClean="0"/>
              <a:t>revisions.</a:t>
            </a:r>
            <a:endParaRPr lang="en-US" sz="1500" dirty="0"/>
          </a:p>
          <a:p>
            <a:pPr lvl="1"/>
            <a:r>
              <a:rPr lang="en-US" sz="1700" dirty="0" smtClean="0"/>
              <a:t>Add </a:t>
            </a:r>
            <a:r>
              <a:rPr lang="en-US" sz="1700" dirty="0"/>
              <a:t>a requirement that </a:t>
            </a:r>
            <a:r>
              <a:rPr lang="en-US" sz="1700" dirty="0" smtClean="0"/>
              <a:t>FLM consultation </a:t>
            </a:r>
            <a:r>
              <a:rPr lang="en-US" sz="1700" dirty="0"/>
              <a:t>occur early enough </a:t>
            </a:r>
            <a:r>
              <a:rPr lang="en-US" sz="1700" dirty="0" smtClean="0"/>
              <a:t>in the SIP planning process to </a:t>
            </a:r>
            <a:r>
              <a:rPr lang="en-US" sz="1700" dirty="0"/>
              <a:t>allow the state time for full consideration of FLM input, but no fewer than 60 days prior to a public hearing or other public comment opportunity. </a:t>
            </a:r>
            <a:endParaRPr lang="en-US" sz="1700" dirty="0" smtClean="0"/>
          </a:p>
          <a:p>
            <a:pPr lvl="2"/>
            <a:r>
              <a:rPr lang="en-US" sz="1400" dirty="0" smtClean="0"/>
              <a:t>The </a:t>
            </a:r>
            <a:r>
              <a:rPr lang="en-US" sz="1400" dirty="0"/>
              <a:t>current requirement for consultation at least 60 days prior to a public hearing may not occur sufficiently early in the state’s planning process to meaningfully inform the state’s development of the </a:t>
            </a:r>
            <a:r>
              <a:rPr lang="en-US" sz="1400" dirty="0" smtClean="0"/>
              <a:t>LTS.</a:t>
            </a:r>
          </a:p>
          <a:p>
            <a:pPr lvl="2"/>
            <a:r>
              <a:rPr lang="en-US" sz="1400" dirty="0" smtClean="0"/>
              <a:t>A </a:t>
            </a:r>
            <a:r>
              <a:rPr lang="en-US" sz="1400" dirty="0"/>
              <a:t>consultation opportunity that takes place no less than 120 days prior to a public hearing or other public comment opportunity would be deemed to have been “early enough</a:t>
            </a:r>
            <a:r>
              <a:rPr lang="en-US" sz="1400" dirty="0" smtClean="0"/>
              <a:t>.”</a:t>
            </a:r>
            <a:endParaRPr lang="en-US" sz="1100" dirty="0" smtClean="0"/>
          </a:p>
        </p:txBody>
      </p:sp>
      <p:sp>
        <p:nvSpPr>
          <p:cNvPr id="6" name="Slide Number Placeholder 5"/>
          <p:cNvSpPr>
            <a:spLocks noGrp="1"/>
          </p:cNvSpPr>
          <p:nvPr>
            <p:ph type="sldNum" sz="quarter" idx="12"/>
          </p:nvPr>
        </p:nvSpPr>
        <p:spPr/>
        <p:txBody>
          <a:bodyPr/>
          <a:lstStyle/>
          <a:p>
            <a:pPr>
              <a:defRPr/>
            </a:pPr>
            <a:fld id="{5CB9D288-2FA0-4805-8F53-3CA5B60A6EDB}"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3651825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Proposed RHR Revisions</a:t>
            </a:r>
            <a:endParaRPr lang="en-US" sz="3200" dirty="0"/>
          </a:p>
        </p:txBody>
      </p:sp>
      <p:sp>
        <p:nvSpPr>
          <p:cNvPr id="3" name="Content Placeholder 2"/>
          <p:cNvSpPr>
            <a:spLocks noGrp="1"/>
          </p:cNvSpPr>
          <p:nvPr>
            <p:ph idx="1"/>
          </p:nvPr>
        </p:nvSpPr>
        <p:spPr>
          <a:xfrm>
            <a:off x="457200" y="1267544"/>
            <a:ext cx="8229600" cy="4906965"/>
          </a:xfrm>
        </p:spPr>
        <p:txBody>
          <a:bodyPr/>
          <a:lstStyle/>
          <a:p>
            <a:r>
              <a:rPr lang="en-US" sz="2000" dirty="0"/>
              <a:t>Extension of Next Regional Haze SIP Deadline from 2018 to </a:t>
            </a:r>
            <a:r>
              <a:rPr lang="en-US" sz="2000" dirty="0" smtClean="0"/>
              <a:t>2021</a:t>
            </a:r>
          </a:p>
          <a:p>
            <a:pPr lvl="1"/>
            <a:r>
              <a:rPr lang="en-US" sz="1700" dirty="0" smtClean="0"/>
              <a:t>Propose a one-time schedule adjustment such that SIPs for </a:t>
            </a:r>
            <a:r>
              <a:rPr lang="en-US" sz="1700" dirty="0"/>
              <a:t>the second planning period </a:t>
            </a:r>
            <a:r>
              <a:rPr lang="en-US" sz="1700" dirty="0" smtClean="0"/>
              <a:t>are due </a:t>
            </a:r>
            <a:r>
              <a:rPr lang="en-US" sz="1700" dirty="0"/>
              <a:t>July 31, </a:t>
            </a:r>
            <a:r>
              <a:rPr lang="en-US" sz="1700" dirty="0" smtClean="0"/>
              <a:t>2021</a:t>
            </a:r>
            <a:r>
              <a:rPr lang="en-US" sz="1700" dirty="0"/>
              <a:t> </a:t>
            </a:r>
            <a:r>
              <a:rPr lang="en-US" sz="1700" dirty="0" smtClean="0"/>
              <a:t>(currently July </a:t>
            </a:r>
            <a:r>
              <a:rPr lang="en-US" sz="1700" dirty="0"/>
              <a:t>31, </a:t>
            </a:r>
            <a:r>
              <a:rPr lang="en-US" sz="1700" dirty="0" smtClean="0"/>
              <a:t>2018).</a:t>
            </a:r>
            <a:endParaRPr lang="en-US" sz="1700" dirty="0"/>
          </a:p>
          <a:p>
            <a:pPr lvl="2"/>
            <a:r>
              <a:rPr lang="en-US" sz="1400" dirty="0" smtClean="0"/>
              <a:t>The </a:t>
            </a:r>
            <a:r>
              <a:rPr lang="en-US" sz="1400" dirty="0"/>
              <a:t>end date for the second planning period would remain </a:t>
            </a:r>
            <a:r>
              <a:rPr lang="en-US" sz="1400" dirty="0" smtClean="0"/>
              <a:t>2028.</a:t>
            </a:r>
          </a:p>
          <a:p>
            <a:pPr lvl="3"/>
            <a:r>
              <a:rPr lang="en-US" sz="1100" dirty="0" smtClean="0"/>
              <a:t>That </a:t>
            </a:r>
            <a:r>
              <a:rPr lang="en-US" sz="1100" dirty="0"/>
              <a:t>is, the focus of state planning would be emission reduction measures that should be underway by 2028, as required by the current rule.</a:t>
            </a:r>
          </a:p>
          <a:p>
            <a:pPr lvl="2"/>
            <a:r>
              <a:rPr lang="en-US" sz="1400" dirty="0" smtClean="0"/>
              <a:t>The additional 3 years </a:t>
            </a:r>
            <a:r>
              <a:rPr lang="en-US" sz="1400" dirty="0"/>
              <a:t>would allow states to </a:t>
            </a:r>
            <a:r>
              <a:rPr lang="en-US" sz="1400" dirty="0" smtClean="0"/>
              <a:t>coordinate regional haze planning with that for </a:t>
            </a:r>
            <a:r>
              <a:rPr lang="en-US" sz="1400" dirty="0"/>
              <a:t>other federal </a:t>
            </a:r>
            <a:r>
              <a:rPr lang="en-US" sz="1400" dirty="0" smtClean="0"/>
              <a:t>programs.</a:t>
            </a:r>
          </a:p>
          <a:p>
            <a:pPr lvl="3"/>
            <a:r>
              <a:rPr lang="en-US" sz="1100" dirty="0" smtClean="0"/>
              <a:t>Such programs include the </a:t>
            </a:r>
            <a:r>
              <a:rPr lang="en-US" sz="1100" dirty="0"/>
              <a:t>Mercury and Air Toxics Standards, the 2010 1-hour SO2 National Ambient Air Quality Standards (NAAQS</a:t>
            </a:r>
            <a:r>
              <a:rPr lang="en-US" sz="1100" dirty="0" smtClean="0"/>
              <a:t>) and the </a:t>
            </a:r>
            <a:r>
              <a:rPr lang="en-US" sz="1100" dirty="0"/>
              <a:t>2012 annual fine particle (PM2.5) </a:t>
            </a:r>
            <a:r>
              <a:rPr lang="en-US" sz="1100" dirty="0" smtClean="0"/>
              <a:t>NAAQS.</a:t>
            </a:r>
          </a:p>
        </p:txBody>
      </p:sp>
      <p:sp>
        <p:nvSpPr>
          <p:cNvPr id="6" name="Slide Number Placeholder 5"/>
          <p:cNvSpPr>
            <a:spLocks noGrp="1"/>
          </p:cNvSpPr>
          <p:nvPr>
            <p:ph type="sldNum" sz="quarter" idx="12"/>
          </p:nvPr>
        </p:nvSpPr>
        <p:spPr/>
        <p:txBody>
          <a:bodyPr/>
          <a:lstStyle/>
          <a:p>
            <a:pPr>
              <a:defRPr/>
            </a:pPr>
            <a:fld id="{5CB9D288-2FA0-4805-8F53-3CA5B60A6EDB}"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23788370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Proposed RHR Revisions</a:t>
            </a:r>
            <a:endParaRPr lang="en-US" sz="3200" dirty="0"/>
          </a:p>
        </p:txBody>
      </p:sp>
      <p:sp>
        <p:nvSpPr>
          <p:cNvPr id="3" name="Content Placeholder 2"/>
          <p:cNvSpPr>
            <a:spLocks noGrp="1"/>
          </p:cNvSpPr>
          <p:nvPr>
            <p:ph idx="1"/>
          </p:nvPr>
        </p:nvSpPr>
        <p:spPr>
          <a:xfrm>
            <a:off x="457200" y="1267544"/>
            <a:ext cx="8229600" cy="4906965"/>
          </a:xfrm>
        </p:spPr>
        <p:txBody>
          <a:bodyPr/>
          <a:lstStyle/>
          <a:p>
            <a:r>
              <a:rPr lang="en-US" sz="2000" dirty="0"/>
              <a:t>Changes to Scheduling of Regional Haze Progress </a:t>
            </a:r>
            <a:r>
              <a:rPr lang="en-US" sz="2000" dirty="0" smtClean="0"/>
              <a:t>Reports</a:t>
            </a:r>
          </a:p>
          <a:p>
            <a:pPr lvl="1"/>
            <a:r>
              <a:rPr lang="en-US" sz="1700" dirty="0" smtClean="0"/>
              <a:t>Propose to adjust </a:t>
            </a:r>
            <a:r>
              <a:rPr lang="en-US" sz="1700" dirty="0"/>
              <a:t>interim progress report submission </a:t>
            </a:r>
            <a:r>
              <a:rPr lang="en-US" sz="1700" dirty="0" smtClean="0"/>
              <a:t>deadlines.</a:t>
            </a:r>
          </a:p>
          <a:p>
            <a:pPr lvl="2"/>
            <a:r>
              <a:rPr lang="en-US" sz="1400" dirty="0" smtClean="0"/>
              <a:t>Under the </a:t>
            </a:r>
            <a:r>
              <a:rPr lang="en-US" sz="1400" dirty="0"/>
              <a:t>current rule, </a:t>
            </a:r>
            <a:r>
              <a:rPr lang="en-US" sz="1400" dirty="0" smtClean="0"/>
              <a:t>progress </a:t>
            </a:r>
            <a:r>
              <a:rPr lang="en-US" sz="1400" dirty="0"/>
              <a:t>reports are required to be submitted 5 years after submission of </a:t>
            </a:r>
            <a:r>
              <a:rPr lang="en-US" sz="1400" dirty="0" smtClean="0"/>
              <a:t>the first SIP revision. </a:t>
            </a:r>
          </a:p>
          <a:p>
            <a:pPr lvl="3"/>
            <a:r>
              <a:rPr lang="en-US" sz="1100" dirty="0" smtClean="0"/>
              <a:t>But because </a:t>
            </a:r>
            <a:r>
              <a:rPr lang="en-US" sz="1100" dirty="0"/>
              <a:t>states submitted </a:t>
            </a:r>
            <a:r>
              <a:rPr lang="en-US" sz="1100" dirty="0" smtClean="0"/>
              <a:t>first </a:t>
            </a:r>
            <a:r>
              <a:rPr lang="en-US" sz="1100" dirty="0"/>
              <a:t>SIP revisions on dates spread across about a 3-year period, many of the due dates for progress reports currently do not fall mid-way between the due dates for </a:t>
            </a:r>
            <a:r>
              <a:rPr lang="en-US" sz="1100" dirty="0" smtClean="0"/>
              <a:t>SIP </a:t>
            </a:r>
            <a:r>
              <a:rPr lang="en-US" sz="1100" dirty="0"/>
              <a:t>revisions, as the EPA initially envisioned that they would. </a:t>
            </a:r>
            <a:endParaRPr lang="en-US" sz="1100" dirty="0" smtClean="0"/>
          </a:p>
          <a:p>
            <a:pPr lvl="2"/>
            <a:r>
              <a:rPr lang="en-US" sz="1400" dirty="0" smtClean="0"/>
              <a:t>Propose that second </a:t>
            </a:r>
            <a:r>
              <a:rPr lang="en-US" sz="1400" dirty="0"/>
              <a:t>and subsequent progress reports would be due by January 31, 2025, July 31, 2033, and every 10 years thereafter. </a:t>
            </a:r>
            <a:endParaRPr lang="en-US" sz="1400" dirty="0" smtClean="0"/>
          </a:p>
          <a:p>
            <a:pPr lvl="2"/>
            <a:r>
              <a:rPr lang="en-US" sz="1400" dirty="0" smtClean="0"/>
              <a:t>This would limit </a:t>
            </a:r>
            <a:r>
              <a:rPr lang="en-US" sz="1400" dirty="0"/>
              <a:t>the requirement for separate progress reports to </a:t>
            </a:r>
            <a:r>
              <a:rPr lang="en-US" sz="1400" dirty="0" smtClean="0"/>
              <a:t>mid-way </a:t>
            </a:r>
            <a:r>
              <a:rPr lang="en-US" sz="1400" dirty="0"/>
              <a:t>between </a:t>
            </a:r>
            <a:r>
              <a:rPr lang="en-US" sz="1400" dirty="0" smtClean="0"/>
              <a:t>SIP revisions. </a:t>
            </a:r>
          </a:p>
        </p:txBody>
      </p:sp>
      <p:sp>
        <p:nvSpPr>
          <p:cNvPr id="6" name="Slide Number Placeholder 5"/>
          <p:cNvSpPr>
            <a:spLocks noGrp="1"/>
          </p:cNvSpPr>
          <p:nvPr>
            <p:ph type="sldNum" sz="quarter" idx="12"/>
          </p:nvPr>
        </p:nvSpPr>
        <p:spPr/>
        <p:txBody>
          <a:bodyPr/>
          <a:lstStyle/>
          <a:p>
            <a:pPr>
              <a:defRPr/>
            </a:pPr>
            <a:fld id="{5CB9D288-2FA0-4805-8F53-3CA5B60A6EDB}"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14726951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Proposed RHR Revisions</a:t>
            </a:r>
            <a:endParaRPr lang="en-US" sz="3200" dirty="0"/>
          </a:p>
        </p:txBody>
      </p:sp>
      <p:sp>
        <p:nvSpPr>
          <p:cNvPr id="3" name="Content Placeholder 2"/>
          <p:cNvSpPr>
            <a:spLocks noGrp="1"/>
          </p:cNvSpPr>
          <p:nvPr>
            <p:ph idx="1"/>
          </p:nvPr>
        </p:nvSpPr>
        <p:spPr>
          <a:xfrm>
            <a:off x="457200" y="1267544"/>
            <a:ext cx="8229600" cy="4906965"/>
          </a:xfrm>
        </p:spPr>
        <p:txBody>
          <a:bodyPr/>
          <a:lstStyle/>
          <a:p>
            <a:r>
              <a:rPr lang="en-US" sz="2000" dirty="0"/>
              <a:t>Changes to the Requirement that Regional Haze Progress Reports be SIP </a:t>
            </a:r>
            <a:r>
              <a:rPr lang="en-US" sz="2000" dirty="0" smtClean="0"/>
              <a:t>Revisions</a:t>
            </a:r>
            <a:r>
              <a:rPr lang="en-US" sz="1700" dirty="0" smtClean="0"/>
              <a:t> </a:t>
            </a:r>
            <a:endParaRPr lang="en-US" sz="1700" dirty="0"/>
          </a:p>
          <a:p>
            <a:pPr lvl="1"/>
            <a:r>
              <a:rPr lang="en-US" sz="1700" dirty="0" smtClean="0"/>
              <a:t>Propose to remove </a:t>
            </a:r>
            <a:r>
              <a:rPr lang="en-US" sz="1700" dirty="0"/>
              <a:t>the requirement for progress reports to take the form of SIP </a:t>
            </a:r>
            <a:r>
              <a:rPr lang="en-US" sz="1700" dirty="0" smtClean="0"/>
              <a:t>revisions.</a:t>
            </a:r>
            <a:endParaRPr lang="en-US" sz="1700" dirty="0"/>
          </a:p>
          <a:p>
            <a:pPr lvl="2"/>
            <a:r>
              <a:rPr lang="en-US" sz="1400" dirty="0" smtClean="0"/>
              <a:t>The </a:t>
            </a:r>
            <a:r>
              <a:rPr lang="en-US" sz="1400" dirty="0"/>
              <a:t>EPA is proposing these changes because it believes these reports are not the kind of state submissions for which the formality of a SIP </a:t>
            </a:r>
            <a:r>
              <a:rPr lang="en-US" sz="1400" dirty="0" smtClean="0"/>
              <a:t>revision is warranted.</a:t>
            </a:r>
          </a:p>
          <a:p>
            <a:pPr lvl="1"/>
            <a:r>
              <a:rPr lang="en-US" sz="1700" dirty="0" smtClean="0"/>
              <a:t>States </a:t>
            </a:r>
            <a:r>
              <a:rPr lang="en-US" sz="1700" dirty="0"/>
              <a:t>would still be required to include the required progress report elements </a:t>
            </a:r>
            <a:r>
              <a:rPr lang="en-US" sz="1700" dirty="0" smtClean="0"/>
              <a:t>now listed </a:t>
            </a:r>
            <a:r>
              <a:rPr lang="en-US" sz="1700" dirty="0"/>
              <a:t>in §51.308(g</a:t>
            </a:r>
            <a:r>
              <a:rPr lang="en-US" sz="1700" dirty="0" smtClean="0"/>
              <a:t>). </a:t>
            </a:r>
          </a:p>
          <a:p>
            <a:pPr lvl="2"/>
            <a:r>
              <a:rPr lang="en-US" sz="1400" dirty="0" smtClean="0"/>
              <a:t>Also</a:t>
            </a:r>
            <a:r>
              <a:rPr lang="en-US" sz="1400" dirty="0"/>
              <a:t>, §51.308(h) would continue to require that at the same time the state is required to submit a progress report, it must also take one of four listed actions concerning whether the SIP is adequate to achieve established goals for visibility improvement</a:t>
            </a:r>
            <a:r>
              <a:rPr lang="en-US" sz="1400" dirty="0" smtClean="0"/>
              <a:t>.</a:t>
            </a:r>
          </a:p>
          <a:p>
            <a:pPr lvl="1"/>
            <a:r>
              <a:rPr lang="en-US" sz="1700" dirty="0" smtClean="0"/>
              <a:t>States </a:t>
            </a:r>
            <a:r>
              <a:rPr lang="en-US" sz="1700" dirty="0"/>
              <a:t>would be required to consult with </a:t>
            </a:r>
            <a:r>
              <a:rPr lang="en-US" sz="1700" dirty="0" smtClean="0"/>
              <a:t>FLMs </a:t>
            </a:r>
            <a:r>
              <a:rPr lang="en-US" sz="1700" dirty="0"/>
              <a:t>and obtain public comment on progress reports before submission to EPA. </a:t>
            </a:r>
          </a:p>
          <a:p>
            <a:pPr lvl="1"/>
            <a:r>
              <a:rPr lang="en-US" sz="1700" dirty="0"/>
              <a:t>These progress reports would be reviewed by </a:t>
            </a:r>
            <a:r>
              <a:rPr lang="en-US" sz="1700" dirty="0" smtClean="0"/>
              <a:t>EPA, but EPA would not formally approve or disapprove them.</a:t>
            </a:r>
          </a:p>
          <a:p>
            <a:pPr lvl="2"/>
            <a:r>
              <a:rPr lang="en-US" sz="1400" dirty="0" smtClean="0"/>
              <a:t>EPA </a:t>
            </a:r>
            <a:r>
              <a:rPr lang="en-US" sz="1400" dirty="0"/>
              <a:t>intends to create a system of logging progress reports as they are received, and making them available to the </a:t>
            </a:r>
            <a:r>
              <a:rPr lang="en-US" sz="1400" dirty="0" smtClean="0"/>
              <a:t>public.</a:t>
            </a:r>
          </a:p>
        </p:txBody>
      </p:sp>
      <p:sp>
        <p:nvSpPr>
          <p:cNvPr id="6" name="Slide Number Placeholder 5"/>
          <p:cNvSpPr>
            <a:spLocks noGrp="1"/>
          </p:cNvSpPr>
          <p:nvPr>
            <p:ph type="sldNum" sz="quarter" idx="12"/>
          </p:nvPr>
        </p:nvSpPr>
        <p:spPr/>
        <p:txBody>
          <a:bodyPr/>
          <a:lstStyle/>
          <a:p>
            <a:pPr>
              <a:defRPr/>
            </a:pPr>
            <a:fld id="{5CB9D288-2FA0-4805-8F53-3CA5B60A6EDB}" type="slidenum">
              <a:rPr lang="en-US" smtClean="0">
                <a:solidFill>
                  <a:srgbClr val="000000"/>
                </a:solidFill>
              </a:rPr>
              <a:pPr>
                <a:defRPr/>
              </a:pPr>
              <a:t>13</a:t>
            </a:fld>
            <a:endParaRPr lang="en-US" dirty="0">
              <a:solidFill>
                <a:srgbClr val="000000"/>
              </a:solidFill>
            </a:endParaRPr>
          </a:p>
        </p:txBody>
      </p:sp>
    </p:spTree>
    <p:extLst>
      <p:ext uri="{BB962C8B-B14F-4D97-AF65-F5344CB8AC3E}">
        <p14:creationId xmlns:p14="http://schemas.microsoft.com/office/powerpoint/2010/main" val="24631398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Proposed RHR Revisions</a:t>
            </a:r>
            <a:endParaRPr lang="en-US" sz="3200" dirty="0"/>
          </a:p>
        </p:txBody>
      </p:sp>
      <p:sp>
        <p:nvSpPr>
          <p:cNvPr id="3" name="Content Placeholder 2"/>
          <p:cNvSpPr>
            <a:spLocks noGrp="1"/>
          </p:cNvSpPr>
          <p:nvPr>
            <p:ph idx="1"/>
          </p:nvPr>
        </p:nvSpPr>
        <p:spPr>
          <a:xfrm>
            <a:off x="457200" y="1267544"/>
            <a:ext cx="8229600" cy="4906965"/>
          </a:xfrm>
        </p:spPr>
        <p:txBody>
          <a:bodyPr/>
          <a:lstStyle/>
          <a:p>
            <a:r>
              <a:rPr lang="en-US" sz="2000" dirty="0"/>
              <a:t>Changes to Requirements Related to the Grand Canyon Visibility Transport </a:t>
            </a:r>
            <a:r>
              <a:rPr lang="en-US" sz="2000" dirty="0" smtClean="0"/>
              <a:t>Commission</a:t>
            </a:r>
            <a:endParaRPr lang="en-US" sz="1700" dirty="0"/>
          </a:p>
          <a:p>
            <a:pPr lvl="1"/>
            <a:r>
              <a:rPr lang="en-US" sz="1700" dirty="0"/>
              <a:t>Section 51.309 has limited applicability going </a:t>
            </a:r>
            <a:r>
              <a:rPr lang="en-US" sz="1700" dirty="0" smtClean="0"/>
              <a:t>forward.</a:t>
            </a:r>
          </a:p>
          <a:p>
            <a:pPr lvl="2"/>
            <a:r>
              <a:rPr lang="en-US" sz="1400" dirty="0" smtClean="0"/>
              <a:t>Its </a:t>
            </a:r>
            <a:r>
              <a:rPr lang="en-US" sz="1400" dirty="0"/>
              <a:t>provisions apply only to 16 Class I areas covered by the Grand Canyon Visibility Transport Commission </a:t>
            </a:r>
            <a:r>
              <a:rPr lang="en-US" sz="1400" dirty="0" smtClean="0"/>
              <a:t>Report.</a:t>
            </a:r>
          </a:p>
          <a:p>
            <a:pPr lvl="2"/>
            <a:r>
              <a:rPr lang="en-US" sz="1400" dirty="0"/>
              <a:t>Its provisions apply </a:t>
            </a:r>
            <a:r>
              <a:rPr lang="en-US" sz="1400" dirty="0" smtClean="0"/>
              <a:t>only to </a:t>
            </a:r>
            <a:r>
              <a:rPr lang="en-US" sz="1400" dirty="0"/>
              <a:t>the first regional haze implementation period (i.e., through 2018). </a:t>
            </a:r>
            <a:endParaRPr lang="en-US" sz="1400" dirty="0" smtClean="0"/>
          </a:p>
          <a:p>
            <a:pPr lvl="2"/>
            <a:r>
              <a:rPr lang="en-US" sz="1400" dirty="0" smtClean="0"/>
              <a:t>Only three states relied </a:t>
            </a:r>
            <a:r>
              <a:rPr lang="en-US" sz="1400" dirty="0"/>
              <a:t>on </a:t>
            </a:r>
            <a:r>
              <a:rPr lang="en-US" sz="1400" dirty="0" smtClean="0"/>
              <a:t>§51.309.</a:t>
            </a:r>
          </a:p>
          <a:p>
            <a:pPr lvl="1"/>
            <a:r>
              <a:rPr lang="en-US" sz="1700" dirty="0" smtClean="0"/>
              <a:t>Nevertheless</a:t>
            </a:r>
            <a:r>
              <a:rPr lang="en-US" sz="1700" dirty="0"/>
              <a:t>, certain conforming amendments at this time are appropriate to avoid confusion going </a:t>
            </a:r>
            <a:r>
              <a:rPr lang="en-US" sz="1700" dirty="0" smtClean="0"/>
              <a:t>forward, including:</a:t>
            </a:r>
          </a:p>
          <a:p>
            <a:pPr lvl="2"/>
            <a:r>
              <a:rPr lang="en-US" sz="1400" dirty="0" smtClean="0"/>
              <a:t>Updated cross-references.</a:t>
            </a:r>
          </a:p>
          <a:p>
            <a:pPr lvl="2"/>
            <a:r>
              <a:rPr lang="en-US" sz="1400" dirty="0" smtClean="0"/>
              <a:t>Changes to complement </a:t>
            </a:r>
            <a:r>
              <a:rPr lang="en-US" sz="1400" dirty="0"/>
              <a:t>the proposed amendments that will no longer require progress reports </a:t>
            </a:r>
            <a:r>
              <a:rPr lang="en-US" sz="1400" dirty="0" smtClean="0"/>
              <a:t>to be </a:t>
            </a:r>
            <a:r>
              <a:rPr lang="en-US" sz="1400" dirty="0"/>
              <a:t>considered SIP </a:t>
            </a:r>
            <a:r>
              <a:rPr lang="en-US" sz="1400" dirty="0" smtClean="0"/>
              <a:t>revisions.</a:t>
            </a:r>
          </a:p>
          <a:p>
            <a:pPr lvl="3"/>
            <a:r>
              <a:rPr lang="en-US" sz="1100" dirty="0" smtClean="0"/>
              <a:t>Preserve </a:t>
            </a:r>
            <a:r>
              <a:rPr lang="en-US" sz="1100" dirty="0"/>
              <a:t>the existing requirement that the progress reports due in 2013 were to take the form of SIP revisions, but direct the reader to the provisions of §51.308(g) for subsequent progress </a:t>
            </a:r>
            <a:r>
              <a:rPr lang="en-US" sz="1100" dirty="0" smtClean="0"/>
              <a:t>reports.</a:t>
            </a:r>
          </a:p>
          <a:p>
            <a:pPr lvl="2"/>
            <a:r>
              <a:rPr lang="en-US" sz="1400" dirty="0" smtClean="0"/>
              <a:t>Correction of a typographical error.</a:t>
            </a:r>
            <a:endParaRPr lang="en-US" sz="1400" dirty="0"/>
          </a:p>
        </p:txBody>
      </p:sp>
      <p:sp>
        <p:nvSpPr>
          <p:cNvPr id="6" name="Slide Number Placeholder 5"/>
          <p:cNvSpPr>
            <a:spLocks noGrp="1"/>
          </p:cNvSpPr>
          <p:nvPr>
            <p:ph type="sldNum" sz="quarter" idx="12"/>
          </p:nvPr>
        </p:nvSpPr>
        <p:spPr/>
        <p:txBody>
          <a:bodyPr/>
          <a:lstStyle/>
          <a:p>
            <a:pPr>
              <a:defRPr/>
            </a:pPr>
            <a:fld id="{5CB9D288-2FA0-4805-8F53-3CA5B60A6EDB}" type="slidenum">
              <a:rPr lang="en-US" smtClean="0">
                <a:solidFill>
                  <a:srgbClr val="000000"/>
                </a:solidFill>
              </a:rPr>
              <a:pPr>
                <a:defRPr/>
              </a:pPr>
              <a:t>14</a:t>
            </a:fld>
            <a:endParaRPr lang="en-US" dirty="0">
              <a:solidFill>
                <a:srgbClr val="000000"/>
              </a:solidFill>
            </a:endParaRPr>
          </a:p>
        </p:txBody>
      </p:sp>
    </p:spTree>
    <p:extLst>
      <p:ext uri="{BB962C8B-B14F-4D97-AF65-F5344CB8AC3E}">
        <p14:creationId xmlns:p14="http://schemas.microsoft.com/office/powerpoint/2010/main" val="10119523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Public Hearing</a:t>
            </a:r>
            <a:endParaRPr lang="en-US" sz="3200" dirty="0"/>
          </a:p>
        </p:txBody>
      </p:sp>
      <p:sp>
        <p:nvSpPr>
          <p:cNvPr id="3" name="Content Placeholder 2"/>
          <p:cNvSpPr>
            <a:spLocks noGrp="1"/>
          </p:cNvSpPr>
          <p:nvPr>
            <p:ph idx="1"/>
          </p:nvPr>
        </p:nvSpPr>
        <p:spPr>
          <a:xfrm>
            <a:off x="457200" y="1219200"/>
            <a:ext cx="8229600" cy="4906965"/>
          </a:xfrm>
        </p:spPr>
        <p:txBody>
          <a:bodyPr/>
          <a:lstStyle/>
          <a:p>
            <a:pPr marL="0" indent="0">
              <a:buNone/>
            </a:pPr>
            <a:endParaRPr lang="en-US" sz="2000" dirty="0"/>
          </a:p>
          <a:p>
            <a:pPr marL="0" indent="0">
              <a:buNone/>
            </a:pPr>
            <a:r>
              <a:rPr lang="en-US" sz="2000" dirty="0" smtClean="0"/>
              <a:t>The EPA will </a:t>
            </a:r>
            <a:r>
              <a:rPr lang="en-US" sz="2000" dirty="0"/>
              <a:t>hold a public hearing at 9:00 AM on </a:t>
            </a:r>
            <a:r>
              <a:rPr lang="en-US" sz="2000" dirty="0" smtClean="0"/>
              <a:t>May 19, </a:t>
            </a:r>
            <a:r>
              <a:rPr lang="en-US" sz="2000" dirty="0"/>
              <a:t>2016 </a:t>
            </a:r>
            <a:r>
              <a:rPr lang="en-US" sz="2000" dirty="0" smtClean="0"/>
              <a:t>at:</a:t>
            </a:r>
          </a:p>
          <a:p>
            <a:pPr marL="0" indent="0">
              <a:buNone/>
            </a:pPr>
            <a:endParaRPr lang="en-US" sz="2000" dirty="0" smtClean="0"/>
          </a:p>
          <a:p>
            <a:pPr marL="0" indent="0">
              <a:buNone/>
            </a:pPr>
            <a:r>
              <a:rPr lang="en-US" sz="2000" dirty="0" smtClean="0"/>
              <a:t>U.S</a:t>
            </a:r>
            <a:r>
              <a:rPr lang="en-US" sz="2000" dirty="0"/>
              <a:t>. Environmental Protection </a:t>
            </a:r>
            <a:r>
              <a:rPr lang="en-US" sz="2000" dirty="0" smtClean="0"/>
              <a:t>Agency</a:t>
            </a:r>
          </a:p>
          <a:p>
            <a:pPr marL="0" indent="0">
              <a:buNone/>
            </a:pPr>
            <a:r>
              <a:rPr lang="en-US" sz="2000" dirty="0" smtClean="0"/>
              <a:t>William </a:t>
            </a:r>
            <a:r>
              <a:rPr lang="en-US" sz="2000" dirty="0"/>
              <a:t>Jefferson Clinton East </a:t>
            </a:r>
            <a:r>
              <a:rPr lang="en-US" sz="2000" dirty="0" smtClean="0"/>
              <a:t>Building</a:t>
            </a:r>
          </a:p>
          <a:p>
            <a:pPr marL="0" indent="0">
              <a:buNone/>
            </a:pPr>
            <a:r>
              <a:rPr lang="en-US" sz="2000" dirty="0" smtClean="0"/>
              <a:t>(WJC East), Room 1117A</a:t>
            </a:r>
          </a:p>
          <a:p>
            <a:pPr marL="0" indent="0">
              <a:buNone/>
            </a:pPr>
            <a:r>
              <a:rPr lang="en-US" sz="2000" dirty="0" smtClean="0"/>
              <a:t>1201 </a:t>
            </a:r>
            <a:r>
              <a:rPr lang="en-US" sz="2000" dirty="0"/>
              <a:t>Constitution Avenue, </a:t>
            </a:r>
            <a:r>
              <a:rPr lang="en-US" sz="2000" dirty="0" smtClean="0"/>
              <a:t>NW</a:t>
            </a:r>
          </a:p>
          <a:p>
            <a:pPr marL="0" indent="0">
              <a:buNone/>
            </a:pPr>
            <a:r>
              <a:rPr lang="en-US" sz="2000" dirty="0" smtClean="0"/>
              <a:t>Washington</a:t>
            </a:r>
            <a:r>
              <a:rPr lang="en-US" sz="2000" dirty="0"/>
              <a:t>, D.C. </a:t>
            </a:r>
            <a:r>
              <a:rPr lang="en-US" sz="2000" dirty="0" smtClean="0"/>
              <a:t>20004</a:t>
            </a:r>
            <a:endParaRPr lang="en-US" sz="1700" dirty="0"/>
          </a:p>
        </p:txBody>
      </p:sp>
      <p:pic>
        <p:nvPicPr>
          <p:cNvPr id="1026" name="Picture 2" descr="https://www.epa.gov/sites/production/files/2013-08/federaltrianglemap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804" y="2013527"/>
            <a:ext cx="3465996" cy="411263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www.epa.gov/sites/production/files/styles/block_header/public/2015-09/dc-hq.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9663" y="4230689"/>
            <a:ext cx="2857500" cy="1895476"/>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pPr>
              <a:defRPr/>
            </a:pPr>
            <a:fld id="{5CB9D288-2FA0-4805-8F53-3CA5B60A6EDB}" type="slidenum">
              <a:rPr lang="en-US" smtClean="0">
                <a:solidFill>
                  <a:srgbClr val="000000"/>
                </a:solidFill>
              </a:rPr>
              <a:pPr>
                <a:defRPr/>
              </a:pPr>
              <a:t>15</a:t>
            </a:fld>
            <a:endParaRPr lang="en-US" dirty="0">
              <a:solidFill>
                <a:srgbClr val="000000"/>
              </a:solidFill>
            </a:endParaRPr>
          </a:p>
        </p:txBody>
      </p:sp>
    </p:spTree>
    <p:extLst>
      <p:ext uri="{BB962C8B-B14F-4D97-AF65-F5344CB8AC3E}">
        <p14:creationId xmlns:p14="http://schemas.microsoft.com/office/powerpoint/2010/main" val="42016991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Public Hearing</a:t>
            </a:r>
            <a:endParaRPr lang="en-US" sz="3200" dirty="0"/>
          </a:p>
        </p:txBody>
      </p:sp>
      <p:sp>
        <p:nvSpPr>
          <p:cNvPr id="3" name="Content Placeholder 2"/>
          <p:cNvSpPr>
            <a:spLocks noGrp="1"/>
          </p:cNvSpPr>
          <p:nvPr>
            <p:ph idx="1"/>
          </p:nvPr>
        </p:nvSpPr>
        <p:spPr>
          <a:xfrm>
            <a:off x="457200" y="1219200"/>
            <a:ext cx="8229600" cy="4906965"/>
          </a:xfrm>
        </p:spPr>
        <p:txBody>
          <a:bodyPr/>
          <a:lstStyle/>
          <a:p>
            <a:pPr marL="0" indent="0">
              <a:buNone/>
            </a:pPr>
            <a:endParaRPr lang="en-US" sz="2000" dirty="0"/>
          </a:p>
          <a:p>
            <a:pPr marL="0" indent="0">
              <a:buNone/>
            </a:pPr>
            <a:r>
              <a:rPr lang="en-US" sz="2000" dirty="0" smtClean="0"/>
              <a:t>Details are bring finalized for the EPA to hold an additional public </a:t>
            </a:r>
            <a:r>
              <a:rPr lang="en-US" sz="2000" dirty="0"/>
              <a:t>hearing at 9:00 AM on </a:t>
            </a:r>
            <a:r>
              <a:rPr lang="en-US" sz="2000" dirty="0" smtClean="0"/>
              <a:t>June 1, </a:t>
            </a:r>
            <a:r>
              <a:rPr lang="en-US" sz="2000" dirty="0"/>
              <a:t>2016 </a:t>
            </a:r>
            <a:r>
              <a:rPr lang="en-US" sz="2000" dirty="0" smtClean="0"/>
              <a:t>at:</a:t>
            </a:r>
          </a:p>
          <a:p>
            <a:pPr marL="0" indent="0">
              <a:buNone/>
            </a:pPr>
            <a:endParaRPr lang="en-US" sz="2000" dirty="0" smtClean="0"/>
          </a:p>
          <a:p>
            <a:pPr marL="0" indent="0">
              <a:buNone/>
            </a:pPr>
            <a:r>
              <a:rPr lang="en-US" sz="2000" dirty="0"/>
              <a:t>US EPA, Region 8</a:t>
            </a:r>
          </a:p>
          <a:p>
            <a:pPr marL="0" indent="0">
              <a:buNone/>
            </a:pPr>
            <a:r>
              <a:rPr lang="en-US" sz="2000" dirty="0"/>
              <a:t>1595 </a:t>
            </a:r>
            <a:r>
              <a:rPr lang="en-US" sz="2000" dirty="0" err="1"/>
              <a:t>Wynkoop</a:t>
            </a:r>
            <a:r>
              <a:rPr lang="en-US" sz="2000" dirty="0"/>
              <a:t> Street</a:t>
            </a:r>
          </a:p>
          <a:p>
            <a:pPr marL="0" indent="0">
              <a:buNone/>
            </a:pPr>
            <a:r>
              <a:rPr lang="en-US" sz="2000" dirty="0"/>
              <a:t>Denver, CO </a:t>
            </a:r>
            <a:r>
              <a:rPr lang="en-US" sz="2000" dirty="0" smtClean="0"/>
              <a:t>80202</a:t>
            </a:r>
          </a:p>
          <a:p>
            <a:pPr marL="0" indent="0">
              <a:buNone/>
            </a:pPr>
            <a:endParaRPr lang="en-US" sz="2000" dirty="0"/>
          </a:p>
          <a:p>
            <a:pPr marL="0" indent="0">
              <a:buNone/>
            </a:pPr>
            <a:r>
              <a:rPr lang="en-US" sz="2000" dirty="0" smtClean="0"/>
              <a:t>Full hearing details will be posted</a:t>
            </a:r>
          </a:p>
          <a:p>
            <a:pPr marL="0" indent="0">
              <a:buNone/>
            </a:pPr>
            <a:r>
              <a:rPr lang="en-US" sz="2000" dirty="0"/>
              <a:t>on EPA’s Visibility and Regional </a:t>
            </a:r>
            <a:endParaRPr lang="en-US" sz="2000" dirty="0" smtClean="0"/>
          </a:p>
          <a:p>
            <a:pPr marL="0" indent="0">
              <a:buNone/>
            </a:pPr>
            <a:r>
              <a:rPr lang="en-US" sz="2000" dirty="0" smtClean="0"/>
              <a:t>Haze </a:t>
            </a:r>
            <a:r>
              <a:rPr lang="en-US" sz="2000" dirty="0"/>
              <a:t>web site at </a:t>
            </a:r>
            <a:endParaRPr lang="en-US" sz="2000" dirty="0" smtClean="0"/>
          </a:p>
          <a:p>
            <a:pPr marL="0" indent="0">
              <a:buNone/>
            </a:pPr>
            <a:r>
              <a:rPr lang="en-US" sz="2000" dirty="0" smtClean="0">
                <a:hlinkClick r:id="rId2"/>
              </a:rPr>
              <a:t>http</a:t>
            </a:r>
            <a:r>
              <a:rPr lang="en-US" sz="2000" dirty="0">
                <a:hlinkClick r:id="rId2"/>
              </a:rPr>
              <a:t>://</a:t>
            </a:r>
            <a:r>
              <a:rPr lang="en-US" sz="2000" dirty="0" smtClean="0">
                <a:hlinkClick r:id="rId2"/>
              </a:rPr>
              <a:t>www.epa.gov/visibility</a:t>
            </a:r>
            <a:endParaRPr lang="en-US" sz="2000" dirty="0" smtClean="0"/>
          </a:p>
          <a:p>
            <a:pPr marL="0" indent="0">
              <a:buNone/>
            </a:pPr>
            <a:r>
              <a:rPr lang="en-US" sz="2000" dirty="0" smtClean="0"/>
              <a:t>and published in the Federal Register</a:t>
            </a:r>
            <a:r>
              <a:rPr lang="en-US" sz="1700" dirty="0"/>
              <a:t>.</a:t>
            </a:r>
            <a:endParaRPr lang="en-US" sz="2000" dirty="0" smtClean="0"/>
          </a:p>
        </p:txBody>
      </p:sp>
      <p:sp>
        <p:nvSpPr>
          <p:cNvPr id="6" name="Slide Number Placeholder 5"/>
          <p:cNvSpPr>
            <a:spLocks noGrp="1"/>
          </p:cNvSpPr>
          <p:nvPr>
            <p:ph type="sldNum" sz="quarter" idx="12"/>
          </p:nvPr>
        </p:nvSpPr>
        <p:spPr/>
        <p:txBody>
          <a:bodyPr/>
          <a:lstStyle/>
          <a:p>
            <a:pPr>
              <a:defRPr/>
            </a:pPr>
            <a:fld id="{5CB9D288-2FA0-4805-8F53-3CA5B60A6EDB}" type="slidenum">
              <a:rPr lang="en-US" smtClean="0">
                <a:solidFill>
                  <a:srgbClr val="000000"/>
                </a:solidFill>
              </a:rPr>
              <a:pPr>
                <a:defRPr/>
              </a:pPr>
              <a:t>16</a:t>
            </a:fld>
            <a:endParaRPr lang="en-US" dirty="0">
              <a:solidFill>
                <a:srgbClr val="000000"/>
              </a:solidFill>
            </a:endParaRPr>
          </a:p>
        </p:txBody>
      </p:sp>
      <p:pic>
        <p:nvPicPr>
          <p:cNvPr id="4" name="Picture 2" descr="https://www.epa.gov/sites/production/files/styles/block_header/public/2015-09/denver_r8_-_epa_ext_horz_overall_front_fa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3375" y="2601157"/>
            <a:ext cx="3843425" cy="2882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9857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How to Comment</a:t>
            </a:r>
            <a:endParaRPr lang="en-US" sz="3200" dirty="0"/>
          </a:p>
        </p:txBody>
      </p:sp>
      <p:sp>
        <p:nvSpPr>
          <p:cNvPr id="3" name="Content Placeholder 2"/>
          <p:cNvSpPr>
            <a:spLocks noGrp="1"/>
          </p:cNvSpPr>
          <p:nvPr>
            <p:ph idx="1"/>
          </p:nvPr>
        </p:nvSpPr>
        <p:spPr>
          <a:xfrm>
            <a:off x="457200" y="1219200"/>
            <a:ext cx="8229600" cy="4906965"/>
          </a:xfrm>
        </p:spPr>
        <p:txBody>
          <a:bodyPr/>
          <a:lstStyle/>
          <a:p>
            <a:pPr marL="0" indent="0">
              <a:buNone/>
            </a:pPr>
            <a:r>
              <a:rPr lang="en-US" sz="2000" dirty="0" smtClean="0"/>
              <a:t>Comments</a:t>
            </a:r>
            <a:r>
              <a:rPr lang="en-US" sz="2000" dirty="0"/>
              <a:t>, identified by Docket ID No. EPA-HQ-OAR-2015-0531, </a:t>
            </a:r>
            <a:r>
              <a:rPr lang="en-US" sz="2000" dirty="0" smtClean="0"/>
              <a:t>will be accepted for 60 days after publication in the </a:t>
            </a:r>
            <a:r>
              <a:rPr lang="en-US" sz="2000" i="1" dirty="0" smtClean="0"/>
              <a:t>Federal Register </a:t>
            </a:r>
            <a:r>
              <a:rPr lang="en-US" sz="2000" dirty="0" smtClean="0"/>
              <a:t>and may </a:t>
            </a:r>
            <a:r>
              <a:rPr lang="en-US" sz="2000" dirty="0"/>
              <a:t>be submitted by one of the following methods: </a:t>
            </a:r>
          </a:p>
          <a:p>
            <a:r>
              <a:rPr lang="en-US" sz="2000" dirty="0" smtClean="0">
                <a:hlinkClick r:id="rId2"/>
              </a:rPr>
              <a:t>www.regulations.gov</a:t>
            </a:r>
            <a:endParaRPr lang="en-US" sz="2000" dirty="0" smtClean="0"/>
          </a:p>
          <a:p>
            <a:r>
              <a:rPr lang="en-US" sz="2000" dirty="0" smtClean="0"/>
              <a:t>Email to </a:t>
            </a:r>
            <a:r>
              <a:rPr lang="en-US" sz="2000" dirty="0" smtClean="0">
                <a:hlinkClick r:id="rId3"/>
              </a:rPr>
              <a:t>a-and-r-Docket@epa.gov</a:t>
            </a:r>
            <a:endParaRPr lang="en-US" sz="2000" dirty="0"/>
          </a:p>
          <a:p>
            <a:r>
              <a:rPr lang="en-US" sz="2000" dirty="0" smtClean="0"/>
              <a:t>Fax to </a:t>
            </a:r>
            <a:r>
              <a:rPr lang="en-US" sz="2000" dirty="0"/>
              <a:t>(202) </a:t>
            </a:r>
            <a:r>
              <a:rPr lang="en-US" sz="2000" dirty="0" smtClean="0"/>
              <a:t>566-9744</a:t>
            </a:r>
            <a:endParaRPr lang="en-US" sz="2000" dirty="0"/>
          </a:p>
          <a:p>
            <a:r>
              <a:rPr lang="en-US" sz="2000" dirty="0" smtClean="0"/>
              <a:t>Mail to</a:t>
            </a:r>
            <a:r>
              <a:rPr lang="en-US" sz="2000" dirty="0"/>
              <a:t>: </a:t>
            </a:r>
            <a:endParaRPr lang="en-US" sz="2000" dirty="0" smtClean="0"/>
          </a:p>
          <a:p>
            <a:pPr marL="342900" lvl="1" indent="0">
              <a:buNone/>
            </a:pPr>
            <a:r>
              <a:rPr lang="en-US" sz="1700" dirty="0" smtClean="0"/>
              <a:t>Air </a:t>
            </a:r>
            <a:r>
              <a:rPr lang="en-US" sz="1700" dirty="0"/>
              <a:t>and Radiation Docket and Information </a:t>
            </a:r>
            <a:r>
              <a:rPr lang="en-US" sz="1700" dirty="0" smtClean="0"/>
              <a:t>Center, Environmental </a:t>
            </a:r>
            <a:r>
              <a:rPr lang="en-US" sz="1700" dirty="0"/>
              <a:t>Protection Agency, Mail Code: 2822T, 1200 Pennsylvania Ave., NW, Washington, D.C. </a:t>
            </a:r>
            <a:r>
              <a:rPr lang="en-US" sz="1700" dirty="0" smtClean="0"/>
              <a:t>20460</a:t>
            </a:r>
            <a:endParaRPr lang="en-US" sz="1700" dirty="0"/>
          </a:p>
          <a:p>
            <a:r>
              <a:rPr lang="en-US" sz="2000" dirty="0" smtClean="0"/>
              <a:t>Hand </a:t>
            </a:r>
            <a:r>
              <a:rPr lang="en-US" sz="2000" dirty="0"/>
              <a:t>Delivery or </a:t>
            </a:r>
            <a:r>
              <a:rPr lang="en-US" sz="2000" dirty="0" smtClean="0"/>
              <a:t>Courier to</a:t>
            </a:r>
            <a:r>
              <a:rPr lang="en-US" sz="2000" dirty="0"/>
              <a:t>: </a:t>
            </a:r>
            <a:endParaRPr lang="en-US" sz="2000" dirty="0" smtClean="0"/>
          </a:p>
          <a:p>
            <a:pPr marL="342900" lvl="1" indent="0">
              <a:buNone/>
            </a:pPr>
            <a:r>
              <a:rPr lang="en-US" sz="1700" dirty="0" smtClean="0"/>
              <a:t>Air </a:t>
            </a:r>
            <a:r>
              <a:rPr lang="en-US" sz="1700" dirty="0"/>
              <a:t>and Radiation Docket and Information Center, 1301 Constitution Ave., NW, Room 3334, Washington, D.C. </a:t>
            </a:r>
            <a:r>
              <a:rPr lang="en-US" sz="1700" dirty="0" smtClean="0"/>
              <a:t>20004</a:t>
            </a:r>
            <a:endParaRPr lang="en-US" sz="1700" dirty="0"/>
          </a:p>
        </p:txBody>
      </p:sp>
      <p:sp>
        <p:nvSpPr>
          <p:cNvPr id="4" name="Slide Number Placeholder 3"/>
          <p:cNvSpPr>
            <a:spLocks noGrp="1"/>
          </p:cNvSpPr>
          <p:nvPr>
            <p:ph type="sldNum" sz="quarter" idx="12"/>
          </p:nvPr>
        </p:nvSpPr>
        <p:spPr/>
        <p:txBody>
          <a:bodyPr/>
          <a:lstStyle/>
          <a:p>
            <a:pPr>
              <a:defRPr/>
            </a:pPr>
            <a:fld id="{5CB9D288-2FA0-4805-8F53-3CA5B60A6EDB}" type="slidenum">
              <a:rPr lang="en-US" smtClean="0">
                <a:solidFill>
                  <a:srgbClr val="000000"/>
                </a:solidFill>
              </a:rPr>
              <a:pPr>
                <a:defRPr/>
              </a:pPr>
              <a:t>17</a:t>
            </a:fld>
            <a:endParaRPr lang="en-US" dirty="0">
              <a:solidFill>
                <a:srgbClr val="000000"/>
              </a:solidFill>
            </a:endParaRPr>
          </a:p>
        </p:txBody>
      </p:sp>
    </p:spTree>
    <p:extLst>
      <p:ext uri="{BB962C8B-B14F-4D97-AF65-F5344CB8AC3E}">
        <p14:creationId xmlns:p14="http://schemas.microsoft.com/office/powerpoint/2010/main" val="4257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For More Information</a:t>
            </a:r>
            <a:endParaRPr lang="en-US" sz="3200" dirty="0"/>
          </a:p>
        </p:txBody>
      </p:sp>
      <p:sp>
        <p:nvSpPr>
          <p:cNvPr id="3" name="Content Placeholder 2"/>
          <p:cNvSpPr>
            <a:spLocks noGrp="1"/>
          </p:cNvSpPr>
          <p:nvPr>
            <p:ph idx="1"/>
          </p:nvPr>
        </p:nvSpPr>
        <p:spPr>
          <a:xfrm>
            <a:off x="457200" y="1338260"/>
            <a:ext cx="8229600" cy="4906965"/>
          </a:xfrm>
        </p:spPr>
        <p:txBody>
          <a:bodyPr/>
          <a:lstStyle/>
          <a:p>
            <a:r>
              <a:rPr lang="en-US" sz="2000" dirty="0" smtClean="0"/>
              <a:t>This </a:t>
            </a:r>
            <a:r>
              <a:rPr lang="en-US" sz="2000" dirty="0"/>
              <a:t>proposed rule and other background information are also available </a:t>
            </a:r>
            <a:r>
              <a:rPr lang="en-US" sz="2000" dirty="0" smtClean="0"/>
              <a:t>electronically </a:t>
            </a:r>
            <a:r>
              <a:rPr lang="en-US" sz="2000" dirty="0"/>
              <a:t>at </a:t>
            </a:r>
            <a:r>
              <a:rPr lang="en-US" sz="2000" dirty="0">
                <a:hlinkClick r:id="rId2"/>
              </a:rPr>
              <a:t>http://</a:t>
            </a:r>
            <a:r>
              <a:rPr lang="en-US" sz="2000" dirty="0" smtClean="0">
                <a:hlinkClick r:id="rId2"/>
              </a:rPr>
              <a:t>www.regulations.gov</a:t>
            </a:r>
            <a:r>
              <a:rPr lang="en-US" sz="2000" dirty="0" smtClean="0"/>
              <a:t>, </a:t>
            </a:r>
            <a:r>
              <a:rPr lang="en-US" sz="2000" dirty="0"/>
              <a:t>the EPA’s electronic public docket and comment system, or </a:t>
            </a:r>
            <a:r>
              <a:rPr lang="en-US" sz="2000" dirty="0" smtClean="0"/>
              <a:t>on EPA’s Visibility and Regional Haze </a:t>
            </a:r>
            <a:r>
              <a:rPr lang="en-US" sz="2000" dirty="0"/>
              <a:t>web </a:t>
            </a:r>
            <a:r>
              <a:rPr lang="en-US" sz="2000" dirty="0" smtClean="0"/>
              <a:t>site at </a:t>
            </a:r>
            <a:r>
              <a:rPr lang="en-US" sz="2000" dirty="0" smtClean="0">
                <a:hlinkClick r:id="rId3"/>
              </a:rPr>
              <a:t>http://www.epa.gov/visibility</a:t>
            </a:r>
            <a:r>
              <a:rPr lang="en-US" sz="2000" dirty="0" smtClean="0"/>
              <a:t>.</a:t>
            </a:r>
          </a:p>
          <a:p>
            <a:pPr marL="0" indent="0">
              <a:buNone/>
            </a:pPr>
            <a:endParaRPr lang="en-US" sz="2000" dirty="0" smtClean="0"/>
          </a:p>
          <a:p>
            <a:r>
              <a:rPr lang="en-US" sz="2000" dirty="0" smtClean="0"/>
              <a:t>For </a:t>
            </a:r>
            <a:r>
              <a:rPr lang="en-US" sz="2000" dirty="0"/>
              <a:t>further information about the proposed rule, </a:t>
            </a:r>
            <a:r>
              <a:rPr lang="en-US" sz="2000" dirty="0" smtClean="0"/>
              <a:t>contact:</a:t>
            </a:r>
          </a:p>
          <a:p>
            <a:pPr marL="342900" lvl="1" indent="0">
              <a:buNone/>
            </a:pPr>
            <a:endParaRPr lang="en-US" sz="1700" dirty="0" smtClean="0"/>
          </a:p>
          <a:p>
            <a:pPr marL="342900" lvl="1" indent="0">
              <a:buNone/>
            </a:pPr>
            <a:r>
              <a:rPr lang="en-US" sz="1700" dirty="0" smtClean="0"/>
              <a:t>Chris Werner</a:t>
            </a:r>
          </a:p>
          <a:p>
            <a:pPr marL="342900" lvl="1" indent="0">
              <a:buNone/>
            </a:pPr>
            <a:r>
              <a:rPr lang="en-US" sz="1700" dirty="0" smtClean="0"/>
              <a:t>EPA Office </a:t>
            </a:r>
            <a:r>
              <a:rPr lang="en-US" sz="1700" dirty="0"/>
              <a:t>of Air Quality Planning and </a:t>
            </a:r>
            <a:r>
              <a:rPr lang="en-US" sz="1700" dirty="0" smtClean="0"/>
              <a:t>Standards</a:t>
            </a:r>
          </a:p>
          <a:p>
            <a:pPr marL="342900" lvl="1" indent="0">
              <a:buNone/>
            </a:pPr>
            <a:r>
              <a:rPr lang="en-US" sz="1700" dirty="0" smtClean="0"/>
              <a:t>(919</a:t>
            </a:r>
            <a:r>
              <a:rPr lang="en-US" sz="1700" dirty="0"/>
              <a:t>) 541-5133 </a:t>
            </a:r>
            <a:endParaRPr lang="en-US" sz="1700" dirty="0" smtClean="0"/>
          </a:p>
          <a:p>
            <a:pPr marL="342900" lvl="1" indent="0">
              <a:buNone/>
            </a:pPr>
            <a:r>
              <a:rPr lang="en-US" sz="1700" dirty="0" smtClean="0">
                <a:hlinkClick r:id="rId4"/>
              </a:rPr>
              <a:t>werner.christopher@epa.gov</a:t>
            </a:r>
            <a:endParaRPr lang="en-US" sz="1700" dirty="0" smtClean="0"/>
          </a:p>
          <a:p>
            <a:pPr marL="342900" lvl="1" indent="0">
              <a:buNone/>
            </a:pPr>
            <a:endParaRPr lang="en-US" sz="1700" dirty="0"/>
          </a:p>
        </p:txBody>
      </p:sp>
      <p:sp>
        <p:nvSpPr>
          <p:cNvPr id="6" name="Slide Number Placeholder 5"/>
          <p:cNvSpPr>
            <a:spLocks noGrp="1"/>
          </p:cNvSpPr>
          <p:nvPr>
            <p:ph type="sldNum" sz="quarter" idx="12"/>
          </p:nvPr>
        </p:nvSpPr>
        <p:spPr/>
        <p:txBody>
          <a:bodyPr/>
          <a:lstStyle/>
          <a:p>
            <a:pPr>
              <a:defRPr/>
            </a:pPr>
            <a:fld id="{5CB9D288-2FA0-4805-8F53-3CA5B60A6EDB}" type="slidenum">
              <a:rPr lang="en-US" smtClean="0">
                <a:solidFill>
                  <a:srgbClr val="000000"/>
                </a:solidFill>
              </a:rPr>
              <a:pPr>
                <a:defRPr/>
              </a:pPr>
              <a:t>18</a:t>
            </a:fld>
            <a:endParaRPr lang="en-US" dirty="0">
              <a:solidFill>
                <a:srgbClr val="000000"/>
              </a:solidFill>
            </a:endParaRPr>
          </a:p>
        </p:txBody>
      </p:sp>
    </p:spTree>
    <p:extLst>
      <p:ext uri="{BB962C8B-B14F-4D97-AF65-F5344CB8AC3E}">
        <p14:creationId xmlns:p14="http://schemas.microsoft.com/office/powerpoint/2010/main" val="371300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Protecting Visibility</a:t>
            </a:r>
            <a:endParaRPr lang="en-US" sz="3200" dirty="0"/>
          </a:p>
        </p:txBody>
      </p:sp>
      <p:sp>
        <p:nvSpPr>
          <p:cNvPr id="3" name="Content Placeholder 2"/>
          <p:cNvSpPr>
            <a:spLocks noGrp="1"/>
          </p:cNvSpPr>
          <p:nvPr>
            <p:ph idx="1"/>
          </p:nvPr>
        </p:nvSpPr>
        <p:spPr>
          <a:xfrm>
            <a:off x="457200" y="1219200"/>
            <a:ext cx="8229600" cy="4906965"/>
          </a:xfrm>
        </p:spPr>
        <p:txBody>
          <a:bodyPr/>
          <a:lstStyle/>
          <a:p>
            <a:pPr lvl="0"/>
            <a:r>
              <a:rPr lang="en-US" sz="2000" dirty="0" smtClean="0"/>
              <a:t>The </a:t>
            </a:r>
            <a:r>
              <a:rPr lang="en-US" sz="2000" dirty="0"/>
              <a:t>Clean Air Act established a national visibility goal to prevent any future, and remedy any existing, visibility impairment in national parks and wilderness areas. </a:t>
            </a:r>
            <a:endParaRPr lang="en-US" sz="2000" dirty="0" smtClean="0"/>
          </a:p>
          <a:p>
            <a:pPr lvl="1"/>
            <a:r>
              <a:rPr lang="en-US" sz="1700" dirty="0" smtClean="0"/>
              <a:t>Note: “Impairment</a:t>
            </a:r>
            <a:r>
              <a:rPr lang="en-US" sz="1700" dirty="0"/>
              <a:t>” specifically refers to </a:t>
            </a:r>
            <a:r>
              <a:rPr lang="en-US" sz="1700" dirty="0" smtClean="0"/>
              <a:t>human-caused </a:t>
            </a:r>
            <a:r>
              <a:rPr lang="en-US" sz="1700" dirty="0"/>
              <a:t>air pollution.</a:t>
            </a:r>
          </a:p>
          <a:p>
            <a:r>
              <a:rPr lang="en-US" sz="2000" dirty="0" smtClean="0"/>
              <a:t>1980: EPA </a:t>
            </a:r>
            <a:r>
              <a:rPr lang="en-US" sz="2000" dirty="0"/>
              <a:t>finalized regulations to address Reasonably Attributable Visibility </a:t>
            </a:r>
            <a:r>
              <a:rPr lang="en-US" sz="2000" dirty="0" smtClean="0"/>
              <a:t>Impairment (RAVI). </a:t>
            </a:r>
            <a:endParaRPr lang="en-US" sz="2000" dirty="0"/>
          </a:p>
          <a:p>
            <a:r>
              <a:rPr lang="en-US" sz="2000" dirty="0" smtClean="0"/>
              <a:t>1999: EPA </a:t>
            </a:r>
            <a:r>
              <a:rPr lang="en-US" sz="2000" dirty="0"/>
              <a:t>promulgated the Regional Haze Rule </a:t>
            </a:r>
            <a:r>
              <a:rPr lang="en-US" sz="2000" dirty="0" smtClean="0"/>
              <a:t>(RHR)</a:t>
            </a:r>
          </a:p>
          <a:p>
            <a:pPr lvl="1"/>
            <a:r>
              <a:rPr lang="en-US" sz="1700" dirty="0" smtClean="0"/>
              <a:t>RHR calls </a:t>
            </a:r>
            <a:r>
              <a:rPr lang="en-US" sz="1700" dirty="0"/>
              <a:t>for states to establish goals and emission reduction strategies for improving visibility in </a:t>
            </a:r>
            <a:r>
              <a:rPr lang="en-US" sz="1700" dirty="0" smtClean="0"/>
              <a:t>mandatory Class </a:t>
            </a:r>
            <a:r>
              <a:rPr lang="en-US" sz="1700" dirty="0"/>
              <a:t>I Federal areas</a:t>
            </a:r>
            <a:r>
              <a:rPr lang="en-US" sz="1700" dirty="0" smtClean="0"/>
              <a:t>. </a:t>
            </a:r>
          </a:p>
          <a:p>
            <a:pPr lvl="1"/>
            <a:r>
              <a:rPr lang="en-US" sz="1700" dirty="0" smtClean="0"/>
              <a:t>Describes required actions when </a:t>
            </a:r>
            <a:r>
              <a:rPr lang="en-US" sz="1700" dirty="0"/>
              <a:t>submitting regional haze state implementation plans (SIPs) and progress reports. </a:t>
            </a:r>
          </a:p>
          <a:p>
            <a:pPr lvl="2"/>
            <a:r>
              <a:rPr lang="en-US" sz="1400" dirty="0" smtClean="0"/>
              <a:t>Plans must demonstrate </a:t>
            </a:r>
            <a:r>
              <a:rPr lang="en-US" sz="1400" dirty="0"/>
              <a:t>how </a:t>
            </a:r>
            <a:r>
              <a:rPr lang="en-US" sz="1400" dirty="0" smtClean="0"/>
              <a:t>states have made, and </a:t>
            </a:r>
            <a:r>
              <a:rPr lang="en-US" sz="1400" dirty="0"/>
              <a:t>will continue to </a:t>
            </a:r>
            <a:r>
              <a:rPr lang="en-US" sz="1400" dirty="0" smtClean="0"/>
              <a:t>make, </a:t>
            </a:r>
            <a:r>
              <a:rPr lang="en-US" sz="1400" dirty="0"/>
              <a:t>progress </a:t>
            </a:r>
            <a:r>
              <a:rPr lang="en-US" sz="1400" dirty="0" smtClean="0"/>
              <a:t>toward </a:t>
            </a:r>
            <a:r>
              <a:rPr lang="en-US" sz="1400" dirty="0"/>
              <a:t>achieving their visibility improvement goals.</a:t>
            </a:r>
          </a:p>
          <a:p>
            <a:pPr lvl="1"/>
            <a:r>
              <a:rPr lang="en-US" sz="1700" dirty="0"/>
              <a:t>The first state plans were due in 2007 and covered </a:t>
            </a:r>
            <a:r>
              <a:rPr lang="en-US" sz="1700" dirty="0" smtClean="0"/>
              <a:t>2008-2018, the </a:t>
            </a:r>
            <a:r>
              <a:rPr lang="en-US" sz="1700" dirty="0"/>
              <a:t>first planning period. </a:t>
            </a:r>
          </a:p>
          <a:p>
            <a:pPr lvl="1"/>
            <a:r>
              <a:rPr lang="en-US" sz="1700" dirty="0"/>
              <a:t>This </a:t>
            </a:r>
            <a:r>
              <a:rPr lang="en-US" sz="1700" dirty="0" smtClean="0"/>
              <a:t>proposed rule revision addresses </a:t>
            </a:r>
            <a:r>
              <a:rPr lang="en-US" sz="1700" dirty="0"/>
              <a:t>requirements for the second </a:t>
            </a:r>
            <a:r>
              <a:rPr lang="en-US" sz="1700" dirty="0" smtClean="0"/>
              <a:t>and subsequent planning periods.</a:t>
            </a:r>
            <a:endParaRPr lang="en-US" sz="1700" dirty="0"/>
          </a:p>
          <a:p>
            <a:pPr lvl="2"/>
            <a:endParaRPr lang="en-US" sz="1400" dirty="0"/>
          </a:p>
        </p:txBody>
      </p:sp>
      <p:sp>
        <p:nvSpPr>
          <p:cNvPr id="6" name="Slide Number Placeholder 5"/>
          <p:cNvSpPr>
            <a:spLocks noGrp="1"/>
          </p:cNvSpPr>
          <p:nvPr>
            <p:ph type="sldNum" sz="quarter" idx="12"/>
          </p:nvPr>
        </p:nvSpPr>
        <p:spPr/>
        <p:txBody>
          <a:bodyPr/>
          <a:lstStyle/>
          <a:p>
            <a:pPr>
              <a:defRPr/>
            </a:pPr>
            <a:fld id="{5CB9D288-2FA0-4805-8F53-3CA5B60A6EDB}"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3736437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Proposed RHR Revisions</a:t>
            </a:r>
            <a:endParaRPr lang="en-US" sz="3200" dirty="0"/>
          </a:p>
        </p:txBody>
      </p:sp>
      <p:sp>
        <p:nvSpPr>
          <p:cNvPr id="3" name="Content Placeholder 2"/>
          <p:cNvSpPr>
            <a:spLocks noGrp="1"/>
          </p:cNvSpPr>
          <p:nvPr>
            <p:ph idx="1"/>
          </p:nvPr>
        </p:nvSpPr>
        <p:spPr>
          <a:xfrm>
            <a:off x="457200" y="1406090"/>
            <a:ext cx="8229600" cy="4906965"/>
          </a:xfrm>
        </p:spPr>
        <p:txBody>
          <a:bodyPr>
            <a:normAutofit fontScale="85000" lnSpcReduction="10000"/>
          </a:bodyPr>
          <a:lstStyle/>
          <a:p>
            <a:r>
              <a:rPr lang="en-US" sz="2000" dirty="0" smtClean="0"/>
              <a:t>Expansion </a:t>
            </a:r>
            <a:r>
              <a:rPr lang="en-US" sz="2000" dirty="0"/>
              <a:t>of </a:t>
            </a:r>
            <a:r>
              <a:rPr lang="en-US" sz="2000" dirty="0" smtClean="0"/>
              <a:t>§51.308(f) to make it stand alone.</a:t>
            </a:r>
          </a:p>
          <a:p>
            <a:r>
              <a:rPr lang="en-US" sz="2000" dirty="0" smtClean="0"/>
              <a:t>Clarifications </a:t>
            </a:r>
            <a:r>
              <a:rPr lang="en-US" sz="2000" dirty="0"/>
              <a:t>to </a:t>
            </a:r>
            <a:r>
              <a:rPr lang="en-US" sz="2000" dirty="0" smtClean="0"/>
              <a:t>Reflect EPA’s Long-Standing Interpretation </a:t>
            </a:r>
            <a:r>
              <a:rPr lang="en-US" sz="2000" dirty="0"/>
              <a:t>of the </a:t>
            </a:r>
            <a:r>
              <a:rPr lang="en-US" sz="2000" dirty="0" smtClean="0"/>
              <a:t>Relationship Between Long-Term Strategies (LTSs) and Reasonable Progress Goals (RPGs)</a:t>
            </a:r>
            <a:endParaRPr lang="en-US" sz="2000" dirty="0"/>
          </a:p>
          <a:p>
            <a:pPr lvl="1"/>
            <a:r>
              <a:rPr lang="en-US" sz="1700" dirty="0" smtClean="0"/>
              <a:t>Organize the requirements in the regulatory text to better reflect the actual sequence of steps in the regional haze planning process, as follows:</a:t>
            </a:r>
          </a:p>
          <a:p>
            <a:pPr marL="1028700" lvl="2" indent="-342900">
              <a:buFont typeface="+mj-lt"/>
              <a:buAutoNum type="arabicPeriod"/>
            </a:pPr>
            <a:r>
              <a:rPr lang="en-US" sz="1400" dirty="0" smtClean="0"/>
              <a:t>Calculate current visibility conditions, the Uniform Rate of Progress (URP), &amp; the URP line.</a:t>
            </a:r>
          </a:p>
          <a:p>
            <a:pPr marL="1028700" lvl="2" indent="-342900">
              <a:buFont typeface="+mj-lt"/>
              <a:buAutoNum type="arabicPeriod"/>
            </a:pPr>
            <a:r>
              <a:rPr lang="en-US" sz="1400" dirty="0" smtClean="0"/>
              <a:t>Develop the LTS, by (among other things) evaluating sources that impact visibility at Class I area(s) for potential control measures by considering the four statutory factors.</a:t>
            </a:r>
          </a:p>
          <a:p>
            <a:pPr marL="1028700" lvl="2" indent="-342900">
              <a:buFont typeface="+mj-lt"/>
              <a:buAutoNum type="arabicPeriod"/>
            </a:pPr>
            <a:r>
              <a:rPr lang="en-US" sz="1400" dirty="0" smtClean="0"/>
              <a:t>Calculate RPGs, which comprise projected visibility conditions at the end of the applicable implementation period, and compare the RPG for the 20% most impaired days to the URP line.</a:t>
            </a:r>
          </a:p>
          <a:p>
            <a:pPr lvl="1"/>
            <a:r>
              <a:rPr lang="en-US" sz="1700" dirty="0" smtClean="0"/>
              <a:t>Require that all </a:t>
            </a:r>
            <a:r>
              <a:rPr lang="en-US" sz="1700" dirty="0"/>
              <a:t>states, not just those with Class I areas, must consider the four statutory factors </a:t>
            </a:r>
            <a:r>
              <a:rPr lang="en-US" sz="1700" dirty="0" smtClean="0"/>
              <a:t>when </a:t>
            </a:r>
            <a:r>
              <a:rPr lang="en-US" sz="1700" dirty="0"/>
              <a:t>developing their </a:t>
            </a:r>
            <a:r>
              <a:rPr lang="en-US" sz="1700" dirty="0" smtClean="0"/>
              <a:t>LTSs.</a:t>
            </a:r>
          </a:p>
          <a:p>
            <a:pPr lvl="1"/>
            <a:r>
              <a:rPr lang="en-US" sz="1700" dirty="0" smtClean="0"/>
              <a:t>Require that, in developing the LTS, a state </a:t>
            </a:r>
            <a:r>
              <a:rPr lang="en-US" sz="1700" dirty="0"/>
              <a:t>must </a:t>
            </a:r>
            <a:r>
              <a:rPr lang="en-US" sz="1700" dirty="0" smtClean="0"/>
              <a:t>document: </a:t>
            </a:r>
          </a:p>
          <a:p>
            <a:pPr lvl="2"/>
            <a:r>
              <a:rPr lang="en-US" sz="1400" dirty="0"/>
              <a:t>T</a:t>
            </a:r>
            <a:r>
              <a:rPr lang="en-US" sz="1400" dirty="0" smtClean="0"/>
              <a:t>he </a:t>
            </a:r>
            <a:r>
              <a:rPr lang="en-US" sz="1400" dirty="0"/>
              <a:t>criteria used to determine which sources or groups of sources were </a:t>
            </a:r>
            <a:r>
              <a:rPr lang="en-US" sz="1400" dirty="0" smtClean="0"/>
              <a:t>evaluated.</a:t>
            </a:r>
          </a:p>
          <a:p>
            <a:pPr lvl="2"/>
            <a:r>
              <a:rPr lang="en-US" sz="1400" dirty="0" smtClean="0"/>
              <a:t>How </a:t>
            </a:r>
            <a:r>
              <a:rPr lang="en-US" sz="1400" dirty="0"/>
              <a:t>these four factors were taken into consideration in selecting the measures for inclusion in its </a:t>
            </a:r>
            <a:r>
              <a:rPr lang="en-US" sz="1400" dirty="0" smtClean="0"/>
              <a:t>LTS. </a:t>
            </a:r>
          </a:p>
          <a:p>
            <a:pPr lvl="2"/>
            <a:r>
              <a:rPr lang="en-US" sz="1400" dirty="0"/>
              <a:t>T</a:t>
            </a:r>
            <a:r>
              <a:rPr lang="en-US" sz="1400" dirty="0" smtClean="0"/>
              <a:t>he </a:t>
            </a:r>
            <a:r>
              <a:rPr lang="en-US" sz="1400" dirty="0"/>
              <a:t>technical </a:t>
            </a:r>
            <a:r>
              <a:rPr lang="en-US" sz="1400" dirty="0" smtClean="0"/>
              <a:t>basis on </a:t>
            </a:r>
            <a:r>
              <a:rPr lang="en-US" sz="1400" dirty="0"/>
              <a:t>which the </a:t>
            </a:r>
            <a:r>
              <a:rPr lang="en-US" sz="1400" dirty="0" smtClean="0"/>
              <a:t>state </a:t>
            </a:r>
            <a:r>
              <a:rPr lang="en-US" sz="1400" dirty="0"/>
              <a:t>is relying to determine the emission reductions from anthropogenic sources in the s</a:t>
            </a:r>
            <a:r>
              <a:rPr lang="en-US" sz="1400" dirty="0" smtClean="0"/>
              <a:t>tate </a:t>
            </a:r>
            <a:r>
              <a:rPr lang="en-US" sz="1400" dirty="0"/>
              <a:t>that are necessary for achieving reasonable progress towards natural visibility conditions in each mandatory Class I Federal area it affects. </a:t>
            </a:r>
            <a:endParaRPr lang="en-US" sz="1400" dirty="0" smtClean="0"/>
          </a:p>
          <a:p>
            <a:pPr lvl="1"/>
            <a:r>
              <a:rPr lang="en-US" sz="1700" dirty="0" smtClean="0"/>
              <a:t>Require a state to consider </a:t>
            </a:r>
            <a:r>
              <a:rPr lang="en-US" sz="1700" dirty="0"/>
              <a:t>the URP and the measures that contributing states are including in their </a:t>
            </a:r>
            <a:r>
              <a:rPr lang="en-US" sz="1700" dirty="0" smtClean="0"/>
              <a:t>LTSs when </a:t>
            </a:r>
            <a:r>
              <a:rPr lang="en-US" sz="1700" dirty="0"/>
              <a:t>determining whether the state’s own </a:t>
            </a:r>
            <a:r>
              <a:rPr lang="en-US" sz="1700" dirty="0" smtClean="0"/>
              <a:t>LTS is </a:t>
            </a:r>
            <a:r>
              <a:rPr lang="en-US" sz="1700" dirty="0"/>
              <a:t>sufficient to </a:t>
            </a:r>
            <a:r>
              <a:rPr lang="en-US" sz="1700" dirty="0" smtClean="0"/>
              <a:t>ensure reasonable progress.</a:t>
            </a:r>
          </a:p>
          <a:p>
            <a:pPr lvl="1"/>
            <a:r>
              <a:rPr lang="en-US" sz="1700" dirty="0" smtClean="0"/>
              <a:t>Clarify </a:t>
            </a:r>
            <a:r>
              <a:rPr lang="en-US" sz="1700" dirty="0"/>
              <a:t>the respective obligations of </a:t>
            </a:r>
            <a:r>
              <a:rPr lang="en-US" sz="1700" dirty="0" smtClean="0"/>
              <a:t>“contributing </a:t>
            </a:r>
            <a:r>
              <a:rPr lang="en-US" sz="1700" dirty="0"/>
              <a:t>states” and “states affected by contributing </a:t>
            </a:r>
            <a:r>
              <a:rPr lang="en-US" sz="1700" dirty="0" smtClean="0"/>
              <a:t>states” </a:t>
            </a:r>
            <a:r>
              <a:rPr lang="en-US" sz="1700" dirty="0"/>
              <a:t>during interstate </a:t>
            </a:r>
            <a:r>
              <a:rPr lang="en-US" sz="1700" dirty="0" smtClean="0"/>
              <a:t>consultation.</a:t>
            </a:r>
            <a:endParaRPr lang="en-US" sz="1700" dirty="0"/>
          </a:p>
        </p:txBody>
      </p:sp>
      <p:sp>
        <p:nvSpPr>
          <p:cNvPr id="6" name="Slide Number Placeholder 5"/>
          <p:cNvSpPr>
            <a:spLocks noGrp="1"/>
          </p:cNvSpPr>
          <p:nvPr>
            <p:ph type="sldNum" sz="quarter" idx="12"/>
          </p:nvPr>
        </p:nvSpPr>
        <p:spPr/>
        <p:txBody>
          <a:bodyPr/>
          <a:lstStyle/>
          <a:p>
            <a:pPr>
              <a:defRPr/>
            </a:pPr>
            <a:fld id="{5CB9D288-2FA0-4805-8F53-3CA5B60A6EDB}"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1158881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Proposed RHR Revisions</a:t>
            </a:r>
            <a:endParaRPr lang="en-US" sz="3200" dirty="0"/>
          </a:p>
        </p:txBody>
      </p:sp>
      <p:sp>
        <p:nvSpPr>
          <p:cNvPr id="3" name="Content Placeholder 2"/>
          <p:cNvSpPr>
            <a:spLocks noGrp="1"/>
          </p:cNvSpPr>
          <p:nvPr>
            <p:ph idx="1"/>
          </p:nvPr>
        </p:nvSpPr>
        <p:spPr>
          <a:xfrm>
            <a:off x="457200" y="1406090"/>
            <a:ext cx="8229600" cy="4906965"/>
          </a:xfrm>
        </p:spPr>
        <p:txBody>
          <a:bodyPr>
            <a:normAutofit fontScale="92500" lnSpcReduction="20000"/>
          </a:bodyPr>
          <a:lstStyle/>
          <a:p>
            <a:r>
              <a:rPr lang="en-US" sz="2000" dirty="0"/>
              <a:t>Other Clarifications and Changes to Requirements for Periodic Comprehensive Revisions of Implementation </a:t>
            </a:r>
            <a:r>
              <a:rPr lang="en-US" sz="2000" dirty="0" smtClean="0"/>
              <a:t>Plans</a:t>
            </a:r>
          </a:p>
          <a:p>
            <a:pPr lvl="1"/>
            <a:r>
              <a:rPr lang="en-US" sz="1700" dirty="0" smtClean="0"/>
              <a:t>Clarify that the URP line </a:t>
            </a:r>
            <a:r>
              <a:rPr lang="en-US" sz="1700" dirty="0"/>
              <a:t>starts at 2000-2004, for every implementation </a:t>
            </a:r>
            <a:r>
              <a:rPr lang="en-US" sz="1700" dirty="0" smtClean="0"/>
              <a:t>period.</a:t>
            </a:r>
          </a:p>
          <a:p>
            <a:pPr lvl="1"/>
            <a:r>
              <a:rPr lang="en-US" sz="1700" dirty="0" smtClean="0"/>
              <a:t>Clarify that visibility </a:t>
            </a:r>
            <a:r>
              <a:rPr lang="en-US" sz="1700" dirty="0"/>
              <a:t>conditions on the clearest </a:t>
            </a:r>
            <a:r>
              <a:rPr lang="en-US" sz="1700" dirty="0" smtClean="0"/>
              <a:t>20% of </a:t>
            </a:r>
            <a:r>
              <a:rPr lang="en-US" sz="1700" dirty="0"/>
              <a:t>days must show no deterioration from conditions in </a:t>
            </a:r>
            <a:r>
              <a:rPr lang="en-US" sz="1700" dirty="0" smtClean="0"/>
              <a:t>2000-2004.</a:t>
            </a:r>
          </a:p>
          <a:p>
            <a:pPr lvl="1"/>
            <a:r>
              <a:rPr lang="en-US" sz="1700" dirty="0" smtClean="0"/>
              <a:t>Require an enhanced analytical obligation when </a:t>
            </a:r>
            <a:r>
              <a:rPr lang="en-US" sz="1700" dirty="0"/>
              <a:t>the </a:t>
            </a:r>
            <a:r>
              <a:rPr lang="en-US" sz="1700" dirty="0" smtClean="0"/>
              <a:t>RPG for </a:t>
            </a:r>
            <a:r>
              <a:rPr lang="en-US" sz="1700" dirty="0"/>
              <a:t>the </a:t>
            </a:r>
            <a:r>
              <a:rPr lang="en-US" sz="1700" dirty="0" smtClean="0"/>
              <a:t>20% most impaired days is not on </a:t>
            </a:r>
            <a:r>
              <a:rPr lang="en-US" sz="1700" dirty="0"/>
              <a:t>or </a:t>
            </a:r>
            <a:r>
              <a:rPr lang="en-US" sz="1700" dirty="0" smtClean="0"/>
              <a:t>below </a:t>
            </a:r>
            <a:r>
              <a:rPr lang="en-US" sz="1700" dirty="0"/>
              <a:t>the URP </a:t>
            </a:r>
            <a:r>
              <a:rPr lang="en-US" sz="1700" dirty="0" smtClean="0"/>
              <a:t>line.</a:t>
            </a:r>
          </a:p>
          <a:p>
            <a:pPr lvl="2"/>
            <a:r>
              <a:rPr lang="en-US" sz="1400" dirty="0"/>
              <a:t>If the goal for the 20% most impaired days provides for a slower rate of visibility improvement than that needed to attain natural conditions by </a:t>
            </a:r>
            <a:r>
              <a:rPr lang="en-US" sz="1400" dirty="0" smtClean="0"/>
              <a:t>2064, </a:t>
            </a:r>
            <a:r>
              <a:rPr lang="en-US" sz="1400" dirty="0"/>
              <a:t>the state must demonstrate that there are no additional control measures for sources reasonably anticipated to contribute to visibility impairment in the Class I area that are reasonable to include in the LTS. </a:t>
            </a:r>
            <a:endParaRPr lang="en-US" sz="1400" dirty="0" smtClean="0"/>
          </a:p>
          <a:p>
            <a:pPr lvl="2"/>
            <a:r>
              <a:rPr lang="en-US" sz="1400" dirty="0" smtClean="0"/>
              <a:t>This requirement applies to the state with the Class I area and all contributing states.</a:t>
            </a:r>
            <a:endParaRPr lang="en-US" sz="1400" dirty="0"/>
          </a:p>
          <a:p>
            <a:pPr lvl="1"/>
            <a:r>
              <a:rPr lang="en-US" sz="1700" dirty="0" smtClean="0"/>
              <a:t>In evaluating RPGs, EPA will consider the controls and technical demonstration provided by a contributing state with respect to its LTS in addition to those developed by the state containing the Class I area with respect to its own LTS.</a:t>
            </a:r>
          </a:p>
          <a:p>
            <a:pPr lvl="1"/>
            <a:r>
              <a:rPr lang="en-US" sz="1700" dirty="0" smtClean="0"/>
              <a:t>Require that SIPs contain information needed to make them also serve as progress reports.</a:t>
            </a:r>
          </a:p>
          <a:p>
            <a:pPr lvl="2"/>
            <a:r>
              <a:rPr lang="en-US" sz="1500" dirty="0"/>
              <a:t>The only significant additional information required in a progress report but not explicitly required in a SIP revision is the requirement to report on the trend in visibility over the whole period since the baseline period of 2000-2004. The EPA therefore proposes to add to the requirement for SIP revisions a requirement to include this trend information</a:t>
            </a:r>
            <a:r>
              <a:rPr lang="en-US" sz="1500" dirty="0" smtClean="0"/>
              <a:t>.</a:t>
            </a:r>
            <a:endParaRPr lang="en-US" sz="1700" dirty="0" smtClean="0"/>
          </a:p>
          <a:p>
            <a:pPr lvl="1"/>
            <a:r>
              <a:rPr lang="en-US" sz="1700" dirty="0" smtClean="0"/>
              <a:t>Update terminology related to smoke management programs and basic smoke management practices.</a:t>
            </a:r>
            <a:endParaRPr lang="en-US" sz="1700" dirty="0"/>
          </a:p>
        </p:txBody>
      </p:sp>
      <p:sp>
        <p:nvSpPr>
          <p:cNvPr id="6" name="Slide Number Placeholder 5"/>
          <p:cNvSpPr>
            <a:spLocks noGrp="1"/>
          </p:cNvSpPr>
          <p:nvPr>
            <p:ph type="sldNum" sz="quarter" idx="12"/>
          </p:nvPr>
        </p:nvSpPr>
        <p:spPr/>
        <p:txBody>
          <a:bodyPr/>
          <a:lstStyle/>
          <a:p>
            <a:pPr>
              <a:defRPr/>
            </a:pPr>
            <a:fld id="{5CB9D288-2FA0-4805-8F53-3CA5B60A6EDB}"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3645990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Proposed RHR Revisions</a:t>
            </a:r>
            <a:endParaRPr lang="en-US" sz="3200" dirty="0"/>
          </a:p>
        </p:txBody>
      </p:sp>
      <p:sp>
        <p:nvSpPr>
          <p:cNvPr id="3" name="Content Placeholder 2"/>
          <p:cNvSpPr>
            <a:spLocks noGrp="1"/>
          </p:cNvSpPr>
          <p:nvPr>
            <p:ph idx="1"/>
          </p:nvPr>
        </p:nvSpPr>
        <p:spPr>
          <a:xfrm>
            <a:off x="457200" y="1406090"/>
            <a:ext cx="8229600" cy="4906965"/>
          </a:xfrm>
        </p:spPr>
        <p:txBody>
          <a:bodyPr>
            <a:normAutofit/>
          </a:bodyPr>
          <a:lstStyle/>
          <a:p>
            <a:r>
              <a:rPr lang="en-US" sz="2000" dirty="0" smtClean="0"/>
              <a:t>Changes </a:t>
            </a:r>
            <a:r>
              <a:rPr lang="en-US" sz="2000" dirty="0"/>
              <a:t>to Definitions and Terminology Related to How Days Are Selected for Tracking </a:t>
            </a:r>
            <a:r>
              <a:rPr lang="en-US" sz="2000" dirty="0" smtClean="0"/>
              <a:t>Progress</a:t>
            </a:r>
          </a:p>
          <a:p>
            <a:pPr lvl="1"/>
            <a:r>
              <a:rPr lang="en-US" sz="1700" dirty="0"/>
              <a:t>C</a:t>
            </a:r>
            <a:r>
              <a:rPr lang="en-US" sz="1700" dirty="0" smtClean="0"/>
              <a:t>larify </a:t>
            </a:r>
            <a:r>
              <a:rPr lang="en-US" sz="1700" dirty="0"/>
              <a:t>that “visibility impairment” means the deviation from natural visibility and therefore is due to anthropogenic </a:t>
            </a:r>
            <a:r>
              <a:rPr lang="en-US" sz="1700" dirty="0" smtClean="0"/>
              <a:t>impacts.</a:t>
            </a:r>
          </a:p>
          <a:p>
            <a:pPr lvl="1"/>
            <a:r>
              <a:rPr lang="en-US" sz="1700" dirty="0" smtClean="0"/>
              <a:t>Revise definitions in §51.301 to make </a:t>
            </a:r>
            <a:r>
              <a:rPr lang="en-US" sz="1700" dirty="0"/>
              <a:t>clear that the </a:t>
            </a:r>
            <a:r>
              <a:rPr lang="en-US" sz="1700" dirty="0" smtClean="0"/>
              <a:t>20% most </a:t>
            </a:r>
            <a:r>
              <a:rPr lang="en-US" sz="1700" dirty="0"/>
              <a:t>impaired days should be selected based on anthropogenic visibility impairment rather than based on the days with highest </a:t>
            </a:r>
            <a:r>
              <a:rPr lang="en-US" sz="1700" dirty="0" err="1"/>
              <a:t>deciview</a:t>
            </a:r>
            <a:r>
              <a:rPr lang="en-US" sz="1700" dirty="0"/>
              <a:t> values due to impacts from all types of </a:t>
            </a:r>
            <a:r>
              <a:rPr lang="en-US" sz="1700" dirty="0" smtClean="0"/>
              <a:t>sources.</a:t>
            </a:r>
          </a:p>
          <a:p>
            <a:pPr lvl="2"/>
            <a:r>
              <a:rPr lang="en-US" sz="1400" dirty="0" smtClean="0"/>
              <a:t>EPA </a:t>
            </a:r>
            <a:r>
              <a:rPr lang="en-US" sz="1400" dirty="0"/>
              <a:t>also seeks comment on an alternative proposal that would allow states </a:t>
            </a:r>
            <a:r>
              <a:rPr lang="en-US" sz="1400" dirty="0" smtClean="0"/>
              <a:t>to </a:t>
            </a:r>
            <a:r>
              <a:rPr lang="en-US" sz="1400" dirty="0"/>
              <a:t>select the 20% </a:t>
            </a:r>
            <a:r>
              <a:rPr lang="en-US" sz="1400" dirty="0" smtClean="0"/>
              <a:t>haziest days (as in the first planning period).</a:t>
            </a:r>
          </a:p>
          <a:p>
            <a:pPr lvl="2"/>
            <a:r>
              <a:rPr lang="en-US" sz="1400" dirty="0" smtClean="0"/>
              <a:t>The upcoming draft guidance document will include detailed recommendations related to the proposed new approach.</a:t>
            </a:r>
          </a:p>
          <a:p>
            <a:pPr lvl="1"/>
            <a:r>
              <a:rPr lang="en-US" sz="1700" dirty="0"/>
              <a:t>Continue to use the 20% of days with the lowest total </a:t>
            </a:r>
            <a:r>
              <a:rPr lang="en-US" sz="1700" dirty="0" err="1"/>
              <a:t>deciviews</a:t>
            </a:r>
            <a:r>
              <a:rPr lang="en-US" sz="1700" dirty="0"/>
              <a:t> (i.e., “clearest days”) rather than the 20% least impaired days for purposes of tracking any adverse trend in visibility on clear days.</a:t>
            </a:r>
          </a:p>
          <a:p>
            <a:pPr lvl="1"/>
            <a:endParaRPr lang="en-US" sz="1700" dirty="0" smtClean="0"/>
          </a:p>
          <a:p>
            <a:pPr lvl="1"/>
            <a:endParaRPr lang="en-US" sz="1700" dirty="0"/>
          </a:p>
          <a:p>
            <a:pPr lvl="2"/>
            <a:endParaRPr lang="en-US" sz="1400" dirty="0"/>
          </a:p>
        </p:txBody>
      </p:sp>
      <p:sp>
        <p:nvSpPr>
          <p:cNvPr id="6" name="Slide Number Placeholder 5"/>
          <p:cNvSpPr>
            <a:spLocks noGrp="1"/>
          </p:cNvSpPr>
          <p:nvPr>
            <p:ph type="sldNum" sz="quarter" idx="12"/>
          </p:nvPr>
        </p:nvSpPr>
        <p:spPr/>
        <p:txBody>
          <a:bodyPr/>
          <a:lstStyle/>
          <a:p>
            <a:pPr>
              <a:defRPr/>
            </a:pPr>
            <a:fld id="{5CB9D288-2FA0-4805-8F53-3CA5B60A6EDB}"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189330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Proposed RHR Revisions</a:t>
            </a:r>
            <a:endParaRPr lang="en-US" sz="3200" dirty="0"/>
          </a:p>
        </p:txBody>
      </p:sp>
      <p:sp>
        <p:nvSpPr>
          <p:cNvPr id="3" name="Content Placeholder 2"/>
          <p:cNvSpPr>
            <a:spLocks noGrp="1"/>
          </p:cNvSpPr>
          <p:nvPr>
            <p:ph idx="1"/>
          </p:nvPr>
        </p:nvSpPr>
        <p:spPr>
          <a:xfrm>
            <a:off x="457200" y="1406090"/>
            <a:ext cx="8229600" cy="4906965"/>
          </a:xfrm>
        </p:spPr>
        <p:txBody>
          <a:bodyPr>
            <a:normAutofit/>
          </a:bodyPr>
          <a:lstStyle/>
          <a:p>
            <a:r>
              <a:rPr lang="en-US" sz="2000" dirty="0" smtClean="0"/>
              <a:t>Impacts </a:t>
            </a:r>
            <a:r>
              <a:rPr lang="en-US" sz="2000" dirty="0"/>
              <a:t>on Visibility from Anthropogenic Sources Outside the U.S</a:t>
            </a:r>
            <a:r>
              <a:rPr lang="en-US" sz="2000" dirty="0" smtClean="0"/>
              <a:t>.</a:t>
            </a:r>
          </a:p>
          <a:p>
            <a:pPr lvl="1"/>
            <a:r>
              <a:rPr lang="en-US" sz="1700" dirty="0"/>
              <a:t>The EPA is not convinced that such impacts can be estimated with sufficient accuracy at this time, in part due to great uncertainty about past, present and future emissions from sources in most other countries. </a:t>
            </a:r>
            <a:endParaRPr lang="en-US" sz="1700" dirty="0" smtClean="0"/>
          </a:p>
          <a:p>
            <a:pPr lvl="1"/>
            <a:r>
              <a:rPr lang="en-US" sz="1700" dirty="0"/>
              <a:t>However, it may be that by the time some future </a:t>
            </a:r>
            <a:r>
              <a:rPr lang="en-US" sz="1700" dirty="0" smtClean="0"/>
              <a:t>SIP </a:t>
            </a:r>
            <a:r>
              <a:rPr lang="en-US" sz="1700" dirty="0"/>
              <a:t>revisions are to be </a:t>
            </a:r>
            <a:r>
              <a:rPr lang="en-US" sz="1700" dirty="0" smtClean="0"/>
              <a:t>prepared (for </a:t>
            </a:r>
            <a:r>
              <a:rPr lang="en-US" sz="1700" dirty="0"/>
              <a:t>some states possibly as early as when they are preparing their second </a:t>
            </a:r>
            <a:r>
              <a:rPr lang="en-US" sz="1700" dirty="0" smtClean="0"/>
              <a:t>SIP), </a:t>
            </a:r>
            <a:r>
              <a:rPr lang="en-US" sz="1700" dirty="0"/>
              <a:t>methods and data for estimating international impacts will be substantially more robust</a:t>
            </a:r>
            <a:r>
              <a:rPr lang="en-US" sz="1700" dirty="0" smtClean="0"/>
              <a:t>.</a:t>
            </a:r>
          </a:p>
          <a:p>
            <a:pPr lvl="1"/>
            <a:r>
              <a:rPr lang="en-US" sz="1700" dirty="0" smtClean="0"/>
              <a:t>The </a:t>
            </a:r>
            <a:r>
              <a:rPr lang="en-US" sz="1700" dirty="0"/>
              <a:t>EPA is </a:t>
            </a:r>
            <a:r>
              <a:rPr lang="en-US" sz="1700" dirty="0" smtClean="0"/>
              <a:t>requesting </a:t>
            </a:r>
            <a:r>
              <a:rPr lang="en-US" sz="1700" dirty="0"/>
              <a:t>comment on a proposed provision that would allow states with Class I areas significantly impacted by international emissions to make an adjustment to the URP with specific approval by the </a:t>
            </a:r>
            <a:r>
              <a:rPr lang="en-US" sz="1700" dirty="0" smtClean="0"/>
              <a:t>Administrator.</a:t>
            </a:r>
          </a:p>
          <a:p>
            <a:pPr lvl="2"/>
            <a:r>
              <a:rPr lang="en-US" sz="1400" dirty="0" smtClean="0"/>
              <a:t>The </a:t>
            </a:r>
            <a:r>
              <a:rPr lang="en-US" sz="1400" dirty="0"/>
              <a:t>adjustment would consist of adding to the value of natural visibility conditions </a:t>
            </a:r>
            <a:r>
              <a:rPr lang="en-US" sz="1400" dirty="0" smtClean="0"/>
              <a:t>(the 2064 end point) an </a:t>
            </a:r>
            <a:r>
              <a:rPr lang="en-US" sz="1400" dirty="0"/>
              <a:t>estimate of international impacts, only for the purpose of calculating the </a:t>
            </a:r>
            <a:r>
              <a:rPr lang="en-US" sz="1400" dirty="0" smtClean="0"/>
              <a:t>URP and only </a:t>
            </a:r>
            <a:r>
              <a:rPr lang="en-US" sz="1400" dirty="0"/>
              <a:t>if the Administrator determines the international impacts from anthropogenic sources outside the </a:t>
            </a:r>
            <a:r>
              <a:rPr lang="en-US" sz="1400" dirty="0" smtClean="0"/>
              <a:t>U.S. were </a:t>
            </a:r>
            <a:r>
              <a:rPr lang="en-US" sz="1400" dirty="0"/>
              <a:t>estimated using scientifically valid data and </a:t>
            </a:r>
            <a:r>
              <a:rPr lang="en-US" sz="1400" dirty="0" smtClean="0"/>
              <a:t>methods.</a:t>
            </a:r>
          </a:p>
          <a:p>
            <a:pPr lvl="1"/>
            <a:endParaRPr lang="en-US" sz="1700" dirty="0" smtClean="0"/>
          </a:p>
          <a:p>
            <a:pPr lvl="1"/>
            <a:endParaRPr lang="en-US" sz="1700" dirty="0"/>
          </a:p>
          <a:p>
            <a:pPr lvl="2"/>
            <a:endParaRPr lang="en-US" sz="1400" dirty="0"/>
          </a:p>
        </p:txBody>
      </p:sp>
      <p:sp>
        <p:nvSpPr>
          <p:cNvPr id="6" name="Slide Number Placeholder 5"/>
          <p:cNvSpPr>
            <a:spLocks noGrp="1"/>
          </p:cNvSpPr>
          <p:nvPr>
            <p:ph type="sldNum" sz="quarter" idx="12"/>
          </p:nvPr>
        </p:nvSpPr>
        <p:spPr/>
        <p:txBody>
          <a:bodyPr/>
          <a:lstStyle/>
          <a:p>
            <a:pPr>
              <a:defRPr/>
            </a:pPr>
            <a:fld id="{5CB9D288-2FA0-4805-8F53-3CA5B60A6EDB}"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3140573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Proposed RHR Revisions</a:t>
            </a:r>
            <a:endParaRPr lang="en-US" sz="3200" dirty="0"/>
          </a:p>
        </p:txBody>
      </p:sp>
      <p:sp>
        <p:nvSpPr>
          <p:cNvPr id="3" name="Content Placeholder 2"/>
          <p:cNvSpPr>
            <a:spLocks noGrp="1"/>
          </p:cNvSpPr>
          <p:nvPr>
            <p:ph idx="1"/>
          </p:nvPr>
        </p:nvSpPr>
        <p:spPr>
          <a:xfrm>
            <a:off x="457200" y="1406090"/>
            <a:ext cx="8229600" cy="4906965"/>
          </a:xfrm>
        </p:spPr>
        <p:txBody>
          <a:bodyPr>
            <a:normAutofit/>
          </a:bodyPr>
          <a:lstStyle/>
          <a:p>
            <a:r>
              <a:rPr lang="en-US" sz="2000" dirty="0"/>
              <a:t>Impacts on Visibility from Wildland Fires Within the U.S</a:t>
            </a:r>
            <a:r>
              <a:rPr lang="en-US" sz="2000" dirty="0" smtClean="0"/>
              <a:t>.</a:t>
            </a:r>
          </a:p>
          <a:p>
            <a:pPr lvl="1"/>
            <a:r>
              <a:rPr lang="en-US" sz="1700" dirty="0"/>
              <a:t>Fires on wildlands </a:t>
            </a:r>
            <a:r>
              <a:rPr lang="en-US" sz="1700" dirty="0" smtClean="0"/>
              <a:t>can </a:t>
            </a:r>
            <a:r>
              <a:rPr lang="en-US" sz="1700" dirty="0"/>
              <a:t>significantly impact visibility in some Class I areas on some days and have lesser impacts on a greater number of </a:t>
            </a:r>
            <a:r>
              <a:rPr lang="en-US" sz="1700" dirty="0" smtClean="0"/>
              <a:t>days.</a:t>
            </a:r>
          </a:p>
          <a:p>
            <a:pPr lvl="1"/>
            <a:r>
              <a:rPr lang="en-US" sz="1700" dirty="0" smtClean="0"/>
              <a:t>The proposal discusses whether </a:t>
            </a:r>
            <a:r>
              <a:rPr lang="en-US" sz="1700" dirty="0"/>
              <a:t>measures to reduce emissions from wildland wildfire and wildland prescribed fires may be needed for reasonable progress towards natural visibility </a:t>
            </a:r>
            <a:r>
              <a:rPr lang="en-US" sz="1700" dirty="0" smtClean="0"/>
              <a:t>conditions.</a:t>
            </a:r>
          </a:p>
          <a:p>
            <a:pPr lvl="1"/>
            <a:r>
              <a:rPr lang="en-US" sz="1700" dirty="0" smtClean="0"/>
              <a:t>The proposal also discusses </a:t>
            </a:r>
            <a:r>
              <a:rPr lang="en-US" sz="1700" dirty="0"/>
              <a:t>whether smoke from fires might cause the projected RPG to be above the URP line, thus triggering the additional analytical </a:t>
            </a:r>
            <a:r>
              <a:rPr lang="en-US" sz="1700" dirty="0" smtClean="0"/>
              <a:t>requirement </a:t>
            </a:r>
            <a:r>
              <a:rPr lang="en-US" sz="1700" dirty="0"/>
              <a:t>to show that there are no additional measures that are necessary for reasonable </a:t>
            </a:r>
            <a:r>
              <a:rPr lang="en-US" sz="1700" dirty="0" smtClean="0"/>
              <a:t>progress.</a:t>
            </a:r>
          </a:p>
          <a:p>
            <a:pPr lvl="2"/>
            <a:r>
              <a:rPr lang="en-US" sz="1400" dirty="0" smtClean="0"/>
              <a:t>We expect that the revised approach to selecting the 20% “worst days” will prevent wildfires from causing the RPG to be above the URP line.</a:t>
            </a:r>
          </a:p>
          <a:p>
            <a:pPr lvl="2"/>
            <a:r>
              <a:rPr lang="en-US" sz="1400" dirty="0" smtClean="0"/>
              <a:t>We </a:t>
            </a:r>
            <a:r>
              <a:rPr lang="en-US" sz="1400" dirty="0"/>
              <a:t>are proposing rule language to allow the Administrator to approve a state’s proposal to adjust the URP to avoid subjecting a state to </a:t>
            </a:r>
            <a:r>
              <a:rPr lang="en-US" sz="1400" dirty="0" smtClean="0"/>
              <a:t>the (previously mentioned) additional </a:t>
            </a:r>
            <a:r>
              <a:rPr lang="en-US" sz="1400" dirty="0"/>
              <a:t>analytical requirement due only to the impacts of specific types of </a:t>
            </a:r>
            <a:r>
              <a:rPr lang="en-US" sz="1400" dirty="0" smtClean="0"/>
              <a:t>wildland prescribed </a:t>
            </a:r>
            <a:r>
              <a:rPr lang="en-US" sz="1400" dirty="0"/>
              <a:t>fire. </a:t>
            </a:r>
            <a:endParaRPr lang="en-US" sz="1400" dirty="0" smtClean="0"/>
          </a:p>
          <a:p>
            <a:pPr lvl="1"/>
            <a:endParaRPr lang="en-US" sz="1700" dirty="0"/>
          </a:p>
          <a:p>
            <a:pPr lvl="2"/>
            <a:endParaRPr lang="en-US" sz="1400" dirty="0"/>
          </a:p>
        </p:txBody>
      </p:sp>
      <p:sp>
        <p:nvSpPr>
          <p:cNvPr id="6" name="Slide Number Placeholder 5"/>
          <p:cNvSpPr>
            <a:spLocks noGrp="1"/>
          </p:cNvSpPr>
          <p:nvPr>
            <p:ph type="sldNum" sz="quarter" idx="12"/>
          </p:nvPr>
        </p:nvSpPr>
        <p:spPr/>
        <p:txBody>
          <a:bodyPr/>
          <a:lstStyle/>
          <a:p>
            <a:pPr>
              <a:defRPr/>
            </a:pPr>
            <a:fld id="{5CB9D288-2FA0-4805-8F53-3CA5B60A6EDB}"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18151090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Proposed RHR Revisions</a:t>
            </a:r>
            <a:endParaRPr lang="en-US" sz="3200" dirty="0"/>
          </a:p>
        </p:txBody>
      </p:sp>
      <p:sp>
        <p:nvSpPr>
          <p:cNvPr id="3" name="Content Placeholder 2"/>
          <p:cNvSpPr>
            <a:spLocks noGrp="1"/>
          </p:cNvSpPr>
          <p:nvPr>
            <p:ph idx="1"/>
          </p:nvPr>
        </p:nvSpPr>
        <p:spPr>
          <a:xfrm>
            <a:off x="457200" y="1406090"/>
            <a:ext cx="8229600" cy="4906965"/>
          </a:xfrm>
        </p:spPr>
        <p:txBody>
          <a:bodyPr>
            <a:normAutofit fontScale="92500" lnSpcReduction="20000"/>
          </a:bodyPr>
          <a:lstStyle/>
          <a:p>
            <a:r>
              <a:rPr lang="en-US" sz="2000" dirty="0"/>
              <a:t>Clarification of and Changes to the Required Content of Progress </a:t>
            </a:r>
            <a:r>
              <a:rPr lang="en-US" sz="2000" dirty="0" smtClean="0"/>
              <a:t>Reports</a:t>
            </a:r>
          </a:p>
          <a:p>
            <a:pPr lvl="1"/>
            <a:r>
              <a:rPr lang="en-US" sz="1700" dirty="0" smtClean="0"/>
              <a:t>Add </a:t>
            </a:r>
            <a:r>
              <a:rPr lang="en-US" sz="1700" dirty="0"/>
              <a:t>a number of explanatory sentences to better indicate what “current visibility conditions” are and how to calculate them. </a:t>
            </a:r>
            <a:endParaRPr lang="en-US" sz="1700" dirty="0" smtClean="0"/>
          </a:p>
          <a:p>
            <a:pPr lvl="1"/>
            <a:r>
              <a:rPr lang="en-US" sz="1700" dirty="0" smtClean="0"/>
              <a:t>Clarify that changes </a:t>
            </a:r>
            <a:r>
              <a:rPr lang="en-US" sz="1700" dirty="0"/>
              <a:t>in visibility impairment for the most </a:t>
            </a:r>
            <a:r>
              <a:rPr lang="en-US" sz="1700" dirty="0" smtClean="0"/>
              <a:t>impaired and clearest days, changes </a:t>
            </a:r>
            <a:r>
              <a:rPr lang="en-US" sz="1700" dirty="0"/>
              <a:t>in emissions of pollutants contributing to visibility </a:t>
            </a:r>
            <a:r>
              <a:rPr lang="en-US" sz="1700" dirty="0" smtClean="0"/>
              <a:t>impairment</a:t>
            </a:r>
            <a:r>
              <a:rPr lang="en-US" sz="1700" dirty="0"/>
              <a:t>, and assessments of any significant changes in anthropogenic emissions that have </a:t>
            </a:r>
            <a:r>
              <a:rPr lang="en-US" sz="1700" dirty="0" smtClean="0"/>
              <a:t>occurred are to be given over the </a:t>
            </a:r>
            <a:r>
              <a:rPr lang="en-US" sz="1700" dirty="0"/>
              <a:t>period since the period addressed in the most recent </a:t>
            </a:r>
            <a:r>
              <a:rPr lang="en-US" sz="1700" dirty="0" smtClean="0"/>
              <a:t>progress report or SIP revision (instead of the current rule’s “past </a:t>
            </a:r>
            <a:r>
              <a:rPr lang="en-US" sz="1700" dirty="0"/>
              <a:t>5 </a:t>
            </a:r>
            <a:r>
              <a:rPr lang="en-US" sz="1700" dirty="0" smtClean="0"/>
              <a:t>years”). </a:t>
            </a:r>
          </a:p>
          <a:p>
            <a:pPr lvl="1"/>
            <a:r>
              <a:rPr lang="en-US" sz="1700" dirty="0" smtClean="0"/>
              <a:t>Revise </a:t>
            </a:r>
            <a:r>
              <a:rPr lang="en-US" sz="1700" dirty="0"/>
              <a:t>and clarify the obligation of states regarding emissions </a:t>
            </a:r>
            <a:r>
              <a:rPr lang="en-US" sz="1700" dirty="0" smtClean="0"/>
              <a:t>inventories.</a:t>
            </a:r>
          </a:p>
          <a:p>
            <a:pPr lvl="2"/>
            <a:r>
              <a:rPr lang="en-US" sz="1400" dirty="0" smtClean="0"/>
              <a:t>Explain </a:t>
            </a:r>
            <a:r>
              <a:rPr lang="en-US" sz="1400" dirty="0"/>
              <a:t>clearly the most recent year through which the emissions analysis must be extended, by </a:t>
            </a:r>
            <a:r>
              <a:rPr lang="en-US" sz="1400" dirty="0" smtClean="0"/>
              <a:t>sector.</a:t>
            </a:r>
          </a:p>
          <a:p>
            <a:pPr lvl="2"/>
            <a:r>
              <a:rPr lang="en-US" sz="1400" dirty="0" smtClean="0"/>
              <a:t>Make </a:t>
            </a:r>
            <a:r>
              <a:rPr lang="en-US" sz="1400" dirty="0"/>
              <a:t>clear that if emission estimation methods have changed from one reporting year to the next, states need not </a:t>
            </a:r>
            <a:r>
              <a:rPr lang="en-US" sz="1400" dirty="0" err="1" smtClean="0"/>
              <a:t>backcast</a:t>
            </a:r>
            <a:r>
              <a:rPr lang="en-US" sz="1400" dirty="0" smtClean="0"/>
              <a:t> (i.e</a:t>
            </a:r>
            <a:r>
              <a:rPr lang="en-US" sz="1400" dirty="0"/>
              <a:t>., use the newest methods to repeat the estimation of emissions in earlier </a:t>
            </a:r>
            <a:r>
              <a:rPr lang="en-US" sz="1400" dirty="0" smtClean="0"/>
              <a:t>years) </a:t>
            </a:r>
            <a:r>
              <a:rPr lang="en-US" sz="1400" dirty="0"/>
              <a:t>in order to create a consistent trend line over the whole </a:t>
            </a:r>
            <a:r>
              <a:rPr lang="en-US" sz="1400" dirty="0" smtClean="0"/>
              <a:t>period.</a:t>
            </a:r>
          </a:p>
          <a:p>
            <a:pPr lvl="1"/>
            <a:r>
              <a:rPr lang="en-US" sz="1700" dirty="0" smtClean="0"/>
              <a:t>Require </a:t>
            </a:r>
            <a:r>
              <a:rPr lang="en-US" sz="1700" dirty="0"/>
              <a:t>states to report whether </a:t>
            </a:r>
            <a:r>
              <a:rPr lang="en-US" sz="1700" dirty="0" smtClean="0"/>
              <a:t>significant changes in anthropogenic emissions that have happened were </a:t>
            </a:r>
            <a:r>
              <a:rPr lang="en-US" sz="1700" dirty="0"/>
              <a:t>anticipated in the most recent </a:t>
            </a:r>
            <a:r>
              <a:rPr lang="en-US" sz="1700" dirty="0" smtClean="0"/>
              <a:t>SIP.</a:t>
            </a:r>
          </a:p>
          <a:p>
            <a:pPr lvl="1"/>
            <a:r>
              <a:rPr lang="en-US" sz="1700" dirty="0" smtClean="0"/>
              <a:t>Require </a:t>
            </a:r>
            <a:r>
              <a:rPr lang="en-US" sz="1700" dirty="0"/>
              <a:t>a state whose </a:t>
            </a:r>
            <a:r>
              <a:rPr lang="en-US" sz="1700" dirty="0" smtClean="0"/>
              <a:t>LTS includes </a:t>
            </a:r>
            <a:r>
              <a:rPr lang="en-US" sz="1700" dirty="0"/>
              <a:t>a smoke management program for prescribed fires on wildland to include a summary of the most recent periodic assessment of the smoke management </a:t>
            </a:r>
            <a:r>
              <a:rPr lang="en-US" sz="1700" dirty="0" smtClean="0"/>
              <a:t>program.</a:t>
            </a:r>
          </a:p>
          <a:p>
            <a:pPr lvl="1"/>
            <a:r>
              <a:rPr lang="en-US" sz="1800" dirty="0" smtClean="0"/>
              <a:t>Relieve states </a:t>
            </a:r>
            <a:r>
              <a:rPr lang="en-US" sz="1800" dirty="0"/>
              <a:t>of the need to review </a:t>
            </a:r>
            <a:r>
              <a:rPr lang="en-US" sz="1800" dirty="0" smtClean="0"/>
              <a:t>their visibility </a:t>
            </a:r>
            <a:r>
              <a:rPr lang="en-US" sz="1800" dirty="0"/>
              <a:t>monitoring </a:t>
            </a:r>
            <a:r>
              <a:rPr lang="en-US" sz="1800" dirty="0" smtClean="0"/>
              <a:t>strategies </a:t>
            </a:r>
            <a:r>
              <a:rPr lang="en-US" sz="1800" dirty="0"/>
              <a:t>within the context of </a:t>
            </a:r>
            <a:r>
              <a:rPr lang="en-US" sz="1800" dirty="0" smtClean="0"/>
              <a:t>progress reports.</a:t>
            </a:r>
          </a:p>
        </p:txBody>
      </p:sp>
      <p:sp>
        <p:nvSpPr>
          <p:cNvPr id="6" name="Slide Number Placeholder 5"/>
          <p:cNvSpPr>
            <a:spLocks noGrp="1"/>
          </p:cNvSpPr>
          <p:nvPr>
            <p:ph type="sldNum" sz="quarter" idx="12"/>
          </p:nvPr>
        </p:nvSpPr>
        <p:spPr/>
        <p:txBody>
          <a:bodyPr/>
          <a:lstStyle/>
          <a:p>
            <a:pPr>
              <a:defRPr/>
            </a:pPr>
            <a:fld id="{5CB9D288-2FA0-4805-8F53-3CA5B60A6EDB}"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32843327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Proposed RHR Revisions</a:t>
            </a:r>
            <a:endParaRPr lang="en-US" sz="3200" dirty="0"/>
          </a:p>
        </p:txBody>
      </p:sp>
      <p:sp>
        <p:nvSpPr>
          <p:cNvPr id="3" name="Content Placeholder 2"/>
          <p:cNvSpPr>
            <a:spLocks noGrp="1"/>
          </p:cNvSpPr>
          <p:nvPr>
            <p:ph idx="1"/>
          </p:nvPr>
        </p:nvSpPr>
        <p:spPr>
          <a:xfrm>
            <a:off x="457200" y="1406090"/>
            <a:ext cx="8229600" cy="4906965"/>
          </a:xfrm>
        </p:spPr>
        <p:txBody>
          <a:bodyPr>
            <a:normAutofit fontScale="92500" lnSpcReduction="20000"/>
          </a:bodyPr>
          <a:lstStyle/>
          <a:p>
            <a:r>
              <a:rPr lang="en-US" sz="2000" dirty="0"/>
              <a:t>Changes to </a:t>
            </a:r>
            <a:r>
              <a:rPr lang="en-US" sz="2000" dirty="0" smtClean="0"/>
              <a:t>RAVI Provisions</a:t>
            </a:r>
          </a:p>
          <a:p>
            <a:pPr lvl="1"/>
            <a:r>
              <a:rPr lang="en-US" sz="1700" dirty="0" smtClean="0"/>
              <a:t>The EPA feels it is time to update the substantial </a:t>
            </a:r>
            <a:r>
              <a:rPr lang="en-US" sz="1700" dirty="0"/>
              <a:t>amount of confusing and outdated language within the current visibility </a:t>
            </a:r>
            <a:r>
              <a:rPr lang="en-US" sz="1700" dirty="0" smtClean="0"/>
              <a:t>regulations, </a:t>
            </a:r>
            <a:r>
              <a:rPr lang="en-US" sz="1700" dirty="0"/>
              <a:t>including seemingly overlapping and redundant </a:t>
            </a:r>
            <a:r>
              <a:rPr lang="en-US" sz="1700" dirty="0" smtClean="0"/>
              <a:t>requirements.</a:t>
            </a:r>
            <a:endParaRPr lang="en-US" sz="1700" dirty="0"/>
          </a:p>
          <a:p>
            <a:pPr lvl="2"/>
            <a:r>
              <a:rPr lang="en-US" sz="1400" dirty="0" smtClean="0"/>
              <a:t>Many </a:t>
            </a:r>
            <a:r>
              <a:rPr lang="en-US" sz="1400" dirty="0"/>
              <a:t>advances in ambient monitoring, emissions quantification, emission control technology and meteorological and air quality </a:t>
            </a:r>
            <a:r>
              <a:rPr lang="en-US" sz="1400" dirty="0" smtClean="0"/>
              <a:t>modeling</a:t>
            </a:r>
            <a:r>
              <a:rPr lang="en-US" sz="1400" dirty="0"/>
              <a:t> </a:t>
            </a:r>
            <a:r>
              <a:rPr lang="en-US" sz="1400" dirty="0" smtClean="0"/>
              <a:t>have occurred since </a:t>
            </a:r>
            <a:r>
              <a:rPr lang="en-US" sz="1400" dirty="0"/>
              <a:t>the RAVI provisions were originally promulgated in </a:t>
            </a:r>
            <a:r>
              <a:rPr lang="en-US" sz="1400" dirty="0" smtClean="0"/>
              <a:t>1980</a:t>
            </a:r>
            <a:r>
              <a:rPr lang="en-US" sz="1400" dirty="0"/>
              <a:t>.</a:t>
            </a:r>
            <a:endParaRPr lang="en-US" sz="1400" dirty="0" smtClean="0"/>
          </a:p>
          <a:p>
            <a:pPr lvl="2"/>
            <a:r>
              <a:rPr lang="en-US" sz="1400" dirty="0" smtClean="0"/>
              <a:t>The RAVI provisions </a:t>
            </a:r>
            <a:r>
              <a:rPr lang="en-US" sz="1400" dirty="0"/>
              <a:t>have received few amendments over the </a:t>
            </a:r>
            <a:r>
              <a:rPr lang="en-US" sz="1400" dirty="0" smtClean="0"/>
              <a:t>years. In 1999, the </a:t>
            </a:r>
            <a:r>
              <a:rPr lang="en-US" sz="1400" dirty="0"/>
              <a:t>changes to integrate the </a:t>
            </a:r>
            <a:r>
              <a:rPr lang="en-US" sz="1400" dirty="0" smtClean="0"/>
              <a:t>RAVI assessment </a:t>
            </a:r>
            <a:r>
              <a:rPr lang="en-US" sz="1400" dirty="0"/>
              <a:t>and mitigation provisions with the new regional haze program requirements were limited to putting the two separately designed programs on the same recurring schedule. </a:t>
            </a:r>
            <a:endParaRPr lang="en-US" sz="1400" dirty="0" smtClean="0"/>
          </a:p>
          <a:p>
            <a:pPr lvl="1"/>
            <a:r>
              <a:rPr lang="en-US" sz="1700" dirty="0" smtClean="0"/>
              <a:t>We propose to:</a:t>
            </a:r>
          </a:p>
          <a:p>
            <a:pPr lvl="2"/>
            <a:r>
              <a:rPr lang="en-US" sz="1400" dirty="0" smtClean="0"/>
              <a:t>Expand </a:t>
            </a:r>
            <a:r>
              <a:rPr lang="en-US" sz="1400" dirty="0"/>
              <a:t>the </a:t>
            </a:r>
            <a:r>
              <a:rPr lang="en-US" sz="1400" dirty="0" smtClean="0"/>
              <a:t>RAVI requirements </a:t>
            </a:r>
            <a:r>
              <a:rPr lang="en-US" sz="1400" dirty="0"/>
              <a:t>to all states and </a:t>
            </a:r>
            <a:r>
              <a:rPr lang="en-US" sz="1400" dirty="0" smtClean="0"/>
              <a:t>territories (with </a:t>
            </a:r>
            <a:r>
              <a:rPr lang="en-US" sz="1400" dirty="0"/>
              <a:t>the exceptions of Guam, Puerto Rico, American Samoa and the Northern Mariana </a:t>
            </a:r>
            <a:r>
              <a:rPr lang="en-US" sz="1400" dirty="0" smtClean="0"/>
              <a:t>Islands), making the </a:t>
            </a:r>
            <a:r>
              <a:rPr lang="en-US" sz="1400" dirty="0"/>
              <a:t>geographic coverage of the </a:t>
            </a:r>
            <a:r>
              <a:rPr lang="en-US" sz="1400" dirty="0" smtClean="0"/>
              <a:t>RAVI provisions </a:t>
            </a:r>
            <a:r>
              <a:rPr lang="en-US" sz="1400" dirty="0"/>
              <a:t>and the regional haze provisions </a:t>
            </a:r>
            <a:r>
              <a:rPr lang="en-US" sz="1400" dirty="0" smtClean="0"/>
              <a:t>the </a:t>
            </a:r>
            <a:r>
              <a:rPr lang="en-US" sz="1400" dirty="0"/>
              <a:t>same. </a:t>
            </a:r>
            <a:endParaRPr lang="en-US" sz="1400" dirty="0" smtClean="0"/>
          </a:p>
          <a:p>
            <a:pPr lvl="2"/>
            <a:r>
              <a:rPr lang="en-US" sz="1400" dirty="0" smtClean="0"/>
              <a:t>Eliminate </a:t>
            </a:r>
            <a:r>
              <a:rPr lang="en-US" sz="1400" dirty="0"/>
              <a:t>recurring requirements on </a:t>
            </a:r>
            <a:r>
              <a:rPr lang="en-US" sz="1400" dirty="0" smtClean="0"/>
              <a:t>states.</a:t>
            </a:r>
          </a:p>
          <a:p>
            <a:pPr lvl="2"/>
            <a:r>
              <a:rPr lang="en-US" sz="1400" dirty="0"/>
              <a:t>Remove existing FIP provisions that require the EPA to periodically assess whether RAVI is occurring and to respond to FLM certifications</a:t>
            </a:r>
            <a:r>
              <a:rPr lang="en-US" sz="1400" dirty="0" smtClean="0"/>
              <a:t>.</a:t>
            </a:r>
          </a:p>
          <a:p>
            <a:pPr lvl="2"/>
            <a:r>
              <a:rPr lang="en-US" sz="1400" dirty="0"/>
              <a:t>C</a:t>
            </a:r>
            <a:r>
              <a:rPr lang="en-US" sz="1400" dirty="0" smtClean="0"/>
              <a:t>larify </a:t>
            </a:r>
            <a:r>
              <a:rPr lang="en-US" sz="1400" dirty="0"/>
              <a:t>and strengthen the existing provisions under which states must address </a:t>
            </a:r>
            <a:r>
              <a:rPr lang="en-US" sz="1400" dirty="0" smtClean="0"/>
              <a:t>RAVI when </a:t>
            </a:r>
            <a:r>
              <a:rPr lang="en-US" sz="1400" dirty="0"/>
              <a:t>an FLM certifies that such impairment is occurring in a particular Class I area due to a single source or a small number of </a:t>
            </a:r>
            <a:r>
              <a:rPr lang="en-US" sz="1400" dirty="0" smtClean="0"/>
              <a:t>sources.</a:t>
            </a:r>
          </a:p>
          <a:p>
            <a:pPr lvl="3"/>
            <a:r>
              <a:rPr lang="en-US" sz="1100" dirty="0" smtClean="0"/>
              <a:t>Proposed </a:t>
            </a:r>
            <a:r>
              <a:rPr lang="en-US" sz="1100" dirty="0"/>
              <a:t>rule </a:t>
            </a:r>
            <a:r>
              <a:rPr lang="en-US" sz="1100" dirty="0" smtClean="0"/>
              <a:t>text is </a:t>
            </a:r>
            <a:r>
              <a:rPr lang="en-US" sz="1100" dirty="0"/>
              <a:t>provided for three alternative approaches </a:t>
            </a:r>
            <a:r>
              <a:rPr lang="en-US" sz="1100" dirty="0" smtClean="0"/>
              <a:t>to the time schedule for state response to an FLM certification of RAVI.</a:t>
            </a:r>
          </a:p>
          <a:p>
            <a:pPr lvl="2"/>
            <a:r>
              <a:rPr lang="en-US" sz="1400" dirty="0" smtClean="0"/>
              <a:t>Edit </a:t>
            </a:r>
            <a:r>
              <a:rPr lang="en-US" sz="1400" dirty="0"/>
              <a:t>various portions of §§51.300-308 to make them clearer and more compatible with each other</a:t>
            </a:r>
            <a:r>
              <a:rPr lang="en-US" sz="1400" dirty="0" smtClean="0"/>
              <a:t>.</a:t>
            </a:r>
          </a:p>
        </p:txBody>
      </p:sp>
      <p:sp>
        <p:nvSpPr>
          <p:cNvPr id="6" name="Slide Number Placeholder 5"/>
          <p:cNvSpPr>
            <a:spLocks noGrp="1"/>
          </p:cNvSpPr>
          <p:nvPr>
            <p:ph type="sldNum" sz="quarter" idx="12"/>
          </p:nvPr>
        </p:nvSpPr>
        <p:spPr/>
        <p:txBody>
          <a:bodyPr/>
          <a:lstStyle/>
          <a:p>
            <a:pPr>
              <a:defRPr/>
            </a:pPr>
            <a:fld id="{5CB9D288-2FA0-4805-8F53-3CA5B60A6EDB}"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245867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sng"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PA">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B6DF08A5-EF7D-4832-9B32-345981812EEB}">
  <ds:schemaRefs>
    <ds:schemaRef ds:uri="ESRI.ArcGIS.Mapping.OfficeIntegration.PowerPointInfo"/>
  </ds:schemaRefs>
</ds:datastoreItem>
</file>

<file path=customXml/itemProps10.xml><?xml version="1.0" encoding="utf-8"?>
<ds:datastoreItem xmlns:ds="http://schemas.openxmlformats.org/officeDocument/2006/customXml" ds:itemID="{9DC445F6-5485-46A6-B9FB-98C86444575B}">
  <ds:schemaRefs>
    <ds:schemaRef ds:uri="ESRI.ArcGIS.Mapping.OfficeIntegration.PowerPointInfo"/>
  </ds:schemaRefs>
</ds:datastoreItem>
</file>

<file path=customXml/itemProps11.xml><?xml version="1.0" encoding="utf-8"?>
<ds:datastoreItem xmlns:ds="http://schemas.openxmlformats.org/officeDocument/2006/customXml" ds:itemID="{B2E04C09-54FA-4BC8-B1C5-382A399C7A98}">
  <ds:schemaRefs>
    <ds:schemaRef ds:uri="ESRI.ArcGIS.Mapping.OfficeIntegration.PowerPointInfo"/>
  </ds:schemaRefs>
</ds:datastoreItem>
</file>

<file path=customXml/itemProps12.xml><?xml version="1.0" encoding="utf-8"?>
<ds:datastoreItem xmlns:ds="http://schemas.openxmlformats.org/officeDocument/2006/customXml" ds:itemID="{BF7B705C-DEA0-4190-8CF8-337D909A2B60}">
  <ds:schemaRefs>
    <ds:schemaRef ds:uri="ESRI.ArcGIS.Mapping.OfficeIntegration.PowerPointInfo"/>
  </ds:schemaRefs>
</ds:datastoreItem>
</file>

<file path=customXml/itemProps13.xml><?xml version="1.0" encoding="utf-8"?>
<ds:datastoreItem xmlns:ds="http://schemas.openxmlformats.org/officeDocument/2006/customXml" ds:itemID="{255EC5D8-6AAB-45BA-B7C1-D6A01E186FE5}">
  <ds:schemaRefs>
    <ds:schemaRef ds:uri="ESRI.ArcGIS.Mapping.OfficeIntegration.PowerPointInfo"/>
  </ds:schemaRefs>
</ds:datastoreItem>
</file>

<file path=customXml/itemProps14.xml><?xml version="1.0" encoding="utf-8"?>
<ds:datastoreItem xmlns:ds="http://schemas.openxmlformats.org/officeDocument/2006/customXml" ds:itemID="{BD6C88B1-2739-490D-86DE-FA4AC7B8F4A8}">
  <ds:schemaRefs>
    <ds:schemaRef ds:uri="ESRI.ArcGIS.Mapping.OfficeIntegration.PowerPointInfo"/>
  </ds:schemaRefs>
</ds:datastoreItem>
</file>

<file path=customXml/itemProps15.xml><?xml version="1.0" encoding="utf-8"?>
<ds:datastoreItem xmlns:ds="http://schemas.openxmlformats.org/officeDocument/2006/customXml" ds:itemID="{513CF6CE-4EF2-469F-A6AF-FBDF66C667A6}">
  <ds:schemaRefs>
    <ds:schemaRef ds:uri="ESRI.ArcGIS.Mapping.OfficeIntegration.PowerPointInfo"/>
  </ds:schemaRefs>
</ds:datastoreItem>
</file>

<file path=customXml/itemProps2.xml><?xml version="1.0" encoding="utf-8"?>
<ds:datastoreItem xmlns:ds="http://schemas.openxmlformats.org/officeDocument/2006/customXml" ds:itemID="{7CF42A3F-295D-45DA-8575-EADCE458AEAF}">
  <ds:schemaRefs>
    <ds:schemaRef ds:uri="ESRI.ArcGIS.Mapping.OfficeIntegration.PowerPointInfo"/>
  </ds:schemaRefs>
</ds:datastoreItem>
</file>

<file path=customXml/itemProps3.xml><?xml version="1.0" encoding="utf-8"?>
<ds:datastoreItem xmlns:ds="http://schemas.openxmlformats.org/officeDocument/2006/customXml" ds:itemID="{015FCABD-D4A1-479C-BC2E-B02DF215E2FE}">
  <ds:schemaRefs>
    <ds:schemaRef ds:uri="ESRI.ArcGIS.Mapping.OfficeIntegration.PowerPointInfo"/>
  </ds:schemaRefs>
</ds:datastoreItem>
</file>

<file path=customXml/itemProps4.xml><?xml version="1.0" encoding="utf-8"?>
<ds:datastoreItem xmlns:ds="http://schemas.openxmlformats.org/officeDocument/2006/customXml" ds:itemID="{2780053C-C7B2-4CAC-B890-4AEC49D4349B}">
  <ds:schemaRefs>
    <ds:schemaRef ds:uri="ESRI.ArcGIS.Mapping.OfficeIntegration.PowerPointInfo"/>
  </ds:schemaRefs>
</ds:datastoreItem>
</file>

<file path=customXml/itemProps5.xml><?xml version="1.0" encoding="utf-8"?>
<ds:datastoreItem xmlns:ds="http://schemas.openxmlformats.org/officeDocument/2006/customXml" ds:itemID="{9820D6D0-44DF-48D8-BE1F-4A75A9575814}">
  <ds:schemaRefs>
    <ds:schemaRef ds:uri="ESRI.ArcGIS.Mapping.OfficeIntegration.PowerPointInfo"/>
  </ds:schemaRefs>
</ds:datastoreItem>
</file>

<file path=customXml/itemProps6.xml><?xml version="1.0" encoding="utf-8"?>
<ds:datastoreItem xmlns:ds="http://schemas.openxmlformats.org/officeDocument/2006/customXml" ds:itemID="{3E87F883-6DF9-4210-8637-7BA413278D13}">
  <ds:schemaRefs>
    <ds:schemaRef ds:uri="ESRI.ArcGIS.Mapping.OfficeIntegration.PowerPointInfo"/>
  </ds:schemaRefs>
</ds:datastoreItem>
</file>

<file path=customXml/itemProps7.xml><?xml version="1.0" encoding="utf-8"?>
<ds:datastoreItem xmlns:ds="http://schemas.openxmlformats.org/officeDocument/2006/customXml" ds:itemID="{2F7C3A96-5E90-43FD-A6DD-091C52340356}">
  <ds:schemaRefs>
    <ds:schemaRef ds:uri="ESRI.ArcGIS.Mapping.OfficeIntegration.PowerPointInfo"/>
  </ds:schemaRefs>
</ds:datastoreItem>
</file>

<file path=customXml/itemProps8.xml><?xml version="1.0" encoding="utf-8"?>
<ds:datastoreItem xmlns:ds="http://schemas.openxmlformats.org/officeDocument/2006/customXml" ds:itemID="{06FB121A-5A75-43F1-8E63-3DADE6FAE621}">
  <ds:schemaRefs>
    <ds:schemaRef ds:uri="ESRI.ArcGIS.Mapping.OfficeIntegration.PowerPointInfo"/>
  </ds:schemaRefs>
</ds:datastoreItem>
</file>

<file path=customXml/itemProps9.xml><?xml version="1.0" encoding="utf-8"?>
<ds:datastoreItem xmlns:ds="http://schemas.openxmlformats.org/officeDocument/2006/customXml" ds:itemID="{334BC46A-F708-4E4B-8287-F4D15EBD5325}">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16669</TotalTime>
  <Words>2871</Words>
  <Application>Microsoft Office PowerPoint</Application>
  <PresentationFormat>On-screen Show (4:3)</PresentationFormat>
  <Paragraphs>185</Paragraphs>
  <Slides>18</Slides>
  <Notes>2</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Default Design</vt:lpstr>
      <vt:lpstr>EPA</vt:lpstr>
      <vt:lpstr>Protection of Visibility: Amendments to Requirements for State Plans  (Proposed Amendments to Regional Haze Rule)   Docket ID: EPA-HQ-OAR-2015-0531</vt:lpstr>
      <vt:lpstr>Protecting Visibility</vt:lpstr>
      <vt:lpstr>Proposed RHR Revisions</vt:lpstr>
      <vt:lpstr>Proposed RHR Revisions</vt:lpstr>
      <vt:lpstr>Proposed RHR Revisions</vt:lpstr>
      <vt:lpstr>Proposed RHR Revisions</vt:lpstr>
      <vt:lpstr>Proposed RHR Revisions</vt:lpstr>
      <vt:lpstr>Proposed RHR Revisions</vt:lpstr>
      <vt:lpstr>Proposed RHR Revisions</vt:lpstr>
      <vt:lpstr>Proposed RHR Revisions</vt:lpstr>
      <vt:lpstr>Proposed RHR Revisions</vt:lpstr>
      <vt:lpstr>Proposed RHR Revisions</vt:lpstr>
      <vt:lpstr>Proposed RHR Revisions</vt:lpstr>
      <vt:lpstr>Proposed RHR Revisions</vt:lpstr>
      <vt:lpstr>Public Hearing</vt:lpstr>
      <vt:lpstr>Public Hearing</vt:lpstr>
      <vt:lpstr>How to Comment</vt:lpstr>
      <vt:lpstr>For 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 Pollution Transport</dc:title>
  <dc:creator>EPA OAQPS</dc:creator>
  <cp:lastModifiedBy>Nancy Kruger</cp:lastModifiedBy>
  <cp:revision>853</cp:revision>
  <cp:lastPrinted>2016-05-04T14:49:53Z</cp:lastPrinted>
  <dcterms:created xsi:type="dcterms:W3CDTF">2014-04-17T16:38:22Z</dcterms:created>
  <dcterms:modified xsi:type="dcterms:W3CDTF">2016-05-04T14:51:58Z</dcterms:modified>
</cp:coreProperties>
</file>