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88" r:id="rId79"/>
  </p:sldMasterIdLst>
  <p:notesMasterIdLst>
    <p:notesMasterId r:id="rId98"/>
  </p:notesMasterIdLst>
  <p:handoutMasterIdLst>
    <p:handoutMasterId r:id="rId99"/>
  </p:handoutMasterIdLst>
  <p:sldIdLst>
    <p:sldId id="291" r:id="rId80"/>
    <p:sldId id="271" r:id="rId81"/>
    <p:sldId id="287" r:id="rId82"/>
    <p:sldId id="314" r:id="rId83"/>
    <p:sldId id="305" r:id="rId84"/>
    <p:sldId id="315" r:id="rId85"/>
    <p:sldId id="316" r:id="rId86"/>
    <p:sldId id="262" r:id="rId87"/>
    <p:sldId id="276" r:id="rId88"/>
    <p:sldId id="278" r:id="rId89"/>
    <p:sldId id="313" r:id="rId90"/>
    <p:sldId id="317" r:id="rId91"/>
    <p:sldId id="312" r:id="rId92"/>
    <p:sldId id="318" r:id="rId93"/>
    <p:sldId id="319" r:id="rId94"/>
    <p:sldId id="320" r:id="rId95"/>
    <p:sldId id="301" r:id="rId96"/>
    <p:sldId id="264" r:id="rId97"/>
  </p:sldIdLst>
  <p:sldSz cx="9144000" cy="6858000" type="screen4x3"/>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mas, Julia" initials="GJ" lastIdx="2" clrIdx="0">
    <p:extLst/>
  </p:cmAuthor>
  <p:cmAuthor id="2" name="Scavo, Kimber" initials="SK" lastIdx="4"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79" autoAdjust="0"/>
    <p:restoredTop sz="79969" autoAdjust="0"/>
  </p:normalViewPr>
  <p:slideViewPr>
    <p:cSldViewPr>
      <p:cViewPr>
        <p:scale>
          <a:sx n="88" d="100"/>
          <a:sy n="88" d="100"/>
        </p:scale>
        <p:origin x="-1398" y="3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23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slide" Target="slides/slide5.xml"/><Relationship Id="rId89" Type="http://schemas.openxmlformats.org/officeDocument/2006/relationships/slide" Target="slides/slide10.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customXml" Target="../customXml/item53.xml"/><Relationship Id="rId58" Type="http://schemas.openxmlformats.org/officeDocument/2006/relationships/customXml" Target="../customXml/item58.xml"/><Relationship Id="rId66" Type="http://schemas.openxmlformats.org/officeDocument/2006/relationships/customXml" Target="../customXml/item66.xml"/><Relationship Id="rId74" Type="http://schemas.openxmlformats.org/officeDocument/2006/relationships/customXml" Target="../customXml/item74.xml"/><Relationship Id="rId79" Type="http://schemas.openxmlformats.org/officeDocument/2006/relationships/slideMaster" Target="slideMasters/slideMaster1.xml"/><Relationship Id="rId87" Type="http://schemas.openxmlformats.org/officeDocument/2006/relationships/slide" Target="slides/slide8.xml"/><Relationship Id="rId102" Type="http://schemas.openxmlformats.org/officeDocument/2006/relationships/viewProps" Target="viewProps.xml"/><Relationship Id="rId5" Type="http://schemas.openxmlformats.org/officeDocument/2006/relationships/customXml" Target="../customXml/item5.xml"/><Relationship Id="rId61" Type="http://schemas.openxmlformats.org/officeDocument/2006/relationships/customXml" Target="../customXml/item61.xml"/><Relationship Id="rId82" Type="http://schemas.openxmlformats.org/officeDocument/2006/relationships/slide" Target="slides/slide3.xml"/><Relationship Id="rId90" Type="http://schemas.openxmlformats.org/officeDocument/2006/relationships/slide" Target="slides/slide11.xml"/><Relationship Id="rId95" Type="http://schemas.openxmlformats.org/officeDocument/2006/relationships/slide" Target="slides/slide16.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customXml" Target="../customXml/item64.xml"/><Relationship Id="rId69" Type="http://schemas.openxmlformats.org/officeDocument/2006/relationships/customXml" Target="../customXml/item69.xml"/><Relationship Id="rId77" Type="http://schemas.openxmlformats.org/officeDocument/2006/relationships/customXml" Target="../customXml/item77.xml"/><Relationship Id="rId100" Type="http://schemas.openxmlformats.org/officeDocument/2006/relationships/commentAuthors" Target="commentAuthors.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80" Type="http://schemas.openxmlformats.org/officeDocument/2006/relationships/slide" Target="slides/slide1.xml"/><Relationship Id="rId85" Type="http://schemas.openxmlformats.org/officeDocument/2006/relationships/slide" Target="slides/slide6.xml"/><Relationship Id="rId93" Type="http://schemas.openxmlformats.org/officeDocument/2006/relationships/slide" Target="slides/slide14.xml"/><Relationship Id="rId98"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customXml" Target="../customXml/item67.xml"/><Relationship Id="rId103" Type="http://schemas.openxmlformats.org/officeDocument/2006/relationships/theme" Target="theme/theme1.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customXml" Target="../customXml/item70.xml"/><Relationship Id="rId75" Type="http://schemas.openxmlformats.org/officeDocument/2006/relationships/customXml" Target="../customXml/item75.xml"/><Relationship Id="rId83" Type="http://schemas.openxmlformats.org/officeDocument/2006/relationships/slide" Target="slides/slide4.xml"/><Relationship Id="rId88" Type="http://schemas.openxmlformats.org/officeDocument/2006/relationships/slide" Target="slides/slide9.xml"/><Relationship Id="rId91" Type="http://schemas.openxmlformats.org/officeDocument/2006/relationships/slide" Target="slides/slide12.xml"/><Relationship Id="rId96"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customXml" Target="../customXml/item73.xml"/><Relationship Id="rId78" Type="http://schemas.openxmlformats.org/officeDocument/2006/relationships/customXml" Target="../customXml/item78.xml"/><Relationship Id="rId81" Type="http://schemas.openxmlformats.org/officeDocument/2006/relationships/slide" Target="slides/slide2.xml"/><Relationship Id="rId86" Type="http://schemas.openxmlformats.org/officeDocument/2006/relationships/slide" Target="slides/slide7.xml"/><Relationship Id="rId94" Type="http://schemas.openxmlformats.org/officeDocument/2006/relationships/slide" Target="slides/slide15.xml"/><Relationship Id="rId99" Type="http://schemas.openxmlformats.org/officeDocument/2006/relationships/handoutMaster" Target="handoutMasters/handoutMaster1.xml"/><Relationship Id="rId10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slide" Target="slides/slide18.xml"/><Relationship Id="rId10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1485"/>
          </a:xfrm>
          <a:prstGeom prst="rect">
            <a:avLst/>
          </a:prstGeom>
        </p:spPr>
        <p:txBody>
          <a:bodyPr vert="horz" lIns="91882" tIns="45942" rIns="91882" bIns="45942" rtlCol="0"/>
          <a:lstStyle>
            <a:lvl1pPr algn="l">
              <a:defRPr sz="1200"/>
            </a:lvl1pPr>
          </a:lstStyle>
          <a:p>
            <a:endParaRPr lang="en-US" dirty="0"/>
          </a:p>
        </p:txBody>
      </p:sp>
      <p:sp>
        <p:nvSpPr>
          <p:cNvPr id="3" name="Date Placeholder 2"/>
          <p:cNvSpPr>
            <a:spLocks noGrp="1"/>
          </p:cNvSpPr>
          <p:nvPr>
            <p:ph type="dt" sz="quarter" idx="1"/>
          </p:nvPr>
        </p:nvSpPr>
        <p:spPr>
          <a:xfrm>
            <a:off x="3970340" y="0"/>
            <a:ext cx="3038475" cy="461485"/>
          </a:xfrm>
          <a:prstGeom prst="rect">
            <a:avLst/>
          </a:prstGeom>
        </p:spPr>
        <p:txBody>
          <a:bodyPr vert="horz" lIns="91882" tIns="45942" rIns="91882" bIns="45942" rtlCol="0"/>
          <a:lstStyle>
            <a:lvl1pPr algn="r">
              <a:defRPr sz="1200"/>
            </a:lvl1pPr>
          </a:lstStyle>
          <a:p>
            <a:fld id="{949084FD-C88D-4846-8683-14E15BCDD885}" type="datetimeFigureOut">
              <a:rPr lang="en-US" smtClean="0"/>
              <a:pPr/>
              <a:t>6/21/2016</a:t>
            </a:fld>
            <a:endParaRPr lang="en-US" dirty="0"/>
          </a:p>
        </p:txBody>
      </p:sp>
      <p:sp>
        <p:nvSpPr>
          <p:cNvPr id="4" name="Footer Placeholder 3"/>
          <p:cNvSpPr>
            <a:spLocks noGrp="1"/>
          </p:cNvSpPr>
          <p:nvPr>
            <p:ph type="ftr" sz="quarter" idx="2"/>
          </p:nvPr>
        </p:nvSpPr>
        <p:spPr>
          <a:xfrm>
            <a:off x="2" y="8760317"/>
            <a:ext cx="3038475" cy="461485"/>
          </a:xfrm>
          <a:prstGeom prst="rect">
            <a:avLst/>
          </a:prstGeom>
        </p:spPr>
        <p:txBody>
          <a:bodyPr vert="horz" lIns="91882" tIns="45942" rIns="91882" bIns="4594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0" y="8760317"/>
            <a:ext cx="3038475" cy="461485"/>
          </a:xfrm>
          <a:prstGeom prst="rect">
            <a:avLst/>
          </a:prstGeom>
        </p:spPr>
        <p:txBody>
          <a:bodyPr vert="horz" lIns="91882" tIns="45942" rIns="91882" bIns="45942" rtlCol="0" anchor="b"/>
          <a:lstStyle>
            <a:lvl1pPr algn="r">
              <a:defRPr sz="1200"/>
            </a:lvl1pPr>
          </a:lstStyle>
          <a:p>
            <a:fld id="{F0FE72FC-5D05-48A8-9F8C-EB792310A4A0}" type="slidenum">
              <a:rPr lang="en-US" smtClean="0"/>
              <a:pPr/>
              <a:t>‹#›</a:t>
            </a:fld>
            <a:endParaRPr lang="en-US" dirty="0"/>
          </a:p>
        </p:txBody>
      </p:sp>
    </p:spTree>
    <p:extLst>
      <p:ext uri="{BB962C8B-B14F-4D97-AF65-F5344CB8AC3E}">
        <p14:creationId xmlns:p14="http://schemas.microsoft.com/office/powerpoint/2010/main" val="1163306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3628" tIns="46815" rIns="93628" bIns="468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1169"/>
          </a:xfrm>
          <a:prstGeom prst="rect">
            <a:avLst/>
          </a:prstGeom>
        </p:spPr>
        <p:txBody>
          <a:bodyPr vert="horz" lIns="93628" tIns="46815" rIns="93628" bIns="46815" rtlCol="0"/>
          <a:lstStyle>
            <a:lvl1pPr algn="r">
              <a:defRPr sz="1200"/>
            </a:lvl1pPr>
          </a:lstStyle>
          <a:p>
            <a:fld id="{701A65B4-3CF4-4CE9-A91F-BE29D64A9D21}" type="datetimeFigureOut">
              <a:rPr lang="en-US" smtClean="0"/>
              <a:pPr/>
              <a:t>6/21/2016</a:t>
            </a:fld>
            <a:endParaRPr lang="en-US" dirty="0"/>
          </a:p>
        </p:txBody>
      </p:sp>
      <p:sp>
        <p:nvSpPr>
          <p:cNvPr id="4" name="Slide Image Placeholder 3"/>
          <p:cNvSpPr>
            <a:spLocks noGrp="1" noRot="1" noChangeAspect="1"/>
          </p:cNvSpPr>
          <p:nvPr>
            <p:ph type="sldImg" idx="2"/>
          </p:nvPr>
        </p:nvSpPr>
        <p:spPr>
          <a:xfrm>
            <a:off x="1198563" y="690563"/>
            <a:ext cx="4613275" cy="3460750"/>
          </a:xfrm>
          <a:prstGeom prst="rect">
            <a:avLst/>
          </a:prstGeom>
          <a:noFill/>
          <a:ln w="12700">
            <a:solidFill>
              <a:prstClr val="black"/>
            </a:solidFill>
          </a:ln>
        </p:spPr>
        <p:txBody>
          <a:bodyPr vert="horz" lIns="93628" tIns="46815" rIns="93628" bIns="46815" rtlCol="0" anchor="ctr"/>
          <a:lstStyle/>
          <a:p>
            <a:endParaRPr lang="en-US" dirty="0"/>
          </a:p>
        </p:txBody>
      </p:sp>
      <p:sp>
        <p:nvSpPr>
          <p:cNvPr id="5" name="Notes Placeholder 4"/>
          <p:cNvSpPr>
            <a:spLocks noGrp="1"/>
          </p:cNvSpPr>
          <p:nvPr>
            <p:ph type="body" sz="quarter" idx="3"/>
          </p:nvPr>
        </p:nvSpPr>
        <p:spPr>
          <a:xfrm>
            <a:off x="701040" y="4381103"/>
            <a:ext cx="5608320" cy="4150519"/>
          </a:xfrm>
          <a:prstGeom prst="rect">
            <a:avLst/>
          </a:prstGeom>
        </p:spPr>
        <p:txBody>
          <a:bodyPr vert="horz" lIns="93628" tIns="46815" rIns="93628" bIns="468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0606"/>
            <a:ext cx="3037840" cy="461169"/>
          </a:xfrm>
          <a:prstGeom prst="rect">
            <a:avLst/>
          </a:prstGeom>
        </p:spPr>
        <p:txBody>
          <a:bodyPr vert="horz" lIns="93628" tIns="46815" rIns="93628" bIns="468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60606"/>
            <a:ext cx="3037840" cy="461169"/>
          </a:xfrm>
          <a:prstGeom prst="rect">
            <a:avLst/>
          </a:prstGeom>
        </p:spPr>
        <p:txBody>
          <a:bodyPr vert="horz" lIns="93628" tIns="46815" rIns="93628" bIns="46815" rtlCol="0" anchor="b"/>
          <a:lstStyle>
            <a:lvl1pPr algn="r">
              <a:defRPr sz="1200"/>
            </a:lvl1pPr>
          </a:lstStyle>
          <a:p>
            <a:fld id="{17DF72B7-2191-43A9-9FDF-D72153504694}" type="slidenum">
              <a:rPr lang="en-US" smtClean="0"/>
              <a:pPr/>
              <a:t>‹#›</a:t>
            </a:fld>
            <a:endParaRPr lang="en-US" dirty="0"/>
          </a:p>
        </p:txBody>
      </p:sp>
    </p:spTree>
    <p:extLst>
      <p:ext uri="{BB962C8B-B14F-4D97-AF65-F5344CB8AC3E}">
        <p14:creationId xmlns:p14="http://schemas.microsoft.com/office/powerpoint/2010/main" val="1401097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DF72B7-2191-43A9-9FDF-D72153504694}" type="slidenum">
              <a:rPr lang="en-US" smtClean="0"/>
              <a:pPr/>
              <a:t>1</a:t>
            </a:fld>
            <a:endParaRPr lang="en-US" dirty="0"/>
          </a:p>
        </p:txBody>
      </p:sp>
    </p:spTree>
    <p:extLst>
      <p:ext uri="{BB962C8B-B14F-4D97-AF65-F5344CB8AC3E}">
        <p14:creationId xmlns:p14="http://schemas.microsoft.com/office/powerpoint/2010/main" val="2625498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NOx is the main driver</a:t>
            </a:r>
            <a:r>
              <a:rPr lang="en-US" baseline="0" dirty="0" smtClean="0"/>
              <a:t> of ozone in the area, and 77% of NOx is from mobile sources (onroad and nonroad).</a:t>
            </a:r>
            <a:endParaRPr lang="en-US" dirty="0"/>
          </a:p>
        </p:txBody>
      </p:sp>
      <p:sp>
        <p:nvSpPr>
          <p:cNvPr id="4" name="Slide Number Placeholder 3"/>
          <p:cNvSpPr>
            <a:spLocks noGrp="1"/>
          </p:cNvSpPr>
          <p:nvPr>
            <p:ph type="sldNum" sz="quarter" idx="10"/>
          </p:nvPr>
        </p:nvSpPr>
        <p:spPr/>
        <p:txBody>
          <a:bodyPr/>
          <a:lstStyle/>
          <a:p>
            <a:fld id="{17DF72B7-2191-43A9-9FDF-D72153504694}" type="slidenum">
              <a:rPr lang="en-US" smtClean="0"/>
              <a:pPr/>
              <a:t>10</a:t>
            </a:fld>
            <a:endParaRPr lang="en-US" dirty="0"/>
          </a:p>
        </p:txBody>
      </p:sp>
    </p:spTree>
    <p:extLst>
      <p:ext uri="{BB962C8B-B14F-4D97-AF65-F5344CB8AC3E}">
        <p14:creationId xmlns:p14="http://schemas.microsoft.com/office/powerpoint/2010/main" val="1071019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DF72B7-2191-43A9-9FDF-D72153504694}" type="slidenum">
              <a:rPr lang="en-US" smtClean="0"/>
              <a:pPr/>
              <a:t>11</a:t>
            </a:fld>
            <a:endParaRPr lang="en-US" dirty="0"/>
          </a:p>
        </p:txBody>
      </p:sp>
    </p:spTree>
    <p:extLst>
      <p:ext uri="{BB962C8B-B14F-4D97-AF65-F5344CB8AC3E}">
        <p14:creationId xmlns:p14="http://schemas.microsoft.com/office/powerpoint/2010/main" val="3126510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DF72B7-2191-43A9-9FDF-D72153504694}" type="slidenum">
              <a:rPr lang="en-US" smtClean="0"/>
              <a:pPr/>
              <a:t>12</a:t>
            </a:fld>
            <a:endParaRPr lang="en-US" dirty="0"/>
          </a:p>
        </p:txBody>
      </p:sp>
    </p:spTree>
    <p:extLst>
      <p:ext uri="{BB962C8B-B14F-4D97-AF65-F5344CB8AC3E}">
        <p14:creationId xmlns:p14="http://schemas.microsoft.com/office/powerpoint/2010/main" val="725997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DF72B7-2191-43A9-9FDF-D72153504694}" type="slidenum">
              <a:rPr lang="en-US" smtClean="0"/>
              <a:pPr/>
              <a:t>13</a:t>
            </a:fld>
            <a:endParaRPr lang="en-US" dirty="0"/>
          </a:p>
        </p:txBody>
      </p:sp>
    </p:spTree>
    <p:extLst>
      <p:ext uri="{BB962C8B-B14F-4D97-AF65-F5344CB8AC3E}">
        <p14:creationId xmlns:p14="http://schemas.microsoft.com/office/powerpoint/2010/main" val="4267311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A9372-E33A-447F-9B61-FF5B3AEAFFF9}" type="slidenum">
              <a:rPr lang="en-US" smtClean="0"/>
              <a:pPr/>
              <a:t>16</a:t>
            </a:fld>
            <a:endParaRPr lang="en-US" dirty="0"/>
          </a:p>
        </p:txBody>
      </p:sp>
    </p:spTree>
    <p:extLst>
      <p:ext uri="{BB962C8B-B14F-4D97-AF65-F5344CB8AC3E}">
        <p14:creationId xmlns:p14="http://schemas.microsoft.com/office/powerpoint/2010/main" val="3622654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F72B7-2191-43A9-9FDF-D72153504694}" type="slidenum">
              <a:rPr lang="en-US" smtClean="0"/>
              <a:pPr/>
              <a:t>17</a:t>
            </a:fld>
            <a:endParaRPr lang="en-US" dirty="0"/>
          </a:p>
        </p:txBody>
      </p:sp>
    </p:spTree>
    <p:extLst>
      <p:ext uri="{BB962C8B-B14F-4D97-AF65-F5344CB8AC3E}">
        <p14:creationId xmlns:p14="http://schemas.microsoft.com/office/powerpoint/2010/main" val="1946665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air quality benefits of local strategies may not show an air quality benefit when a broader-scale attainment demonstration for a SIP is conducted, this</a:t>
            </a:r>
          </a:p>
          <a:p>
            <a:r>
              <a:rPr lang="en-US" dirty="0"/>
              <a:t>risk-based analysis demonstrates that local regulatory and voluntary control measures are an important part of an air quality management program. By using a multi-pollutant approach, some strategies with multi-pollutant benefits might not have been considered if pollutants had been examined one at a time; a strategy that might seem too expensive to reduce a single pollutant or too difficult to implement might emerge as cost-effective once all the cobenefits are factored into the analysis.</a:t>
            </a:r>
          </a:p>
          <a:p>
            <a:endParaRPr lang="en-US" dirty="0" smtClean="0"/>
          </a:p>
          <a:p>
            <a:r>
              <a:rPr lang="en-US" dirty="0"/>
              <a:t>The EPA staff also benefited from feedback from South Carolina on the CoST database and how to reflect local conditions in the tool with more accuracy and</a:t>
            </a:r>
          </a:p>
          <a:p>
            <a:r>
              <a:rPr lang="en-US" dirty="0"/>
              <a:t>from the opportunity to deliver BenMAP-CE training to South Carolina staff, which prepared them for subsequent domestic and international training classes. Through the collaborative working relationship, EPA was able to train a new staff member in how to run the tool with location-specific health data.</a:t>
            </a:r>
            <a:endParaRPr lang="en-US" dirty="0" smtClean="0"/>
          </a:p>
          <a:p>
            <a:endParaRPr lang="en-US" dirty="0"/>
          </a:p>
        </p:txBody>
      </p:sp>
      <p:sp>
        <p:nvSpPr>
          <p:cNvPr id="4" name="Slide Number Placeholder 3"/>
          <p:cNvSpPr>
            <a:spLocks noGrp="1"/>
          </p:cNvSpPr>
          <p:nvPr>
            <p:ph type="sldNum" sz="quarter" idx="10"/>
          </p:nvPr>
        </p:nvSpPr>
        <p:spPr/>
        <p:txBody>
          <a:bodyPr/>
          <a:lstStyle/>
          <a:p>
            <a:fld id="{17DF72B7-2191-43A9-9FDF-D72153504694}" type="slidenum">
              <a:rPr lang="en-US" smtClean="0"/>
              <a:pPr/>
              <a:t>18</a:t>
            </a:fld>
            <a:endParaRPr lang="en-US" dirty="0"/>
          </a:p>
        </p:txBody>
      </p:sp>
    </p:spTree>
    <p:extLst>
      <p:ext uri="{BB962C8B-B14F-4D97-AF65-F5344CB8AC3E}">
        <p14:creationId xmlns:p14="http://schemas.microsoft.com/office/powerpoint/2010/main" val="3341086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F72B7-2191-43A9-9FDF-D72153504694}" type="slidenum">
              <a:rPr lang="en-US" smtClean="0"/>
              <a:pPr/>
              <a:t>2</a:t>
            </a:fld>
            <a:endParaRPr lang="en-US" dirty="0"/>
          </a:p>
        </p:txBody>
      </p:sp>
    </p:spTree>
    <p:extLst>
      <p:ext uri="{BB962C8B-B14F-4D97-AF65-F5344CB8AC3E}">
        <p14:creationId xmlns:p14="http://schemas.microsoft.com/office/powerpoint/2010/main" val="3208486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DF72B7-2191-43A9-9FDF-D72153504694}" type="slidenum">
              <a:rPr lang="en-US" smtClean="0"/>
              <a:pPr/>
              <a:t>3</a:t>
            </a:fld>
            <a:endParaRPr lang="en-US" dirty="0"/>
          </a:p>
        </p:txBody>
      </p:sp>
    </p:spTree>
    <p:extLst>
      <p:ext uri="{BB962C8B-B14F-4D97-AF65-F5344CB8AC3E}">
        <p14:creationId xmlns:p14="http://schemas.microsoft.com/office/powerpoint/2010/main" val="3106204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Mobile</a:t>
            </a:r>
            <a:r>
              <a:rPr lang="en-US" baseline="0" dirty="0" smtClean="0"/>
              <a:t> sources not included due to the difficulty in regulating mobile source emissions from a state perspective and because of the added project resources that would have been required to run SMOKE-MOVES</a:t>
            </a:r>
            <a:endParaRPr lang="en-US" dirty="0"/>
          </a:p>
        </p:txBody>
      </p:sp>
      <p:sp>
        <p:nvSpPr>
          <p:cNvPr id="4" name="Slide Number Placeholder 3"/>
          <p:cNvSpPr>
            <a:spLocks noGrp="1"/>
          </p:cNvSpPr>
          <p:nvPr>
            <p:ph type="sldNum" sz="quarter" idx="10"/>
          </p:nvPr>
        </p:nvSpPr>
        <p:spPr/>
        <p:txBody>
          <a:bodyPr/>
          <a:lstStyle/>
          <a:p>
            <a:fld id="{17DF72B7-2191-43A9-9FDF-D72153504694}" type="slidenum">
              <a:rPr lang="en-US" smtClean="0"/>
              <a:pPr/>
              <a:t>4</a:t>
            </a:fld>
            <a:endParaRPr lang="en-US" dirty="0"/>
          </a:p>
        </p:txBody>
      </p:sp>
    </p:spTree>
    <p:extLst>
      <p:ext uri="{BB962C8B-B14F-4D97-AF65-F5344CB8AC3E}">
        <p14:creationId xmlns:p14="http://schemas.microsoft.com/office/powerpoint/2010/main" val="3908317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n</a:t>
            </a:r>
            <a:r>
              <a:rPr lang="en-US" dirty="0" smtClean="0"/>
              <a:t>otable</a:t>
            </a:r>
            <a:r>
              <a:rPr lang="en-US" baseline="0" dirty="0" smtClean="0"/>
              <a:t> NOx reduction strategy was “low emission burning” to point sources that cost ~$650/ton and lead to a 1065 tpy reduction in NOx. Low NOx burner point source reduction was ~$6500/ton and reduced NOx by only 192 tons. The Dry Injection/Fabric filter system costs $13,000/ton of PM2.5</a:t>
            </a:r>
            <a:endParaRPr lang="en-US" dirty="0"/>
          </a:p>
        </p:txBody>
      </p:sp>
      <p:sp>
        <p:nvSpPr>
          <p:cNvPr id="4" name="Slide Number Placeholder 3"/>
          <p:cNvSpPr>
            <a:spLocks noGrp="1"/>
          </p:cNvSpPr>
          <p:nvPr>
            <p:ph type="sldNum" sz="quarter" idx="10"/>
          </p:nvPr>
        </p:nvSpPr>
        <p:spPr/>
        <p:txBody>
          <a:bodyPr/>
          <a:lstStyle/>
          <a:p>
            <a:fld id="{17DF72B7-2191-43A9-9FDF-D72153504694}"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110769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NOx    –    1,587 tons (of 46,179)</a:t>
            </a:r>
          </a:p>
          <a:p>
            <a:r>
              <a:rPr lang="en-US" dirty="0"/>
              <a:t>PM</a:t>
            </a:r>
            <a:r>
              <a:rPr lang="en-US" sz="1100" dirty="0"/>
              <a:t>2.5</a:t>
            </a:r>
            <a:r>
              <a:rPr lang="en-US" dirty="0"/>
              <a:t>  –    222 tons (of 7,943)</a:t>
            </a:r>
          </a:p>
          <a:p>
            <a:r>
              <a:rPr lang="en-US" dirty="0"/>
              <a:t>SO</a:t>
            </a:r>
            <a:r>
              <a:rPr lang="en-US" sz="1100" dirty="0"/>
              <a:t>2</a:t>
            </a:r>
            <a:r>
              <a:rPr lang="en-US" dirty="0"/>
              <a:t>    –    766.32 tons (of 8,725)</a:t>
            </a:r>
          </a:p>
          <a:p>
            <a:r>
              <a:rPr lang="en-US" dirty="0"/>
              <a:t>VOCs  –    2,727 tons (of 46,453)</a:t>
            </a:r>
          </a:p>
          <a:p>
            <a:r>
              <a:rPr lang="en-US" sz="800" dirty="0"/>
              <a:t>( ) –total emissions of each pollutant in 10 counties</a:t>
            </a:r>
          </a:p>
          <a:p>
            <a:r>
              <a:rPr lang="en-US" sz="800" dirty="0"/>
              <a:t>Based on 2011 NEI </a:t>
            </a:r>
          </a:p>
          <a:p>
            <a:endParaRPr lang="en-US" dirty="0"/>
          </a:p>
        </p:txBody>
      </p:sp>
      <p:sp>
        <p:nvSpPr>
          <p:cNvPr id="4" name="Slide Number Placeholder 3"/>
          <p:cNvSpPr>
            <a:spLocks noGrp="1"/>
          </p:cNvSpPr>
          <p:nvPr>
            <p:ph type="sldNum" sz="quarter" idx="10"/>
          </p:nvPr>
        </p:nvSpPr>
        <p:spPr/>
        <p:txBody>
          <a:bodyPr/>
          <a:lstStyle/>
          <a:p>
            <a:fld id="{17DF72B7-2191-43A9-9FDF-D72153504694}" type="slidenum">
              <a:rPr lang="en-US" smtClean="0"/>
              <a:pPr/>
              <a:t>6</a:t>
            </a:fld>
            <a:endParaRPr lang="en-US" dirty="0"/>
          </a:p>
        </p:txBody>
      </p:sp>
    </p:spTree>
    <p:extLst>
      <p:ext uri="{BB962C8B-B14F-4D97-AF65-F5344CB8AC3E}">
        <p14:creationId xmlns:p14="http://schemas.microsoft.com/office/powerpoint/2010/main" val="1884023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DF72B7-2191-43A9-9FDF-D72153504694}" type="slidenum">
              <a:rPr lang="en-US" smtClean="0"/>
              <a:pPr/>
              <a:t>7</a:t>
            </a:fld>
            <a:endParaRPr lang="en-US" dirty="0"/>
          </a:p>
        </p:txBody>
      </p:sp>
    </p:spTree>
    <p:extLst>
      <p:ext uri="{BB962C8B-B14F-4D97-AF65-F5344CB8AC3E}">
        <p14:creationId xmlns:p14="http://schemas.microsoft.com/office/powerpoint/2010/main" val="3361990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mean annual</a:t>
            </a:r>
            <a:r>
              <a:rPr lang="en-US" baseline="0" dirty="0" smtClean="0"/>
              <a:t> difference between base and test case. Reductions are around .1-.4 ug/m3 reduction. Around a 2% reduction.</a:t>
            </a:r>
          </a:p>
          <a:p>
            <a:endParaRPr lang="en-US" baseline="0" dirty="0" smtClean="0"/>
          </a:p>
          <a:p>
            <a:r>
              <a:rPr lang="en-US" dirty="0" smtClean="0"/>
              <a:t>The biggest reductions occurred in the colder months in the organic carbon species. wood to natural gas control strategy likely had a lot to do with this temporal and species reduction profile. Organic carbon sources are usually</a:t>
            </a:r>
            <a:r>
              <a:rPr lang="en-US" baseline="0" dirty="0" smtClean="0"/>
              <a:t> wood combustions. </a:t>
            </a:r>
            <a:r>
              <a:rPr lang="en-US" dirty="0"/>
              <a:t>Results, taken together indicate that the wood stove conversion to</a:t>
            </a:r>
          </a:p>
          <a:p>
            <a:r>
              <a:rPr lang="en-US" dirty="0"/>
              <a:t>natural gas reduction strategy may be effective at reducing annual PM2.5 emissions.</a:t>
            </a:r>
            <a:endParaRPr lang="en-US" dirty="0" smtClean="0"/>
          </a:p>
          <a:p>
            <a:pPr defTabSz="918826">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7DF72B7-2191-43A9-9FDF-D72153504694}" type="slidenum">
              <a:rPr lang="en-US" smtClean="0"/>
              <a:pPr/>
              <a:t>8</a:t>
            </a:fld>
            <a:endParaRPr lang="en-US" dirty="0"/>
          </a:p>
        </p:txBody>
      </p:sp>
    </p:spTree>
    <p:extLst>
      <p:ext uri="{BB962C8B-B14F-4D97-AF65-F5344CB8AC3E}">
        <p14:creationId xmlns:p14="http://schemas.microsoft.com/office/powerpoint/2010/main" val="486195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Reduction</a:t>
            </a:r>
            <a:r>
              <a:rPr lang="en-US" baseline="0" dirty="0" smtClean="0"/>
              <a:t> was from a base case 2011 compared to a test case. This illustration is the difference in the </a:t>
            </a:r>
            <a:r>
              <a:rPr lang="en-US" b="1" baseline="0" dirty="0" smtClean="0"/>
              <a:t>maximum</a:t>
            </a:r>
            <a:r>
              <a:rPr lang="en-US" b="0" baseline="0" dirty="0" smtClean="0"/>
              <a:t> 8-hour daily max concentration between the 2. there was a max reduction in one cell of ~2 ppb, but most of the area saw less than a 1 ppb reduction in ozone. Again, this is the </a:t>
            </a:r>
            <a:r>
              <a:rPr lang="en-US" b="1" baseline="0" dirty="0" smtClean="0"/>
              <a:t>max</a:t>
            </a:r>
            <a:r>
              <a:rPr lang="en-US" b="0" baseline="0" dirty="0" smtClean="0"/>
              <a:t> difference. The form of the standard is 4</a:t>
            </a:r>
            <a:r>
              <a:rPr lang="en-US" b="0" baseline="30000" dirty="0" smtClean="0"/>
              <a:t>th</a:t>
            </a:r>
            <a:r>
              <a:rPr lang="en-US" b="0" baseline="0" dirty="0" smtClean="0"/>
              <a:t> high. Less than a 1% reduction.</a:t>
            </a:r>
            <a:endParaRPr lang="en-US" dirty="0"/>
          </a:p>
        </p:txBody>
      </p:sp>
      <p:sp>
        <p:nvSpPr>
          <p:cNvPr id="4" name="Slide Number Placeholder 3"/>
          <p:cNvSpPr>
            <a:spLocks noGrp="1"/>
          </p:cNvSpPr>
          <p:nvPr>
            <p:ph type="sldNum" sz="quarter" idx="10"/>
          </p:nvPr>
        </p:nvSpPr>
        <p:spPr/>
        <p:txBody>
          <a:bodyPr/>
          <a:lstStyle/>
          <a:p>
            <a:fld id="{17DF72B7-2191-43A9-9FDF-D72153504694}" type="slidenum">
              <a:rPr lang="en-US" smtClean="0"/>
              <a:pPr/>
              <a:t>9</a:t>
            </a:fld>
            <a:endParaRPr lang="en-US" dirty="0"/>
          </a:p>
        </p:txBody>
      </p:sp>
    </p:spTree>
    <p:extLst>
      <p:ext uri="{BB962C8B-B14F-4D97-AF65-F5344CB8AC3E}">
        <p14:creationId xmlns:p14="http://schemas.microsoft.com/office/powerpoint/2010/main" val="856897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705D9C2-04AA-46CD-8B51-4075D798B651}" type="datetime1">
              <a:rPr lang="en-US" smtClean="0"/>
              <a:pPr/>
              <a:t>6/21/2016</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73548D7-1216-40AB-AC98-7961F2F03612}"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B998E0-BB42-490E-9857-F50880A5C59B}" type="datetime1">
              <a:rPr lang="en-US" smtClean="0"/>
              <a:pPr/>
              <a:t>6/21/2016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548D7-1216-40AB-AC98-7961F2F03612}"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D73548D7-1216-40AB-AC98-7961F2F03612}"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CBBD2B6-E77D-49B0-BACE-8C2CE6CAF405}" type="datetime1">
              <a:rPr lang="en-US" smtClean="0"/>
              <a:pPr/>
              <a:t>6/21/2016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82019BC-C573-4A1B-86C4-669928E270EB}" type="datetime1">
              <a:rPr lang="en-US" smtClean="0"/>
              <a:pPr/>
              <a:t>6/21/2016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D73548D7-1216-40AB-AC98-7961F2F03612}"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F5C64FF0-EE8B-49A1-829D-F9C81C58B10A}" type="datetime1">
              <a:rPr lang="en-US" smtClean="0"/>
              <a:pPr/>
              <a:t>6/21/2016</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73548D7-1216-40AB-AC98-7961F2F03612}"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A495D5B-69BB-4D35-A4B6-BE8601334AAC}" type="datetime1">
              <a:rPr lang="en-US" smtClean="0"/>
              <a:pPr/>
              <a:t>6/21/2016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3548D7-1216-40AB-AC98-7961F2F03612}"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1A0D9A9-B143-4349-A9E2-6628EB91A029}" type="datetime1">
              <a:rPr lang="en-US" smtClean="0"/>
              <a:pPr/>
              <a:t>6/21/2016</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D73548D7-1216-40AB-AC98-7961F2F03612}"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CD16ABD-D4CE-4690-AABF-16DB3C8C9A2E}" type="datetime1">
              <a:rPr lang="en-US" smtClean="0"/>
              <a:pPr/>
              <a:t>6/21/2016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D73548D7-1216-40AB-AC98-7961F2F0361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FCB3D0AA-7134-41E8-9367-36CF61810AC4}" type="datetime1">
              <a:rPr lang="en-US" smtClean="0"/>
              <a:pPr/>
              <a:t>6/21/2016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73548D7-1216-40AB-AC98-7961F2F0361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73548D7-1216-40AB-AC98-7961F2F03612}"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15E22A64-AB7B-4E51-9DA9-9CE415E91A15}" type="datetime1">
              <a:rPr lang="en-US" smtClean="0"/>
              <a:pPr/>
              <a:t>6/21/2016</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D73548D7-1216-40AB-AC98-7961F2F03612}"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E26E1F9A-A14C-4021-962C-B752AD14025B}" type="datetime1">
              <a:rPr lang="en-US" smtClean="0"/>
              <a:pPr/>
              <a:t>6/21/2016</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0953E30-3A5B-41DA-9BE0-268CB655684B}" type="datetime1">
              <a:rPr lang="en-US" smtClean="0"/>
              <a:pPr/>
              <a:t>6/21/2016</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73548D7-1216-40AB-AC98-7961F2F03612}"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9.jpeg"/><Relationship Id="rId7"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11.jpeg"/><Relationship Id="rId5" Type="http://schemas.openxmlformats.org/officeDocument/2006/relationships/image" Target="../media/image3.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smtClean="0"/>
          </a:p>
          <a:p>
            <a:r>
              <a:rPr lang="en-US" dirty="0" smtClean="0"/>
              <a:t>NACAA Update</a:t>
            </a:r>
          </a:p>
          <a:p>
            <a:r>
              <a:rPr lang="en-US" cap="none" dirty="0" smtClean="0"/>
              <a:t>June 22</a:t>
            </a:r>
            <a:r>
              <a:rPr lang="en-US" dirty="0" smtClean="0"/>
              <a:t>, 2016</a:t>
            </a:r>
            <a:endParaRPr lang="en-US" dirty="0"/>
          </a:p>
        </p:txBody>
      </p:sp>
      <p:sp>
        <p:nvSpPr>
          <p:cNvPr id="3" name="Title 2"/>
          <p:cNvSpPr>
            <a:spLocks noGrp="1"/>
          </p:cNvSpPr>
          <p:nvPr>
            <p:ph type="ctrTitle"/>
          </p:nvPr>
        </p:nvSpPr>
        <p:spPr/>
        <p:txBody>
          <a:bodyPr>
            <a:normAutofit fontScale="90000"/>
          </a:bodyPr>
          <a:lstStyle/>
          <a:p>
            <a:r>
              <a:rPr lang="en-US" dirty="0" smtClean="0"/>
              <a:t>Multi-Pollutant Risk-Analysis &amp; Reduction Strategy for South Carolina</a:t>
            </a:r>
            <a:endParaRPr lang="en-US" dirty="0"/>
          </a:p>
        </p:txBody>
      </p:sp>
      <p:grpSp>
        <p:nvGrpSpPr>
          <p:cNvPr id="10" name="Group 9"/>
          <p:cNvGrpSpPr/>
          <p:nvPr/>
        </p:nvGrpSpPr>
        <p:grpSpPr>
          <a:xfrm>
            <a:off x="1219200" y="4648200"/>
            <a:ext cx="6680979" cy="1158875"/>
            <a:chOff x="1295400" y="4648200"/>
            <a:chExt cx="6680979" cy="1158875"/>
          </a:xfrm>
        </p:grpSpPr>
        <p:pic>
          <p:nvPicPr>
            <p:cNvPr id="6" name="Picture 5" descr="http://sites.lafayette.edu/egrs251-fa11-greywater/files/2011/11/EPAlogo1-626x3821.jpg"/>
            <p:cNvPicPr>
              <a:picLocks noChangeAspect="1" noChangeArrowheads="1"/>
            </p:cNvPicPr>
            <p:nvPr/>
          </p:nvPicPr>
          <p:blipFill>
            <a:blip r:embed="rId3" cstate="print"/>
            <a:srcRect t="15214" b="16323"/>
            <a:stretch>
              <a:fillRect/>
            </a:stretch>
          </p:blipFill>
          <p:spPr bwMode="auto">
            <a:xfrm>
              <a:off x="3502038" y="4812808"/>
              <a:ext cx="2085274" cy="871542"/>
            </a:xfrm>
            <a:prstGeom prst="rect">
              <a:avLst/>
            </a:prstGeom>
            <a:noFill/>
            <a:ln w="9525">
              <a:noFill/>
              <a:miter lim="800000"/>
              <a:headEnd/>
              <a:tailEnd/>
            </a:ln>
          </p:spPr>
        </p:pic>
        <p:pic>
          <p:nvPicPr>
            <p:cNvPr id="8" name="Picture 2" descr="C:\Users\hollisao\Desktop\Clean Air Upstate Final Logo.jpg"/>
            <p:cNvPicPr>
              <a:picLocks noChangeAspect="1" noChangeArrowheads="1"/>
            </p:cNvPicPr>
            <p:nvPr/>
          </p:nvPicPr>
          <p:blipFill>
            <a:blip r:embed="rId4" cstate="print"/>
            <a:srcRect/>
            <a:stretch>
              <a:fillRect/>
            </a:stretch>
          </p:blipFill>
          <p:spPr bwMode="auto">
            <a:xfrm>
              <a:off x="5520972" y="4648200"/>
              <a:ext cx="2455407" cy="1105114"/>
            </a:xfrm>
            <a:prstGeom prst="rect">
              <a:avLst/>
            </a:prstGeom>
            <a:noFill/>
          </p:spPr>
        </p:pic>
        <p:pic>
          <p:nvPicPr>
            <p:cNvPr id="2050" name="Picture 2" descr="C:\Users\hollisao\Documents\dhec logo.jpg"/>
            <p:cNvPicPr>
              <a:picLocks noChangeAspect="1" noChangeArrowheads="1"/>
            </p:cNvPicPr>
            <p:nvPr/>
          </p:nvPicPr>
          <p:blipFill>
            <a:blip r:embed="rId5" cstate="print"/>
            <a:srcRect/>
            <a:stretch>
              <a:fillRect/>
            </a:stretch>
          </p:blipFill>
          <p:spPr bwMode="auto">
            <a:xfrm>
              <a:off x="1295400" y="4648200"/>
              <a:ext cx="2189163" cy="1158875"/>
            </a:xfrm>
            <a:prstGeom prst="rect">
              <a:avLst/>
            </a:prstGeom>
            <a:noFill/>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6670" t="18877" r="3888" b="24652"/>
          <a:stretch>
            <a:fillRect/>
          </a:stretch>
        </p:blipFill>
        <p:spPr bwMode="auto">
          <a:xfrm>
            <a:off x="731064" y="1066800"/>
            <a:ext cx="8031936" cy="4419600"/>
          </a:xfrm>
          <a:prstGeom prst="rect">
            <a:avLst/>
          </a:prstGeom>
          <a:noFill/>
          <a:ln w="9525">
            <a:noFill/>
            <a:miter lim="800000"/>
            <a:headEnd/>
            <a:tailEnd/>
          </a:ln>
        </p:spPr>
      </p:pic>
      <p:sp>
        <p:nvSpPr>
          <p:cNvPr id="3" name="TextBox 2"/>
          <p:cNvSpPr txBox="1"/>
          <p:nvPr/>
        </p:nvSpPr>
        <p:spPr>
          <a:xfrm>
            <a:off x="0" y="545812"/>
            <a:ext cx="8915400" cy="584775"/>
          </a:xfrm>
          <a:prstGeom prst="rect">
            <a:avLst/>
          </a:prstGeom>
          <a:noFill/>
        </p:spPr>
        <p:txBody>
          <a:bodyPr wrap="square" rtlCol="0">
            <a:spAutoFit/>
          </a:bodyPr>
          <a:lstStyle/>
          <a:p>
            <a:pPr algn="ctr"/>
            <a:r>
              <a:rPr lang="en-US" sz="3200" dirty="0" smtClean="0"/>
              <a:t>Upstate NOx Emissions by Source Category</a:t>
            </a:r>
            <a:endParaRPr lang="en-US" sz="3200" dirty="0"/>
          </a:p>
        </p:txBody>
      </p:sp>
      <p:sp>
        <p:nvSpPr>
          <p:cNvPr id="2" name="Slide Number Placeholder 1"/>
          <p:cNvSpPr>
            <a:spLocks noGrp="1"/>
          </p:cNvSpPr>
          <p:nvPr>
            <p:ph type="sldNum" sz="quarter" idx="12"/>
          </p:nvPr>
        </p:nvSpPr>
        <p:spPr/>
        <p:txBody>
          <a:bodyPr/>
          <a:lstStyle/>
          <a:p>
            <a:fld id="{D73548D7-1216-40AB-AC98-7961F2F03612}" type="slidenum">
              <a:rPr lang="en-US" smtClean="0"/>
              <a:pPr/>
              <a:t>10</a:t>
            </a:fld>
            <a:endParaRPr lang="en-US" dirty="0"/>
          </a:p>
        </p:txBody>
      </p:sp>
      <p:grpSp>
        <p:nvGrpSpPr>
          <p:cNvPr id="5" name="Group 4"/>
          <p:cNvGrpSpPr>
            <a:grpSpLocks noChangeAspect="1"/>
          </p:cNvGrpSpPr>
          <p:nvPr/>
        </p:nvGrpSpPr>
        <p:grpSpPr>
          <a:xfrm>
            <a:off x="4971472" y="5638800"/>
            <a:ext cx="3943928" cy="684110"/>
            <a:chOff x="1295400" y="4648200"/>
            <a:chExt cx="6680979" cy="1158875"/>
          </a:xfrm>
        </p:grpSpPr>
        <p:pic>
          <p:nvPicPr>
            <p:cNvPr id="6" name="Picture 5" descr="http://sites.lafayette.edu/egrs251-fa11-greywater/files/2011/11/EPAlogo1-626x3821.jpg"/>
            <p:cNvPicPr>
              <a:picLocks noChangeAspect="1" noChangeArrowheads="1"/>
            </p:cNvPicPr>
            <p:nvPr/>
          </p:nvPicPr>
          <p:blipFill>
            <a:blip r:embed="rId4" cstate="print"/>
            <a:srcRect t="15214" b="16323"/>
            <a:stretch>
              <a:fillRect/>
            </a:stretch>
          </p:blipFill>
          <p:spPr bwMode="auto">
            <a:xfrm>
              <a:off x="3502038" y="4812808"/>
              <a:ext cx="2085274" cy="871542"/>
            </a:xfrm>
            <a:prstGeom prst="rect">
              <a:avLst/>
            </a:prstGeom>
            <a:noFill/>
            <a:ln w="9525">
              <a:noFill/>
              <a:miter lim="800000"/>
              <a:headEnd/>
              <a:tailEnd/>
            </a:ln>
          </p:spPr>
        </p:pic>
        <p:pic>
          <p:nvPicPr>
            <p:cNvPr id="7" name="Picture 2" descr="C:\Users\hollisao\Desktop\Clean Air Upstate Final Logo.jpg"/>
            <p:cNvPicPr>
              <a:picLocks noChangeAspect="1" noChangeArrowheads="1"/>
            </p:cNvPicPr>
            <p:nvPr/>
          </p:nvPicPr>
          <p:blipFill>
            <a:blip r:embed="rId5" cstate="print"/>
            <a:srcRect/>
            <a:stretch>
              <a:fillRect/>
            </a:stretch>
          </p:blipFill>
          <p:spPr bwMode="auto">
            <a:xfrm>
              <a:off x="5520972" y="4648200"/>
              <a:ext cx="2455407" cy="1105114"/>
            </a:xfrm>
            <a:prstGeom prst="rect">
              <a:avLst/>
            </a:prstGeom>
            <a:noFill/>
          </p:spPr>
        </p:pic>
        <p:pic>
          <p:nvPicPr>
            <p:cNvPr id="8" name="Picture 2" descr="C:\Users\hollisao\Documents\dhec logo.jpg"/>
            <p:cNvPicPr>
              <a:picLocks noChangeAspect="1" noChangeArrowheads="1"/>
            </p:cNvPicPr>
            <p:nvPr/>
          </p:nvPicPr>
          <p:blipFill>
            <a:blip r:embed="rId6" cstate="print"/>
            <a:srcRect/>
            <a:stretch>
              <a:fillRect/>
            </a:stretch>
          </p:blipFill>
          <p:spPr bwMode="auto">
            <a:xfrm>
              <a:off x="1295400" y="4648200"/>
              <a:ext cx="2189163" cy="1158875"/>
            </a:xfrm>
            <a:prstGeom prst="rect">
              <a:avLst/>
            </a:prstGeom>
            <a:noFill/>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solidFill>
                  <a:schemeClr val="tx1"/>
                </a:solidFill>
                <a:latin typeface="+mn-lt"/>
                <a:ea typeface="+mn-ea"/>
                <a:cs typeface="+mn-cs"/>
              </a:rPr>
              <a:t/>
            </a:r>
            <a:br>
              <a:rPr lang="en-US" sz="4400" dirty="0">
                <a:solidFill>
                  <a:schemeClr val="tx1"/>
                </a:solidFill>
                <a:latin typeface="+mn-lt"/>
                <a:ea typeface="+mn-ea"/>
                <a:cs typeface="+mn-cs"/>
              </a:rPr>
            </a:br>
            <a:r>
              <a:rPr lang="en-US" sz="2400" dirty="0">
                <a:solidFill>
                  <a:schemeClr val="tx1"/>
                </a:solidFill>
                <a:latin typeface="+mn-lt"/>
                <a:ea typeface="+mn-ea"/>
                <a:cs typeface="+mn-cs"/>
              </a:rPr>
              <a:t>2011 NATA Cancer Risk – SC TATT Counties</a:t>
            </a:r>
            <a:br>
              <a:rPr lang="en-US" sz="2400" dirty="0">
                <a:solidFill>
                  <a:schemeClr val="tx1"/>
                </a:solidFill>
                <a:latin typeface="+mn-lt"/>
                <a:ea typeface="+mn-ea"/>
                <a:cs typeface="+mn-cs"/>
              </a:rPr>
            </a:br>
            <a:r>
              <a:rPr lang="en-US" sz="2400" dirty="0">
                <a:solidFill>
                  <a:schemeClr val="tx1"/>
                </a:solidFill>
                <a:latin typeface="+mn-lt"/>
                <a:ea typeface="+mn-ea"/>
                <a:cs typeface="+mn-cs"/>
              </a:rPr>
              <a:t>Pollutant Contributions (47 in a million)</a:t>
            </a:r>
          </a:p>
        </p:txBody>
      </p:sp>
      <p:pic>
        <p:nvPicPr>
          <p:cNvPr id="5" name="Content Placeholder 4"/>
          <p:cNvPicPr>
            <a:picLocks noGrp="1" noChangeAspect="1"/>
          </p:cNvPicPr>
          <p:nvPr>
            <p:ph sz="quarter" idx="1"/>
          </p:nvPr>
        </p:nvPicPr>
        <p:blipFill>
          <a:blip r:embed="rId3" cstate="print"/>
          <a:stretch>
            <a:fillRect/>
          </a:stretch>
        </p:blipFill>
        <p:spPr>
          <a:xfrm>
            <a:off x="630536" y="987552"/>
            <a:ext cx="7876832" cy="5715000"/>
          </a:xfrm>
          <a:prstGeom prst="rect">
            <a:avLst/>
          </a:prstGeom>
        </p:spPr>
      </p:pic>
    </p:spTree>
    <p:extLst>
      <p:ext uri="{BB962C8B-B14F-4D97-AF65-F5344CB8AC3E}">
        <p14:creationId xmlns:p14="http://schemas.microsoft.com/office/powerpoint/2010/main" val="1697043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7620000" cy="461665"/>
          </a:xfrm>
          <a:prstGeom prst="rect">
            <a:avLst/>
          </a:prstGeom>
          <a:noFill/>
        </p:spPr>
        <p:txBody>
          <a:bodyPr wrap="square" rtlCol="0">
            <a:spAutoFit/>
          </a:bodyPr>
          <a:lstStyle/>
          <a:p>
            <a:r>
              <a:rPr lang="en-US" sz="2400" dirty="0" smtClean="0"/>
              <a:t>Approach to Estimate  Air Toxic Risk Reductions</a:t>
            </a:r>
            <a:endParaRPr lang="en-US" sz="2400" dirty="0">
              <a:solidFill>
                <a:prstClr val="black"/>
              </a:solidFill>
            </a:endParaRPr>
          </a:p>
        </p:txBody>
      </p:sp>
      <p:sp>
        <p:nvSpPr>
          <p:cNvPr id="4" name="TextBox 3"/>
          <p:cNvSpPr txBox="1"/>
          <p:nvPr/>
        </p:nvSpPr>
        <p:spPr>
          <a:xfrm>
            <a:off x="533400" y="873873"/>
            <a:ext cx="7620000" cy="4524315"/>
          </a:xfrm>
          <a:prstGeom prst="rect">
            <a:avLst/>
          </a:prstGeom>
          <a:noFill/>
        </p:spPr>
        <p:txBody>
          <a:bodyPr wrap="square" rtlCol="0">
            <a:spAutoFit/>
          </a:bodyPr>
          <a:lstStyle/>
          <a:p>
            <a:pPr marL="342900" indent="-342900">
              <a:buFont typeface="Arial" panose="020B0604020202020204" pitchFamily="34" charset="0"/>
              <a:buChar char="•"/>
            </a:pPr>
            <a:r>
              <a:rPr lang="en-US" dirty="0"/>
              <a:t>Based on the 2011 NEI, 28,000 tons of air toxics are emitted each year from the SC TATT </a:t>
            </a:r>
            <a:r>
              <a:rPr lang="en-US" dirty="0" smtClean="0"/>
              <a:t>counties.</a:t>
            </a:r>
            <a:endParaRPr lang="en-US" dirty="0"/>
          </a:p>
          <a:p>
            <a:pPr marL="342900" indent="-342900">
              <a:buFont typeface="Arial" panose="020B0604020202020204" pitchFamily="34" charset="0"/>
              <a:buChar char="•"/>
            </a:pPr>
            <a:r>
              <a:rPr lang="en-US" dirty="0"/>
              <a:t>Apply countywide percentage reductions from TATT inventory to NATA point and nonpoint risk results on a pollutant-by-pollutant </a:t>
            </a:r>
            <a:r>
              <a:rPr lang="en-US" dirty="0" smtClean="0"/>
              <a:t>basis.</a:t>
            </a:r>
          </a:p>
          <a:p>
            <a:pPr marL="800100" lvl="1" indent="-342900">
              <a:buFont typeface="Arial" panose="020B0604020202020204" pitchFamily="34" charset="0"/>
              <a:buChar char="•"/>
            </a:pPr>
            <a:r>
              <a:rPr lang="en-US" dirty="0" smtClean="0"/>
              <a:t>Reductions </a:t>
            </a:r>
            <a:r>
              <a:rPr lang="en-US" dirty="0"/>
              <a:t>only for point and nonpoint sources, which contribute only about 5% to the total risk in the TATT counties (Secondary, mobile, and </a:t>
            </a:r>
            <a:r>
              <a:rPr lang="en-US" dirty="0" err="1"/>
              <a:t>biogenics</a:t>
            </a:r>
            <a:r>
              <a:rPr lang="en-US" dirty="0"/>
              <a:t> are over 80</a:t>
            </a:r>
            <a:r>
              <a:rPr lang="en-US" dirty="0" smtClean="0"/>
              <a:t>%).</a:t>
            </a:r>
            <a:endParaRPr lang="en-US" dirty="0"/>
          </a:p>
          <a:p>
            <a:pPr marL="342900" indent="-342900">
              <a:buFont typeface="Arial" panose="020B0604020202020204" pitchFamily="34" charset="0"/>
              <a:buChar char="•"/>
            </a:pPr>
            <a:r>
              <a:rPr lang="en-US" dirty="0" smtClean="0"/>
              <a:t>Limitations:</a:t>
            </a:r>
          </a:p>
          <a:p>
            <a:pPr marL="800100" lvl="1" indent="-342900">
              <a:buFont typeface="Arial" panose="020B0604020202020204" pitchFamily="34" charset="0"/>
              <a:buChar char="•"/>
            </a:pPr>
            <a:r>
              <a:rPr lang="en-US" dirty="0" smtClean="0"/>
              <a:t>Assumes </a:t>
            </a:r>
            <a:r>
              <a:rPr lang="en-US" dirty="0"/>
              <a:t>reductions equal across all NATA point and nonpoint source </a:t>
            </a:r>
            <a:r>
              <a:rPr lang="en-US" dirty="0" smtClean="0"/>
              <a:t>categories.</a:t>
            </a:r>
          </a:p>
          <a:p>
            <a:pPr marL="800100" lvl="1" indent="-342900">
              <a:buFont typeface="Arial" panose="020B0604020202020204" pitchFamily="34" charset="0"/>
              <a:buChar char="•"/>
            </a:pPr>
            <a:r>
              <a:rPr lang="en-US" dirty="0" smtClean="0"/>
              <a:t>Based </a:t>
            </a:r>
            <a:r>
              <a:rPr lang="en-US" dirty="0"/>
              <a:t>on 2011 </a:t>
            </a:r>
            <a:r>
              <a:rPr lang="en-US" dirty="0" smtClean="0"/>
              <a:t>NATA.</a:t>
            </a:r>
            <a:endParaRPr lang="en-US" dirty="0"/>
          </a:p>
          <a:p>
            <a:pPr marL="342900" indent="-342900">
              <a:buFont typeface="Arial" panose="020B0604020202020204" pitchFamily="34" charset="0"/>
              <a:buChar char="•"/>
            </a:pPr>
            <a:r>
              <a:rPr lang="en-US" dirty="0"/>
              <a:t>Most of the risks are from secondary formed pollutants (mainly formaldehyde), so reduction efforts to reduce precursors such as nitrogen oxides and other criteria pollutants would have a co-benefit in reducing risks from air </a:t>
            </a:r>
            <a:r>
              <a:rPr lang="en-US" dirty="0" smtClean="0"/>
              <a:t>toxics.</a:t>
            </a:r>
            <a:endParaRPr lang="en-US" dirty="0"/>
          </a:p>
        </p:txBody>
      </p:sp>
      <p:sp>
        <p:nvSpPr>
          <p:cNvPr id="5" name="Slide Number Placeholder 4"/>
          <p:cNvSpPr>
            <a:spLocks noGrp="1"/>
          </p:cNvSpPr>
          <p:nvPr>
            <p:ph type="sldNum" sz="quarter" idx="12"/>
          </p:nvPr>
        </p:nvSpPr>
        <p:spPr/>
        <p:txBody>
          <a:bodyPr/>
          <a:lstStyle/>
          <a:p>
            <a:fld id="{D73548D7-1216-40AB-AC98-7961F2F03612}" type="slidenum">
              <a:rPr lang="en-US" smtClean="0"/>
              <a:pPr/>
              <a:t>12</a:t>
            </a:fld>
            <a:endParaRPr lang="en-US" dirty="0"/>
          </a:p>
        </p:txBody>
      </p:sp>
      <p:grpSp>
        <p:nvGrpSpPr>
          <p:cNvPr id="10" name="Group 9"/>
          <p:cNvGrpSpPr>
            <a:grpSpLocks noChangeAspect="1"/>
          </p:cNvGrpSpPr>
          <p:nvPr/>
        </p:nvGrpSpPr>
        <p:grpSpPr>
          <a:xfrm>
            <a:off x="4953000" y="5640490"/>
            <a:ext cx="3943928" cy="684110"/>
            <a:chOff x="1295400" y="4648200"/>
            <a:chExt cx="6680979" cy="1158875"/>
          </a:xfrm>
        </p:grpSpPr>
        <p:pic>
          <p:nvPicPr>
            <p:cNvPr id="11" name="Picture 10" descr="http://sites.lafayette.edu/egrs251-fa11-greywater/files/2011/11/EPAlogo1-626x3821.jpg"/>
            <p:cNvPicPr>
              <a:picLocks noChangeAspect="1" noChangeArrowheads="1"/>
            </p:cNvPicPr>
            <p:nvPr/>
          </p:nvPicPr>
          <p:blipFill>
            <a:blip r:embed="rId3" cstate="print"/>
            <a:srcRect t="15214" b="16323"/>
            <a:stretch>
              <a:fillRect/>
            </a:stretch>
          </p:blipFill>
          <p:spPr bwMode="auto">
            <a:xfrm>
              <a:off x="3502038" y="4812808"/>
              <a:ext cx="2085274" cy="871542"/>
            </a:xfrm>
            <a:prstGeom prst="rect">
              <a:avLst/>
            </a:prstGeom>
            <a:noFill/>
            <a:ln w="9525">
              <a:noFill/>
              <a:miter lim="800000"/>
              <a:headEnd/>
              <a:tailEnd/>
            </a:ln>
          </p:spPr>
        </p:pic>
        <p:pic>
          <p:nvPicPr>
            <p:cNvPr id="12" name="Picture 2" descr="C:\Users\hollisao\Desktop\Clean Air Upstate Final Logo.jpg"/>
            <p:cNvPicPr>
              <a:picLocks noChangeAspect="1" noChangeArrowheads="1"/>
            </p:cNvPicPr>
            <p:nvPr/>
          </p:nvPicPr>
          <p:blipFill>
            <a:blip r:embed="rId4" cstate="print"/>
            <a:srcRect/>
            <a:stretch>
              <a:fillRect/>
            </a:stretch>
          </p:blipFill>
          <p:spPr bwMode="auto">
            <a:xfrm>
              <a:off x="5520972" y="4648200"/>
              <a:ext cx="2455407" cy="1105114"/>
            </a:xfrm>
            <a:prstGeom prst="rect">
              <a:avLst/>
            </a:prstGeom>
            <a:noFill/>
          </p:spPr>
        </p:pic>
        <p:pic>
          <p:nvPicPr>
            <p:cNvPr id="13" name="Picture 2" descr="C:\Users\hollisao\Documents\dhec logo.jpg"/>
            <p:cNvPicPr>
              <a:picLocks noChangeAspect="1" noChangeArrowheads="1"/>
            </p:cNvPicPr>
            <p:nvPr/>
          </p:nvPicPr>
          <p:blipFill>
            <a:blip r:embed="rId5" cstate="print"/>
            <a:srcRect/>
            <a:stretch>
              <a:fillRect/>
            </a:stretch>
          </p:blipFill>
          <p:spPr bwMode="auto">
            <a:xfrm>
              <a:off x="1295400" y="4648200"/>
              <a:ext cx="2189163" cy="1158875"/>
            </a:xfrm>
            <a:prstGeom prst="rect">
              <a:avLst/>
            </a:prstGeom>
            <a:noFill/>
          </p:spPr>
        </p:pic>
      </p:grpSp>
    </p:spTree>
    <p:extLst>
      <p:ext uri="{BB962C8B-B14F-4D97-AF65-F5344CB8AC3E}">
        <p14:creationId xmlns:p14="http://schemas.microsoft.com/office/powerpoint/2010/main" val="24004550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838200"/>
            <a:ext cx="7763435" cy="5999018"/>
          </a:xfrm>
          <a:prstGeom prst="rect">
            <a:avLst/>
          </a:prstGeom>
        </p:spPr>
      </p:pic>
      <p:sp>
        <p:nvSpPr>
          <p:cNvPr id="8" name="Title 1"/>
          <p:cNvSpPr txBox="1">
            <a:spLocks/>
          </p:cNvSpPr>
          <p:nvPr/>
        </p:nvSpPr>
        <p:spPr bwMode="auto">
          <a:xfrm>
            <a:off x="533400" y="76200"/>
            <a:ext cx="7620000"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000" b="1">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Arial" charset="0"/>
                <a:ea typeface="ＭＳ Ｐゴシック" pitchFamily="84" charset="-128"/>
              </a:defRPr>
            </a:lvl2pPr>
            <a:lvl3pPr algn="ctr" rtl="0" eaLnBrk="1" fontAlgn="base" hangingPunct="1">
              <a:spcBef>
                <a:spcPct val="0"/>
              </a:spcBef>
              <a:spcAft>
                <a:spcPct val="0"/>
              </a:spcAft>
              <a:defRPr sz="3200">
                <a:solidFill>
                  <a:schemeClr val="tx1"/>
                </a:solidFill>
                <a:latin typeface="Arial" charset="0"/>
                <a:ea typeface="ＭＳ Ｐゴシック" pitchFamily="84" charset="-128"/>
              </a:defRPr>
            </a:lvl3pPr>
            <a:lvl4pPr algn="ctr" rtl="0" eaLnBrk="1" fontAlgn="base" hangingPunct="1">
              <a:spcBef>
                <a:spcPct val="0"/>
              </a:spcBef>
              <a:spcAft>
                <a:spcPct val="0"/>
              </a:spcAft>
              <a:defRPr sz="3200">
                <a:solidFill>
                  <a:schemeClr val="tx1"/>
                </a:solidFill>
                <a:latin typeface="Arial" charset="0"/>
                <a:ea typeface="ＭＳ Ｐゴシック" pitchFamily="84" charset="-128"/>
              </a:defRPr>
            </a:lvl4pPr>
            <a:lvl5pPr algn="ctr" rtl="0" eaLnBrk="1" fontAlgn="base" hangingPunct="1">
              <a:spcBef>
                <a:spcPct val="0"/>
              </a:spcBef>
              <a:spcAft>
                <a:spcPct val="0"/>
              </a:spcAft>
              <a:defRPr sz="3200">
                <a:solidFill>
                  <a:schemeClr val="tx1"/>
                </a:solidFill>
                <a:latin typeface="Arial" charset="0"/>
                <a:ea typeface="ＭＳ Ｐゴシック" pitchFamily="84" charset="-128"/>
              </a:defRPr>
            </a:lvl5pPr>
            <a:lvl6pPr marL="457200" algn="ctr" rtl="0" eaLnBrk="1" fontAlgn="base" hangingPunct="1">
              <a:spcBef>
                <a:spcPct val="0"/>
              </a:spcBef>
              <a:spcAft>
                <a:spcPct val="0"/>
              </a:spcAft>
              <a:defRPr sz="3200">
                <a:solidFill>
                  <a:schemeClr val="tx1"/>
                </a:solidFill>
                <a:latin typeface="Arial" charset="0"/>
                <a:ea typeface="ＭＳ Ｐゴシック" pitchFamily="84" charset="-128"/>
              </a:defRPr>
            </a:lvl6pPr>
            <a:lvl7pPr marL="914400" algn="ctr" rtl="0" eaLnBrk="1" fontAlgn="base" hangingPunct="1">
              <a:spcBef>
                <a:spcPct val="0"/>
              </a:spcBef>
              <a:spcAft>
                <a:spcPct val="0"/>
              </a:spcAft>
              <a:defRPr sz="3200">
                <a:solidFill>
                  <a:schemeClr val="tx1"/>
                </a:solidFill>
                <a:latin typeface="Arial" charset="0"/>
                <a:ea typeface="ＭＳ Ｐゴシック" pitchFamily="84" charset="-128"/>
              </a:defRPr>
            </a:lvl7pPr>
            <a:lvl8pPr marL="1371600" algn="ctr" rtl="0" eaLnBrk="1" fontAlgn="base" hangingPunct="1">
              <a:spcBef>
                <a:spcPct val="0"/>
              </a:spcBef>
              <a:spcAft>
                <a:spcPct val="0"/>
              </a:spcAft>
              <a:defRPr sz="3200">
                <a:solidFill>
                  <a:schemeClr val="tx1"/>
                </a:solidFill>
                <a:latin typeface="Arial" charset="0"/>
                <a:ea typeface="ＭＳ Ｐゴシック" pitchFamily="84" charset="-128"/>
              </a:defRPr>
            </a:lvl8pPr>
            <a:lvl9pPr marL="1828800" algn="ctr" rtl="0" eaLnBrk="1" fontAlgn="base" hangingPunct="1">
              <a:spcBef>
                <a:spcPct val="0"/>
              </a:spcBef>
              <a:spcAft>
                <a:spcPct val="0"/>
              </a:spcAft>
              <a:defRPr sz="3200">
                <a:solidFill>
                  <a:schemeClr val="tx1"/>
                </a:solidFill>
                <a:latin typeface="Arial" charset="0"/>
                <a:ea typeface="ＭＳ Ｐゴシック" pitchFamily="84" charset="-128"/>
              </a:defRPr>
            </a:lvl9pPr>
          </a:lstStyle>
          <a:p>
            <a:pPr algn="ctr"/>
            <a:r>
              <a:rPr lang="sv-SE" kern="0" dirty="0" smtClean="0"/>
              <a:t>Final 2011 NATA </a:t>
            </a:r>
            <a:br>
              <a:rPr lang="sv-SE" kern="0" dirty="0" smtClean="0"/>
            </a:br>
            <a:r>
              <a:rPr lang="sv-SE" kern="0" dirty="0" smtClean="0"/>
              <a:t>Expected % Cancer Risk Reductions - SC TATT</a:t>
            </a:r>
            <a:endParaRPr lang="en-US" kern="0" dirty="0"/>
          </a:p>
        </p:txBody>
      </p:sp>
    </p:spTree>
    <p:extLst>
      <p:ext uri="{BB962C8B-B14F-4D97-AF65-F5344CB8AC3E}">
        <p14:creationId xmlns:p14="http://schemas.microsoft.com/office/powerpoint/2010/main" val="4080075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3265885" y="203439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dirty="0"/>
          </a:p>
        </p:txBody>
      </p:sp>
      <p:graphicFrame>
        <p:nvGraphicFramePr>
          <p:cNvPr id="8" name="Table 7"/>
          <p:cNvGraphicFramePr>
            <a:graphicFrameLocks noGrp="1"/>
          </p:cNvGraphicFramePr>
          <p:nvPr>
            <p:extLst/>
          </p:nvPr>
        </p:nvGraphicFramePr>
        <p:xfrm>
          <a:off x="1066800" y="1523743"/>
          <a:ext cx="7315200" cy="3724144"/>
        </p:xfrm>
        <a:graphic>
          <a:graphicData uri="http://schemas.openxmlformats.org/drawingml/2006/table">
            <a:tbl>
              <a:tblPr firstRow="1" firstCol="1" bandRow="1">
                <a:tableStyleId>{5C22544A-7EE6-4342-B048-85BDC9FD1C3A}</a:tableStyleId>
              </a:tblPr>
              <a:tblGrid>
                <a:gridCol w="5153683"/>
                <a:gridCol w="1171010"/>
                <a:gridCol w="990507"/>
              </a:tblGrid>
              <a:tr h="591406">
                <a:tc>
                  <a:txBody>
                    <a:bodyPr/>
                    <a:lstStyle/>
                    <a:p>
                      <a:pPr marL="0" marR="0">
                        <a:lnSpc>
                          <a:spcPct val="115000"/>
                        </a:lnSpc>
                        <a:spcBef>
                          <a:spcPts val="0"/>
                        </a:spcBef>
                        <a:spcAft>
                          <a:spcPts val="0"/>
                        </a:spcAft>
                      </a:pPr>
                      <a:r>
                        <a:rPr lang="en-US" sz="1800" b="0" dirty="0">
                          <a:solidFill>
                            <a:schemeClr val="bg1"/>
                          </a:solidFill>
                          <a:effectLst/>
                          <a:latin typeface="+mn-lt"/>
                          <a:ea typeface="Times New Roman" panose="02020603050405020304" pitchFamily="18" charset="0"/>
                          <a:cs typeface="Times New Roman" panose="02020603050405020304" pitchFamily="18" charset="0"/>
                        </a:rPr>
                        <a:t>Total Air Quality Benefits </a:t>
                      </a:r>
                      <a:endParaRPr lang="en-US" sz="1800" b="0" dirty="0">
                        <a:solidFill>
                          <a:schemeClr val="bg1"/>
                        </a:solidFill>
                        <a:effectLst/>
                        <a:latin typeface="+mn-lt"/>
                        <a:ea typeface="SimSun" panose="02010600030101010101" pitchFamily="2" charset="-122"/>
                        <a:cs typeface="Calibri" panose="020F0502020204030204" pitchFamily="34" charset="0"/>
                      </a:endParaRPr>
                    </a:p>
                  </a:txBody>
                  <a:tcPr marL="51435" marR="51435" marT="0" marB="0" anchor="ctr">
                    <a:solidFill>
                      <a:schemeClr val="tx2"/>
                    </a:solidFill>
                  </a:tcPr>
                </a:tc>
                <a:tc>
                  <a:txBody>
                    <a:bodyPr/>
                    <a:lstStyle/>
                    <a:p>
                      <a:pPr marL="0" marR="0" algn="ctr">
                        <a:lnSpc>
                          <a:spcPct val="115000"/>
                        </a:lnSpc>
                        <a:spcBef>
                          <a:spcPts val="0"/>
                        </a:spcBef>
                        <a:spcAft>
                          <a:spcPts val="0"/>
                        </a:spcAft>
                      </a:pPr>
                      <a:r>
                        <a:rPr lang="en-US" sz="1800" b="0" dirty="0" smtClean="0">
                          <a:solidFill>
                            <a:schemeClr val="bg1"/>
                          </a:solidFill>
                          <a:effectLst/>
                          <a:latin typeface="+mn-lt"/>
                          <a:ea typeface="Times New Roman" panose="02020603050405020304" pitchFamily="18" charset="0"/>
                          <a:cs typeface="Times New Roman" panose="02020603050405020304" pitchFamily="18" charset="0"/>
                        </a:rPr>
                        <a:t>PM</a:t>
                      </a:r>
                      <a:r>
                        <a:rPr lang="en-US" sz="1800" b="0" baseline="-25000" dirty="0" smtClean="0">
                          <a:solidFill>
                            <a:schemeClr val="bg1"/>
                          </a:solidFill>
                          <a:effectLst/>
                          <a:latin typeface="+mn-lt"/>
                          <a:ea typeface="Times New Roman" panose="02020603050405020304" pitchFamily="18" charset="0"/>
                          <a:cs typeface="Times New Roman" panose="02020603050405020304" pitchFamily="18" charset="0"/>
                        </a:rPr>
                        <a:t>2.5</a:t>
                      </a:r>
                    </a:p>
                  </a:txBody>
                  <a:tcPr marL="51435" marR="51435" marT="0" marB="0" anchor="ctr">
                    <a:solidFill>
                      <a:schemeClr val="tx2"/>
                    </a:solidFill>
                  </a:tcPr>
                </a:tc>
                <a:tc>
                  <a:txBody>
                    <a:bodyPr/>
                    <a:lstStyle/>
                    <a:p>
                      <a:pPr marL="0" marR="0" algn="ctr">
                        <a:lnSpc>
                          <a:spcPct val="115000"/>
                        </a:lnSpc>
                        <a:spcBef>
                          <a:spcPts val="0"/>
                        </a:spcBef>
                        <a:spcAft>
                          <a:spcPts val="0"/>
                        </a:spcAft>
                      </a:pPr>
                      <a:r>
                        <a:rPr lang="en-US" sz="1800" b="0" dirty="0" smtClean="0">
                          <a:solidFill>
                            <a:schemeClr val="bg1"/>
                          </a:solidFill>
                          <a:effectLst/>
                          <a:latin typeface="+mn-lt"/>
                          <a:ea typeface="Times New Roman" panose="02020603050405020304" pitchFamily="18" charset="0"/>
                          <a:cs typeface="Times New Roman" panose="02020603050405020304" pitchFamily="18" charset="0"/>
                        </a:rPr>
                        <a:t>Ozone</a:t>
                      </a:r>
                      <a:endParaRPr lang="en-US" sz="1800" b="0" dirty="0">
                        <a:solidFill>
                          <a:schemeClr val="bg1"/>
                        </a:solidFill>
                        <a:effectLst/>
                        <a:latin typeface="+mn-lt"/>
                        <a:ea typeface="SimSun" panose="02010600030101010101" pitchFamily="2" charset="-122"/>
                        <a:cs typeface="Calibri" panose="020F0502020204030204" pitchFamily="34" charset="0"/>
                      </a:endParaRPr>
                    </a:p>
                  </a:txBody>
                  <a:tcPr marL="51435" marR="51435" marT="0" marB="0" anchor="ctr">
                    <a:solidFill>
                      <a:schemeClr val="tx2"/>
                    </a:solidFill>
                  </a:tcPr>
                </a:tc>
              </a:tr>
              <a:tr h="686694">
                <a:tc>
                  <a:txBody>
                    <a:bodyPr/>
                    <a:lstStyle/>
                    <a:p>
                      <a:pPr marL="0" marR="0">
                        <a:lnSpc>
                          <a:spcPct val="115000"/>
                        </a:lnSpc>
                        <a:spcBef>
                          <a:spcPts val="0"/>
                        </a:spcBef>
                        <a:spcAft>
                          <a:spcPts val="0"/>
                        </a:spcAft>
                      </a:pPr>
                      <a:r>
                        <a:rPr lang="en-US" sz="1200" b="0" dirty="0">
                          <a:solidFill>
                            <a:srgbClr val="000000"/>
                          </a:solidFill>
                          <a:effectLst/>
                          <a:latin typeface="+mn-lt"/>
                          <a:ea typeface="Times New Roman" panose="02020603050405020304" pitchFamily="18" charset="0"/>
                          <a:cs typeface="Times New Roman" panose="02020603050405020304" pitchFamily="18" charset="0"/>
                        </a:rPr>
                        <a:t>Maximum Air Quality Change </a:t>
                      </a:r>
                      <a:r>
                        <a:rPr lang="en-US" sz="1200" b="0" dirty="0" smtClean="0">
                          <a:solidFill>
                            <a:srgbClr val="000000"/>
                          </a:solidFill>
                          <a:effectLst/>
                          <a:latin typeface="+mn-lt"/>
                          <a:ea typeface="Times New Roman" panose="02020603050405020304" pitchFamily="18" charset="0"/>
                          <a:cs typeface="Times New Roman" panose="02020603050405020304" pitchFamily="18" charset="0"/>
                        </a:rPr>
                        <a:t>in any TATT County¹</a:t>
                      </a:r>
                      <a:endParaRPr lang="en-US" sz="1200" b="0" dirty="0">
                        <a:effectLst/>
                        <a:latin typeface="+mn-lt"/>
                        <a:ea typeface="SimSun" panose="02010600030101010101" pitchFamily="2" charset="-122"/>
                        <a:cs typeface="Calibri" panose="020F0502020204030204" pitchFamily="34" charset="0"/>
                      </a:endParaRPr>
                    </a:p>
                  </a:txBody>
                  <a:tcPr marL="51435" marR="51435" marT="0" marB="0" anchor="ctr">
                    <a:solidFill>
                      <a:schemeClr val="tx2">
                        <a:lumMod val="40000"/>
                        <a:lumOff val="60000"/>
                      </a:schemeClr>
                    </a:solidFill>
                  </a:tcPr>
                </a:tc>
                <a:tc>
                  <a:txBody>
                    <a:bodyPr/>
                    <a:lstStyle/>
                    <a:p>
                      <a:pPr marL="0" marR="0" algn="ctr">
                        <a:lnSpc>
                          <a:spcPct val="115000"/>
                        </a:lnSpc>
                        <a:spcBef>
                          <a:spcPts val="0"/>
                        </a:spcBef>
                        <a:spcAft>
                          <a:spcPts val="0"/>
                        </a:spcAft>
                      </a:pPr>
                      <a:r>
                        <a:rPr lang="en-US" sz="1200" b="0" dirty="0" smtClean="0">
                          <a:solidFill>
                            <a:schemeClr val="tx1"/>
                          </a:solidFill>
                          <a:effectLst/>
                          <a:latin typeface="+mn-lt"/>
                          <a:ea typeface="Times New Roman" panose="02020603050405020304" pitchFamily="18" charset="0"/>
                          <a:cs typeface="Times New Roman" panose="02020603050405020304" pitchFamily="18" charset="0"/>
                        </a:rPr>
                        <a:t>0.251 µg m</a:t>
                      </a:r>
                      <a:r>
                        <a:rPr lang="en-US" sz="1200" b="0" baseline="30000" dirty="0" smtClean="0">
                          <a:solidFill>
                            <a:schemeClr val="tx1"/>
                          </a:solidFill>
                          <a:effectLst/>
                          <a:latin typeface="+mn-lt"/>
                          <a:ea typeface="Times New Roman" panose="02020603050405020304" pitchFamily="18" charset="0"/>
                          <a:cs typeface="Times New Roman" panose="02020603050405020304" pitchFamily="18" charset="0"/>
                        </a:rPr>
                        <a:t>-3</a:t>
                      </a:r>
                      <a:endParaRPr lang="en-US" sz="1200" b="0" dirty="0">
                        <a:solidFill>
                          <a:schemeClr val="tx1"/>
                        </a:solidFill>
                        <a:effectLst/>
                        <a:latin typeface="+mn-lt"/>
                        <a:ea typeface="SimSun" panose="02010600030101010101" pitchFamily="2" charset="-122"/>
                        <a:cs typeface="Calibri" panose="020F0502020204030204" pitchFamily="34" charset="0"/>
                      </a:endParaRPr>
                    </a:p>
                  </a:txBody>
                  <a:tcPr marL="51435" marR="51435" marT="0" marB="0" anchor="ctr">
                    <a:solidFill>
                      <a:schemeClr val="tx2">
                        <a:lumMod val="40000"/>
                        <a:lumOff val="60000"/>
                      </a:schemeClr>
                    </a:solidFill>
                  </a:tcPr>
                </a:tc>
                <a:tc>
                  <a:txBody>
                    <a:bodyPr/>
                    <a:lstStyle/>
                    <a:p>
                      <a:pPr marL="0" marR="0" algn="ctr">
                        <a:lnSpc>
                          <a:spcPct val="115000"/>
                        </a:lnSpc>
                        <a:spcBef>
                          <a:spcPts val="0"/>
                        </a:spcBef>
                        <a:spcAft>
                          <a:spcPts val="0"/>
                        </a:spcAft>
                      </a:pPr>
                      <a:r>
                        <a:rPr lang="en-US" sz="1200" b="0" dirty="0" smtClean="0">
                          <a:solidFill>
                            <a:srgbClr val="000000"/>
                          </a:solidFill>
                          <a:effectLst/>
                          <a:latin typeface="+mn-lt"/>
                          <a:ea typeface="Times New Roman" panose="02020603050405020304" pitchFamily="18" charset="0"/>
                          <a:cs typeface="Times New Roman" panose="02020603050405020304" pitchFamily="18" charset="0"/>
                        </a:rPr>
                        <a:t>0.106 ppb</a:t>
                      </a:r>
                      <a:endParaRPr lang="en-US" sz="1200" b="0" dirty="0">
                        <a:effectLst/>
                        <a:latin typeface="+mn-lt"/>
                        <a:ea typeface="SimSun" panose="02010600030101010101" pitchFamily="2" charset="-122"/>
                        <a:cs typeface="Calibri" panose="020F0502020204030204" pitchFamily="34" charset="0"/>
                      </a:endParaRPr>
                    </a:p>
                  </a:txBody>
                  <a:tcPr marL="51435" marR="51435" marT="0" marB="0" anchor="ctr">
                    <a:solidFill>
                      <a:schemeClr val="tx2">
                        <a:lumMod val="40000"/>
                        <a:lumOff val="60000"/>
                      </a:schemeClr>
                    </a:solidFill>
                  </a:tcPr>
                </a:tc>
              </a:tr>
              <a:tr h="634404">
                <a:tc>
                  <a:txBody>
                    <a:bodyPr/>
                    <a:lstStyle/>
                    <a:p>
                      <a:pPr marL="0" marR="0">
                        <a:lnSpc>
                          <a:spcPct val="115000"/>
                        </a:lnSpc>
                        <a:spcBef>
                          <a:spcPts val="0"/>
                        </a:spcBef>
                        <a:spcAft>
                          <a:spcPts val="0"/>
                        </a:spcAft>
                      </a:pPr>
                      <a:r>
                        <a:rPr lang="en-US" sz="1200" b="0" dirty="0">
                          <a:solidFill>
                            <a:schemeClr val="tx1"/>
                          </a:solidFill>
                          <a:effectLst/>
                          <a:latin typeface="+mn-lt"/>
                        </a:rPr>
                        <a:t>Total Control Strategy Cost</a:t>
                      </a:r>
                      <a:endParaRPr lang="en-US" sz="1200" b="0" dirty="0">
                        <a:solidFill>
                          <a:schemeClr val="tx1"/>
                        </a:solidFill>
                        <a:effectLst/>
                        <a:latin typeface="+mn-lt"/>
                        <a:ea typeface="SimSun" panose="02010600030101010101" pitchFamily="2" charset="-122"/>
                        <a:cs typeface="Calibri" panose="020F0502020204030204" pitchFamily="34" charset="0"/>
                      </a:endParaRPr>
                    </a:p>
                  </a:txBody>
                  <a:tcPr marL="51435" marR="51435" marT="0" marB="0" anchor="ctr">
                    <a:solidFill>
                      <a:schemeClr val="tx2">
                        <a:lumMod val="20000"/>
                        <a:lumOff val="80000"/>
                      </a:schemeClr>
                    </a:solidFill>
                  </a:tcPr>
                </a:tc>
                <a:tc gridSpan="2">
                  <a:txBody>
                    <a:bodyPr/>
                    <a:lstStyle/>
                    <a:p>
                      <a:pPr marL="0" marR="0" algn="ctr">
                        <a:lnSpc>
                          <a:spcPct val="115000"/>
                        </a:lnSpc>
                        <a:spcBef>
                          <a:spcPts val="0"/>
                        </a:spcBef>
                        <a:spcAft>
                          <a:spcPts val="0"/>
                        </a:spcAft>
                      </a:pPr>
                      <a:r>
                        <a:rPr lang="en-US" sz="1200" b="0" dirty="0">
                          <a:solidFill>
                            <a:schemeClr val="tx1"/>
                          </a:solidFill>
                          <a:effectLst/>
                          <a:latin typeface="+mn-lt"/>
                        </a:rPr>
                        <a:t>$20 </a:t>
                      </a:r>
                      <a:endParaRPr lang="en-US" sz="1200" b="0" dirty="0">
                        <a:solidFill>
                          <a:schemeClr val="tx1"/>
                        </a:solidFill>
                        <a:effectLst/>
                        <a:latin typeface="+mn-lt"/>
                        <a:ea typeface="SimSun" panose="02010600030101010101" pitchFamily="2" charset="-122"/>
                        <a:cs typeface="Calibri" panose="020F0502020204030204" pitchFamily="34" charset="0"/>
                      </a:endParaRPr>
                    </a:p>
                  </a:txBody>
                  <a:tcPr marL="51435" marR="51435" marT="0" marB="0" anchor="ctr">
                    <a:solidFill>
                      <a:schemeClr val="tx2">
                        <a:lumMod val="20000"/>
                        <a:lumOff val="80000"/>
                      </a:schemeClr>
                    </a:solidFill>
                  </a:tcPr>
                </a:tc>
                <a:tc hMerge="1">
                  <a:txBody>
                    <a:bodyPr/>
                    <a:lstStyle/>
                    <a:p>
                      <a:endParaRPr lang="en-US" dirty="0"/>
                    </a:p>
                  </a:txBody>
                  <a:tcPr>
                    <a:solidFill>
                      <a:schemeClr val="accent1">
                        <a:lumMod val="20000"/>
                        <a:lumOff val="80000"/>
                      </a:schemeClr>
                    </a:solidFill>
                  </a:tcPr>
                </a:tc>
              </a:tr>
              <a:tr h="63440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b="0" dirty="0">
                          <a:solidFill>
                            <a:schemeClr val="tx1"/>
                          </a:solidFill>
                          <a:effectLst/>
                          <a:latin typeface="+mn-lt"/>
                        </a:rPr>
                        <a:t>Total Benefits of Avoided Mortality and </a:t>
                      </a:r>
                      <a:r>
                        <a:rPr lang="en-US" sz="1200" b="0" dirty="0" smtClean="0">
                          <a:solidFill>
                            <a:schemeClr val="tx1"/>
                          </a:solidFill>
                          <a:effectLst/>
                          <a:latin typeface="+mn-lt"/>
                        </a:rPr>
                        <a:t>Morbidity</a:t>
                      </a:r>
                    </a:p>
                    <a:p>
                      <a:pPr marL="0" marR="0" indent="0" algn="l" defTabSz="914400" rtl="0" eaLnBrk="1" fontAlgn="auto" latinLnBrk="0" hangingPunct="1">
                        <a:lnSpc>
                          <a:spcPct val="115000"/>
                        </a:lnSpc>
                        <a:spcBef>
                          <a:spcPts val="0"/>
                        </a:spcBef>
                        <a:spcAft>
                          <a:spcPts val="0"/>
                        </a:spcAft>
                        <a:buClrTx/>
                        <a:buSzTx/>
                        <a:buFontTx/>
                        <a:buNone/>
                        <a:tabLst/>
                        <a:defRPr/>
                      </a:pPr>
                      <a:r>
                        <a:rPr lang="en-US" sz="1200" b="0" dirty="0" smtClean="0">
                          <a:solidFill>
                            <a:schemeClr val="tx1"/>
                          </a:solidFill>
                          <a:effectLst/>
                          <a:latin typeface="+mn-lt"/>
                        </a:rPr>
                        <a:t>(PM: Krewski-Lepeule; Ozone: Bell-Levy) </a:t>
                      </a:r>
                      <a:endParaRPr lang="en-US" sz="1200" b="0" dirty="0" smtClean="0">
                        <a:solidFill>
                          <a:schemeClr val="tx1"/>
                        </a:solidFill>
                        <a:effectLst/>
                        <a:latin typeface="+mn-lt"/>
                        <a:ea typeface="SimSun" panose="02010600030101010101" pitchFamily="2" charset="-122"/>
                        <a:cs typeface="Calibri" panose="020F0502020204030204" pitchFamily="34" charset="0"/>
                      </a:endParaRPr>
                    </a:p>
                  </a:txBody>
                  <a:tcPr marL="51435" marR="51435" marT="0" marB="0" anchor="ctr">
                    <a:solidFill>
                      <a:schemeClr val="tx2">
                        <a:lumMod val="40000"/>
                        <a:lumOff val="60000"/>
                      </a:schemeClr>
                    </a:solidFill>
                  </a:tcPr>
                </a:tc>
                <a:tc>
                  <a:txBody>
                    <a:bodyPr/>
                    <a:lstStyle/>
                    <a:p>
                      <a:pPr marL="0" marR="0" algn="ctr">
                        <a:lnSpc>
                          <a:spcPct val="115000"/>
                        </a:lnSpc>
                        <a:spcBef>
                          <a:spcPts val="0"/>
                        </a:spcBef>
                        <a:spcAft>
                          <a:spcPts val="0"/>
                        </a:spcAft>
                      </a:pPr>
                      <a:r>
                        <a:rPr lang="en-US" sz="1200" b="0" dirty="0">
                          <a:solidFill>
                            <a:schemeClr val="tx1"/>
                          </a:solidFill>
                          <a:effectLst/>
                          <a:latin typeface="+mn-lt"/>
                        </a:rPr>
                        <a:t>$</a:t>
                      </a:r>
                      <a:r>
                        <a:rPr lang="en-US" sz="1200" b="0" dirty="0" smtClean="0">
                          <a:solidFill>
                            <a:schemeClr val="tx1"/>
                          </a:solidFill>
                          <a:effectLst/>
                          <a:latin typeface="+mn-lt"/>
                        </a:rPr>
                        <a:t>92-220</a:t>
                      </a:r>
                      <a:endParaRPr lang="en-US" sz="1200" b="0" dirty="0">
                        <a:solidFill>
                          <a:schemeClr val="tx1"/>
                        </a:solidFill>
                        <a:effectLst/>
                        <a:latin typeface="+mn-lt"/>
                        <a:ea typeface="SimSun" panose="02010600030101010101" pitchFamily="2" charset="-122"/>
                        <a:cs typeface="Calibri" panose="020F0502020204030204" pitchFamily="34" charset="0"/>
                      </a:endParaRPr>
                    </a:p>
                  </a:txBody>
                  <a:tcPr marL="51435" marR="51435" marT="0" marB="0" anchor="ctr">
                    <a:solidFill>
                      <a:schemeClr val="tx2">
                        <a:lumMod val="40000"/>
                        <a:lumOff val="60000"/>
                      </a:schemeClr>
                    </a:solidFill>
                  </a:tcPr>
                </a:tc>
                <a:tc>
                  <a:txBody>
                    <a:bodyPr/>
                    <a:lstStyle/>
                    <a:p>
                      <a:pPr marL="0" marR="0" algn="ctr">
                        <a:lnSpc>
                          <a:spcPct val="115000"/>
                        </a:lnSpc>
                        <a:spcBef>
                          <a:spcPts val="0"/>
                        </a:spcBef>
                        <a:spcAft>
                          <a:spcPts val="0"/>
                        </a:spcAft>
                      </a:pPr>
                      <a:r>
                        <a:rPr lang="en-US" sz="1200" b="0" dirty="0">
                          <a:solidFill>
                            <a:schemeClr val="tx1"/>
                          </a:solidFill>
                          <a:effectLst/>
                          <a:latin typeface="+mn-lt"/>
                        </a:rPr>
                        <a:t>$</a:t>
                      </a:r>
                      <a:r>
                        <a:rPr lang="en-US" sz="1200" b="0" dirty="0" smtClean="0">
                          <a:solidFill>
                            <a:schemeClr val="tx1"/>
                          </a:solidFill>
                          <a:effectLst/>
                          <a:latin typeface="+mn-lt"/>
                        </a:rPr>
                        <a:t>3.1-4.4</a:t>
                      </a:r>
                      <a:endParaRPr lang="en-US" sz="1200" b="0" dirty="0">
                        <a:solidFill>
                          <a:schemeClr val="tx1"/>
                        </a:solidFill>
                        <a:effectLst/>
                        <a:latin typeface="+mn-lt"/>
                        <a:ea typeface="SimSun" panose="02010600030101010101" pitchFamily="2" charset="-122"/>
                        <a:cs typeface="Calibri" panose="020F0502020204030204" pitchFamily="34" charset="0"/>
                      </a:endParaRPr>
                    </a:p>
                  </a:txBody>
                  <a:tcPr marL="51435" marR="51435" marT="0" marB="0" anchor="ctr">
                    <a:solidFill>
                      <a:schemeClr val="tx2">
                        <a:lumMod val="40000"/>
                        <a:lumOff val="60000"/>
                      </a:schemeClr>
                    </a:solidFill>
                  </a:tcPr>
                </a:tc>
              </a:tr>
              <a:tr h="581233">
                <a:tc>
                  <a:txBody>
                    <a:bodyPr/>
                    <a:lstStyle/>
                    <a:p>
                      <a:pPr marL="0" marR="0">
                        <a:lnSpc>
                          <a:spcPct val="115000"/>
                        </a:lnSpc>
                        <a:spcBef>
                          <a:spcPts val="0"/>
                        </a:spcBef>
                        <a:spcAft>
                          <a:spcPts val="0"/>
                        </a:spcAft>
                      </a:pPr>
                      <a:r>
                        <a:rPr lang="en-US" sz="1200" b="0" dirty="0">
                          <a:solidFill>
                            <a:schemeClr val="tx1"/>
                          </a:solidFill>
                          <a:effectLst/>
                          <a:latin typeface="+mn-lt"/>
                        </a:rPr>
                        <a:t>Net Total Benefits</a:t>
                      </a:r>
                      <a:endParaRPr lang="en-US" sz="1200" b="0" dirty="0">
                        <a:solidFill>
                          <a:schemeClr val="tx1"/>
                        </a:solidFill>
                        <a:effectLst/>
                        <a:latin typeface="+mn-lt"/>
                        <a:ea typeface="SimSun" panose="02010600030101010101" pitchFamily="2" charset="-122"/>
                        <a:cs typeface="Calibri" panose="020F0502020204030204" pitchFamily="34" charset="0"/>
                      </a:endParaRPr>
                    </a:p>
                  </a:txBody>
                  <a:tcPr marL="51435" marR="51435" marT="0" marB="0" anchor="ctr">
                    <a:solidFill>
                      <a:schemeClr val="tx2">
                        <a:lumMod val="20000"/>
                        <a:lumOff val="80000"/>
                      </a:schemeClr>
                    </a:solidFill>
                  </a:tcPr>
                </a:tc>
                <a:tc gridSpan="2">
                  <a:txBody>
                    <a:bodyPr/>
                    <a:lstStyle/>
                    <a:p>
                      <a:pPr marL="0" marR="0" algn="ctr">
                        <a:lnSpc>
                          <a:spcPct val="115000"/>
                        </a:lnSpc>
                        <a:spcBef>
                          <a:spcPts val="0"/>
                        </a:spcBef>
                        <a:spcAft>
                          <a:spcPts val="0"/>
                        </a:spcAft>
                      </a:pPr>
                      <a:r>
                        <a:rPr lang="en-US" sz="1200" b="0" dirty="0" smtClean="0">
                          <a:solidFill>
                            <a:schemeClr val="tx1"/>
                          </a:solidFill>
                          <a:effectLst/>
                          <a:latin typeface="+mn-lt"/>
                        </a:rPr>
                        <a:t>$82-210</a:t>
                      </a:r>
                      <a:endParaRPr lang="en-US" sz="1200" b="0" dirty="0">
                        <a:solidFill>
                          <a:schemeClr val="tx1"/>
                        </a:solidFill>
                        <a:effectLst/>
                        <a:latin typeface="+mn-lt"/>
                        <a:ea typeface="SimSun" panose="02010600030101010101" pitchFamily="2" charset="-122"/>
                        <a:cs typeface="Calibri" panose="020F0502020204030204" pitchFamily="34" charset="0"/>
                      </a:endParaRPr>
                    </a:p>
                  </a:txBody>
                  <a:tcPr marL="51435" marR="51435" marT="0" marB="0" anchor="ctr">
                    <a:solidFill>
                      <a:schemeClr val="tx2">
                        <a:lumMod val="20000"/>
                        <a:lumOff val="80000"/>
                      </a:schemeClr>
                    </a:solidFill>
                  </a:tcPr>
                </a:tc>
                <a:tc hMerge="1">
                  <a:txBody>
                    <a:bodyPr/>
                    <a:lstStyle/>
                    <a:p>
                      <a:endParaRPr lang="en-US"/>
                    </a:p>
                  </a:txBody>
                  <a:tcPr/>
                </a:tc>
              </a:tr>
              <a:tr h="596003">
                <a:tc>
                  <a:txBody>
                    <a:bodyPr/>
                    <a:lstStyle/>
                    <a:p>
                      <a:pPr marL="0" marR="0">
                        <a:lnSpc>
                          <a:spcPct val="115000"/>
                        </a:lnSpc>
                        <a:spcBef>
                          <a:spcPts val="0"/>
                        </a:spcBef>
                        <a:spcAft>
                          <a:spcPts val="0"/>
                        </a:spcAft>
                      </a:pPr>
                      <a:r>
                        <a:rPr lang="en-US" sz="1200" b="0" dirty="0">
                          <a:solidFill>
                            <a:schemeClr val="tx1"/>
                          </a:solidFill>
                          <a:effectLst/>
                          <a:latin typeface="+mn-lt"/>
                        </a:rPr>
                        <a:t>Benefit-Cost Ratio</a:t>
                      </a:r>
                      <a:endParaRPr lang="en-US" sz="1200" b="0" dirty="0">
                        <a:solidFill>
                          <a:schemeClr val="tx1"/>
                        </a:solidFill>
                        <a:effectLst/>
                        <a:latin typeface="+mn-lt"/>
                        <a:ea typeface="SimSun" panose="02010600030101010101" pitchFamily="2" charset="-122"/>
                        <a:cs typeface="Calibri" panose="020F0502020204030204" pitchFamily="34" charset="0"/>
                      </a:endParaRPr>
                    </a:p>
                  </a:txBody>
                  <a:tcPr marL="51435" marR="51435" marT="0" marB="0" anchor="ctr">
                    <a:solidFill>
                      <a:schemeClr val="tx2">
                        <a:lumMod val="40000"/>
                        <a:lumOff val="60000"/>
                      </a:schemeClr>
                    </a:solidFill>
                  </a:tcPr>
                </a:tc>
                <a:tc gridSpan="2">
                  <a:txBody>
                    <a:bodyPr/>
                    <a:lstStyle/>
                    <a:p>
                      <a:pPr marL="0" marR="0" algn="ctr">
                        <a:lnSpc>
                          <a:spcPct val="115000"/>
                        </a:lnSpc>
                        <a:spcBef>
                          <a:spcPts val="0"/>
                        </a:spcBef>
                        <a:spcAft>
                          <a:spcPts val="0"/>
                        </a:spcAft>
                      </a:pPr>
                      <a:r>
                        <a:rPr lang="en-US" sz="1200" b="0" dirty="0" smtClean="0">
                          <a:solidFill>
                            <a:schemeClr val="tx1"/>
                          </a:solidFill>
                          <a:effectLst/>
                          <a:latin typeface="+mn-lt"/>
                        </a:rPr>
                        <a:t>4.1-10</a:t>
                      </a:r>
                      <a:endParaRPr lang="en-US" sz="1200" b="0" dirty="0">
                        <a:solidFill>
                          <a:schemeClr val="tx1"/>
                        </a:solidFill>
                        <a:effectLst/>
                        <a:latin typeface="+mn-lt"/>
                        <a:ea typeface="SimSun" panose="02010600030101010101" pitchFamily="2" charset="-122"/>
                        <a:cs typeface="Calibri" panose="020F0502020204030204" pitchFamily="34" charset="0"/>
                      </a:endParaRPr>
                    </a:p>
                  </a:txBody>
                  <a:tcPr marL="51435" marR="51435" marT="0" marB="0" anchor="ctr">
                    <a:solidFill>
                      <a:schemeClr val="tx2">
                        <a:lumMod val="40000"/>
                        <a:lumOff val="60000"/>
                      </a:schemeClr>
                    </a:solidFill>
                  </a:tcPr>
                </a:tc>
                <a:tc hMerge="1">
                  <a:txBody>
                    <a:bodyPr/>
                    <a:lstStyle/>
                    <a:p>
                      <a:endParaRPr lang="en-US"/>
                    </a:p>
                  </a:txBody>
                  <a:tcPr/>
                </a:tc>
              </a:tr>
            </a:tbl>
          </a:graphicData>
        </a:graphic>
      </p:graphicFrame>
      <p:sp>
        <p:nvSpPr>
          <p:cNvPr id="12" name="Title 1"/>
          <p:cNvSpPr>
            <a:spLocks noGrp="1"/>
          </p:cNvSpPr>
          <p:nvPr>
            <p:ph type="title"/>
          </p:nvPr>
        </p:nvSpPr>
        <p:spPr>
          <a:xfrm>
            <a:off x="0" y="304800"/>
            <a:ext cx="9144000" cy="994172"/>
          </a:xfrm>
        </p:spPr>
        <p:txBody>
          <a:bodyPr>
            <a:normAutofit/>
          </a:bodyPr>
          <a:lstStyle/>
          <a:p>
            <a:pPr algn="ctr"/>
            <a:r>
              <a:rPr lang="en-US" dirty="0" smtClean="0"/>
              <a:t>Cost-Benefits Analysis</a:t>
            </a:r>
            <a:br>
              <a:rPr lang="en-US" dirty="0" smtClean="0"/>
            </a:br>
            <a:r>
              <a:rPr lang="en-US" sz="2100" dirty="0"/>
              <a:t>(Millions of 2010 Dollars)</a:t>
            </a:r>
            <a:endParaRPr lang="en-US" sz="2100" baseline="-25000" dirty="0"/>
          </a:p>
        </p:txBody>
      </p:sp>
      <p:sp>
        <p:nvSpPr>
          <p:cNvPr id="2" name="Rectangle 1"/>
          <p:cNvSpPr/>
          <p:nvPr/>
        </p:nvSpPr>
        <p:spPr>
          <a:xfrm>
            <a:off x="1228512" y="5247888"/>
            <a:ext cx="3821880" cy="369332"/>
          </a:xfrm>
          <a:prstGeom prst="rect">
            <a:avLst/>
          </a:prstGeom>
        </p:spPr>
        <p:txBody>
          <a:bodyPr wrap="none">
            <a:spAutoFit/>
          </a:bodyPr>
          <a:lstStyle/>
          <a:p>
            <a:r>
              <a:rPr lang="en-US" sz="900" i="1" dirty="0">
                <a:solidFill>
                  <a:srgbClr val="000000"/>
                </a:solidFill>
                <a:ea typeface="Times New Roman" panose="02020603050405020304" pitchFamily="18" charset="0"/>
                <a:cs typeface="Times New Roman" panose="02020603050405020304" pitchFamily="18" charset="0"/>
              </a:rPr>
              <a:t>¹The maximum change for PM</a:t>
            </a:r>
            <a:r>
              <a:rPr lang="en-US" sz="900" i="1" baseline="-25000" dirty="0">
                <a:solidFill>
                  <a:srgbClr val="000000"/>
                </a:solidFill>
                <a:ea typeface="Times New Roman" panose="02020603050405020304" pitchFamily="18" charset="0"/>
                <a:cs typeface="Times New Roman" panose="02020603050405020304" pitchFamily="18" charset="0"/>
              </a:rPr>
              <a:t>2.5</a:t>
            </a:r>
            <a:r>
              <a:rPr lang="en-US" sz="900" i="1" dirty="0">
                <a:solidFill>
                  <a:srgbClr val="000000"/>
                </a:solidFill>
                <a:ea typeface="Times New Roman" panose="02020603050405020304" pitchFamily="18" charset="0"/>
                <a:cs typeface="Times New Roman" panose="02020603050405020304" pitchFamily="18" charset="0"/>
              </a:rPr>
              <a:t> is expected at Greenville County, SC; </a:t>
            </a:r>
          </a:p>
          <a:p>
            <a:r>
              <a:rPr lang="en-US" sz="900" i="1" dirty="0">
                <a:solidFill>
                  <a:srgbClr val="000000"/>
                </a:solidFill>
                <a:ea typeface="Times New Roman" panose="02020603050405020304" pitchFamily="18" charset="0"/>
                <a:cs typeface="Times New Roman" panose="02020603050405020304" pitchFamily="18" charset="0"/>
              </a:rPr>
              <a:t>the maximum change for ozone is expected at Spartanburg County, SC</a:t>
            </a:r>
            <a:endParaRPr lang="en-US" sz="900" i="1" dirty="0"/>
          </a:p>
        </p:txBody>
      </p:sp>
      <p:grpSp>
        <p:nvGrpSpPr>
          <p:cNvPr id="6" name="Group 5"/>
          <p:cNvGrpSpPr>
            <a:grpSpLocks noChangeAspect="1"/>
          </p:cNvGrpSpPr>
          <p:nvPr/>
        </p:nvGrpSpPr>
        <p:grpSpPr>
          <a:xfrm>
            <a:off x="4971472" y="5945290"/>
            <a:ext cx="3943928" cy="684110"/>
            <a:chOff x="1295400" y="4648200"/>
            <a:chExt cx="6680979" cy="1158875"/>
          </a:xfrm>
        </p:grpSpPr>
        <p:pic>
          <p:nvPicPr>
            <p:cNvPr id="9" name="Picture 8" descr="http://sites.lafayette.edu/egrs251-fa11-greywater/files/2011/11/EPAlogo1-626x3821.jpg"/>
            <p:cNvPicPr>
              <a:picLocks noChangeAspect="1" noChangeArrowheads="1"/>
            </p:cNvPicPr>
            <p:nvPr/>
          </p:nvPicPr>
          <p:blipFill>
            <a:blip r:embed="rId2" cstate="print"/>
            <a:srcRect t="15214" b="16323"/>
            <a:stretch>
              <a:fillRect/>
            </a:stretch>
          </p:blipFill>
          <p:spPr bwMode="auto">
            <a:xfrm>
              <a:off x="3502038" y="4812808"/>
              <a:ext cx="2085274" cy="871542"/>
            </a:xfrm>
            <a:prstGeom prst="rect">
              <a:avLst/>
            </a:prstGeom>
            <a:noFill/>
            <a:ln w="9525">
              <a:noFill/>
              <a:miter lim="800000"/>
              <a:headEnd/>
              <a:tailEnd/>
            </a:ln>
          </p:spPr>
        </p:pic>
        <p:pic>
          <p:nvPicPr>
            <p:cNvPr id="10" name="Picture 2" descr="C:\Users\hollisao\Desktop\Clean Air Upstate Final Logo.jpg"/>
            <p:cNvPicPr>
              <a:picLocks noChangeAspect="1" noChangeArrowheads="1"/>
            </p:cNvPicPr>
            <p:nvPr/>
          </p:nvPicPr>
          <p:blipFill>
            <a:blip r:embed="rId3" cstate="print"/>
            <a:srcRect/>
            <a:stretch>
              <a:fillRect/>
            </a:stretch>
          </p:blipFill>
          <p:spPr bwMode="auto">
            <a:xfrm>
              <a:off x="5520972" y="4648200"/>
              <a:ext cx="2455407" cy="1105114"/>
            </a:xfrm>
            <a:prstGeom prst="rect">
              <a:avLst/>
            </a:prstGeom>
            <a:noFill/>
          </p:spPr>
        </p:pic>
        <p:pic>
          <p:nvPicPr>
            <p:cNvPr id="11" name="Picture 2" descr="C:\Users\hollisao\Documents\dhec logo.jpg"/>
            <p:cNvPicPr>
              <a:picLocks noChangeAspect="1" noChangeArrowheads="1"/>
            </p:cNvPicPr>
            <p:nvPr/>
          </p:nvPicPr>
          <p:blipFill>
            <a:blip r:embed="rId4" cstate="print"/>
            <a:srcRect/>
            <a:stretch>
              <a:fillRect/>
            </a:stretch>
          </p:blipFill>
          <p:spPr bwMode="auto">
            <a:xfrm>
              <a:off x="1295400" y="4648200"/>
              <a:ext cx="2189163" cy="1158875"/>
            </a:xfrm>
            <a:prstGeom prst="rect">
              <a:avLst/>
            </a:prstGeom>
            <a:noFill/>
          </p:spPr>
        </p:pic>
      </p:grpSp>
    </p:spTree>
    <p:extLst>
      <p:ext uri="{BB962C8B-B14F-4D97-AF65-F5344CB8AC3E}">
        <p14:creationId xmlns:p14="http://schemas.microsoft.com/office/powerpoint/2010/main" val="15526525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4172"/>
          </a:xfrm>
        </p:spPr>
        <p:txBody>
          <a:bodyPr>
            <a:normAutofit/>
          </a:bodyPr>
          <a:lstStyle/>
          <a:p>
            <a:pPr algn="ctr"/>
            <a:r>
              <a:rPr lang="en-US" dirty="0" smtClean="0"/>
              <a:t>Avoided PM-Related Deaths</a:t>
            </a:r>
            <a:r>
              <a:rPr lang="en-US" sz="2400" dirty="0"/>
              <a:t/>
            </a:r>
            <a:br>
              <a:rPr lang="en-US" sz="2400" dirty="0"/>
            </a:br>
            <a:endParaRPr lang="en-US" sz="2400" baseline="-25000" dirty="0"/>
          </a:p>
        </p:txBody>
      </p:sp>
      <p:sp>
        <p:nvSpPr>
          <p:cNvPr id="5" name="TextBox 4"/>
          <p:cNvSpPr txBox="1"/>
          <p:nvPr/>
        </p:nvSpPr>
        <p:spPr>
          <a:xfrm>
            <a:off x="5202712" y="5994484"/>
            <a:ext cx="2526654" cy="253916"/>
          </a:xfrm>
          <a:prstGeom prst="rect">
            <a:avLst/>
          </a:prstGeom>
          <a:noFill/>
        </p:spPr>
        <p:txBody>
          <a:bodyPr wrap="none" rtlCol="0">
            <a:spAutoFit/>
          </a:bodyPr>
          <a:lstStyle/>
          <a:p>
            <a:r>
              <a:rPr lang="en-US" sz="1050" i="1" dirty="0"/>
              <a:t>Lepeule et al. study for 25-99 year olds</a:t>
            </a:r>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7893" t="5804" r="2591" b="8360"/>
          <a:stretch/>
        </p:blipFill>
        <p:spPr>
          <a:xfrm>
            <a:off x="1143000" y="1066799"/>
            <a:ext cx="6692063" cy="4958519"/>
          </a:xfrm>
        </p:spPr>
      </p:pic>
      <p:pic>
        <p:nvPicPr>
          <p:cNvPr id="7" name="Picture 2" descr="D:\2011NEIv1 Evaluation\MPP\PM25\PM25 Mean difference annual.jpg"/>
          <p:cNvPicPr>
            <a:picLocks noChangeAspect="1" noChangeArrowheads="1"/>
          </p:cNvPicPr>
          <p:nvPr/>
        </p:nvPicPr>
        <p:blipFill rotWithShape="1">
          <a:blip r:embed="rId3" cstate="print"/>
          <a:srcRect l="28926" t="41094" r="49751" b="25620"/>
          <a:stretch/>
        </p:blipFill>
        <p:spPr bwMode="auto">
          <a:xfrm>
            <a:off x="457200" y="4343400"/>
            <a:ext cx="2133601" cy="2133600"/>
          </a:xfrm>
          <a:prstGeom prst="rect">
            <a:avLst/>
          </a:prstGeom>
          <a:noFill/>
          <a:ln>
            <a:solidFill>
              <a:srgbClr val="0070C0"/>
            </a:solidFill>
          </a:ln>
        </p:spPr>
      </p:pic>
    </p:spTree>
    <p:extLst>
      <p:ext uri="{BB962C8B-B14F-4D97-AF65-F5344CB8AC3E}">
        <p14:creationId xmlns:p14="http://schemas.microsoft.com/office/powerpoint/2010/main" val="38287368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576290" y="609600"/>
          <a:ext cx="7958110" cy="5286664"/>
        </p:xfrm>
        <a:graphic>
          <a:graphicData uri="http://schemas.openxmlformats.org/drawingml/2006/table">
            <a:tbl>
              <a:tblPr firstRow="1" bandRow="1">
                <a:tableStyleId>{5C22544A-7EE6-4342-B048-85BDC9FD1C3A}</a:tableStyleId>
              </a:tblPr>
              <a:tblGrid>
                <a:gridCol w="2217971"/>
                <a:gridCol w="1869076"/>
                <a:gridCol w="1943839"/>
                <a:gridCol w="1927224"/>
              </a:tblGrid>
              <a:tr h="729613">
                <a:tc gridSpan="4">
                  <a:txBody>
                    <a:bodyPr/>
                    <a:lstStyle/>
                    <a:p>
                      <a:pPr algn="ctr" fontAlgn="b"/>
                      <a:r>
                        <a:rPr lang="en-US" sz="3200" b="0" dirty="0" smtClean="0"/>
                        <a:t>PM Benefits and Valuation Summary</a:t>
                      </a:r>
                      <a:r>
                        <a:rPr lang="en-US" sz="1800" b="0" dirty="0" smtClean="0"/>
                        <a:t/>
                      </a:r>
                      <a:br>
                        <a:rPr lang="en-US" sz="1800" b="0" dirty="0" smtClean="0"/>
                      </a:br>
                      <a:r>
                        <a:rPr lang="en-US" sz="1800" b="0" dirty="0" smtClean="0"/>
                        <a:t>(Millions of 2010 Dollars)</a:t>
                      </a:r>
                      <a:endParaRPr lang="en-US" sz="3600" b="0" i="0" u="none" strike="noStrike" dirty="0">
                        <a:solidFill>
                          <a:schemeClr val="bg1"/>
                        </a:solidFill>
                        <a:effectLst/>
                        <a:latin typeface="+mn-lt"/>
                      </a:endParaRPr>
                    </a:p>
                  </a:txBody>
                  <a:tcPr marL="7144" marR="7144" marT="7144" marB="0" anchor="ctr">
                    <a:solidFill>
                      <a:schemeClr val="tx1">
                        <a:lumMod val="65000"/>
                        <a:lumOff val="35000"/>
                      </a:schemeClr>
                    </a:solidFill>
                  </a:tcPr>
                </a:tc>
                <a:tc hMerge="1">
                  <a:txBody>
                    <a:bodyPr/>
                    <a:lstStyle/>
                    <a:p>
                      <a:pPr algn="ctr" fontAlgn="b"/>
                      <a:endParaRPr lang="en-US" sz="1800" b="0" i="0" u="none" strike="noStrike" dirty="0">
                        <a:solidFill>
                          <a:schemeClr val="bg1"/>
                        </a:solidFill>
                        <a:effectLst/>
                        <a:latin typeface="+mn-lt"/>
                      </a:endParaRPr>
                    </a:p>
                  </a:txBody>
                  <a:tcPr marL="9525" marR="9525" marT="9525" marB="0" anchor="ctr">
                    <a:solidFill>
                      <a:schemeClr val="tx1">
                        <a:lumMod val="65000"/>
                        <a:lumOff val="35000"/>
                      </a:schemeClr>
                    </a:solidFill>
                  </a:tcPr>
                </a:tc>
                <a:tc hMerge="1">
                  <a:txBody>
                    <a:bodyPr/>
                    <a:lstStyle/>
                    <a:p>
                      <a:pPr algn="ctr" fontAlgn="b"/>
                      <a:endParaRPr lang="en-US" sz="1800" b="0" i="0" u="none" strike="noStrike" dirty="0">
                        <a:solidFill>
                          <a:schemeClr val="bg1"/>
                        </a:solidFill>
                        <a:effectLst/>
                        <a:latin typeface="+mn-lt"/>
                      </a:endParaRPr>
                    </a:p>
                  </a:txBody>
                  <a:tcPr marL="9525" marR="9525" marT="9525" marB="0" anchor="ctr">
                    <a:solidFill>
                      <a:schemeClr val="tx1">
                        <a:lumMod val="65000"/>
                        <a:lumOff val="35000"/>
                      </a:schemeClr>
                    </a:solidFill>
                  </a:tcPr>
                </a:tc>
                <a:tc hMerge="1">
                  <a:txBody>
                    <a:bodyPr/>
                    <a:lstStyle/>
                    <a:p>
                      <a:pPr algn="ctr" fontAlgn="b"/>
                      <a:endParaRPr lang="en-US" sz="1800" b="0" i="0" u="none" strike="noStrike" dirty="0">
                        <a:solidFill>
                          <a:schemeClr val="bg1"/>
                        </a:solidFill>
                        <a:effectLst/>
                        <a:latin typeface="+mn-lt"/>
                      </a:endParaRPr>
                    </a:p>
                  </a:txBody>
                  <a:tcPr marL="9525" marR="9525" marT="9525" marB="0" anchor="ctr">
                    <a:solidFill>
                      <a:schemeClr val="tx1">
                        <a:lumMod val="65000"/>
                        <a:lumOff val="35000"/>
                      </a:schemeClr>
                    </a:solidFill>
                  </a:tcPr>
                </a:tc>
              </a:tr>
              <a:tr h="729613">
                <a:tc>
                  <a:txBody>
                    <a:bodyPr/>
                    <a:lstStyle/>
                    <a:p>
                      <a:pPr algn="ctr" fontAlgn="b"/>
                      <a:endParaRPr lang="en-US" sz="1400" b="0" i="0" u="none" strike="noStrike" dirty="0">
                        <a:solidFill>
                          <a:schemeClr val="bg1"/>
                        </a:solidFill>
                        <a:effectLst/>
                        <a:latin typeface="+mn-lt"/>
                      </a:endParaRPr>
                    </a:p>
                  </a:txBody>
                  <a:tcPr marL="7144" marR="7144" marT="7144" marB="0" anchor="b">
                    <a:solidFill>
                      <a:schemeClr val="tx1">
                        <a:lumMod val="65000"/>
                        <a:lumOff val="35000"/>
                      </a:schemeClr>
                    </a:solidFill>
                  </a:tcPr>
                </a:tc>
                <a:tc>
                  <a:txBody>
                    <a:bodyPr/>
                    <a:lstStyle/>
                    <a:p>
                      <a:pPr algn="l" fontAlgn="b"/>
                      <a:r>
                        <a:rPr lang="en-US" sz="1400" b="0" i="0" u="none" strike="noStrike" dirty="0" smtClean="0">
                          <a:solidFill>
                            <a:schemeClr val="bg1"/>
                          </a:solidFill>
                          <a:effectLst/>
                          <a:latin typeface="+mn-lt"/>
                        </a:rPr>
                        <a:t>  TATT</a:t>
                      </a:r>
                      <a:endParaRPr lang="en-US" sz="1400" b="0" i="0" u="none" strike="noStrike" dirty="0">
                        <a:solidFill>
                          <a:schemeClr val="bg1"/>
                        </a:solidFill>
                        <a:effectLst/>
                        <a:latin typeface="+mn-lt"/>
                      </a:endParaRPr>
                    </a:p>
                  </a:txBody>
                  <a:tcPr marL="7144" marR="7144" marT="7144" marB="0" anchor="ctr">
                    <a:solidFill>
                      <a:schemeClr val="tx1">
                        <a:lumMod val="65000"/>
                        <a:lumOff val="35000"/>
                      </a:schemeClr>
                    </a:solidFill>
                  </a:tcPr>
                </a:tc>
                <a:tc>
                  <a:txBody>
                    <a:bodyPr/>
                    <a:lstStyle/>
                    <a:p>
                      <a:pPr algn="l" fontAlgn="b"/>
                      <a:r>
                        <a:rPr lang="en-US" sz="1400" b="0" i="0" u="none" strike="noStrike" dirty="0" smtClean="0">
                          <a:solidFill>
                            <a:schemeClr val="bg1"/>
                          </a:solidFill>
                          <a:effectLst/>
                          <a:latin typeface="+mn-lt"/>
                        </a:rPr>
                        <a:t>  South </a:t>
                      </a:r>
                    </a:p>
                    <a:p>
                      <a:pPr algn="l" fontAlgn="b"/>
                      <a:r>
                        <a:rPr lang="en-US" sz="1400" b="0" i="0" u="none" strike="noStrike" dirty="0" smtClean="0">
                          <a:solidFill>
                            <a:schemeClr val="bg1"/>
                          </a:solidFill>
                          <a:effectLst/>
                          <a:latin typeface="+mn-lt"/>
                        </a:rPr>
                        <a:t>  Carolina</a:t>
                      </a:r>
                      <a:endParaRPr lang="en-US" sz="1400" b="0" i="0" u="none" strike="noStrike" dirty="0">
                        <a:solidFill>
                          <a:schemeClr val="bg1"/>
                        </a:solidFill>
                        <a:effectLst/>
                        <a:latin typeface="+mn-lt"/>
                      </a:endParaRPr>
                    </a:p>
                  </a:txBody>
                  <a:tcPr marL="7144" marR="7144" marT="7144" marB="0" anchor="ctr">
                    <a:solidFill>
                      <a:schemeClr val="tx1">
                        <a:lumMod val="65000"/>
                        <a:lumOff val="35000"/>
                      </a:schemeClr>
                    </a:solidFill>
                  </a:tcPr>
                </a:tc>
                <a:tc>
                  <a:txBody>
                    <a:bodyPr/>
                    <a:lstStyle/>
                    <a:p>
                      <a:pPr algn="l" fontAlgn="b"/>
                      <a:r>
                        <a:rPr lang="en-US" sz="1400" b="0" i="0" u="none" strike="noStrike" baseline="0" dirty="0" smtClean="0">
                          <a:solidFill>
                            <a:schemeClr val="bg1"/>
                          </a:solidFill>
                          <a:effectLst/>
                          <a:latin typeface="+mn-lt"/>
                        </a:rPr>
                        <a:t> </a:t>
                      </a:r>
                      <a:r>
                        <a:rPr lang="en-US" sz="1400" b="0" i="0" u="none" strike="noStrike" dirty="0" smtClean="0">
                          <a:solidFill>
                            <a:schemeClr val="bg1"/>
                          </a:solidFill>
                          <a:effectLst/>
                          <a:latin typeface="+mn-lt"/>
                        </a:rPr>
                        <a:t>Modeling</a:t>
                      </a:r>
                    </a:p>
                    <a:p>
                      <a:pPr algn="l" fontAlgn="b"/>
                      <a:r>
                        <a:rPr lang="en-US" sz="1400" b="0" i="0" u="none" strike="noStrike" baseline="0" dirty="0" smtClean="0">
                          <a:solidFill>
                            <a:schemeClr val="bg1"/>
                          </a:solidFill>
                          <a:effectLst/>
                          <a:latin typeface="+mn-lt"/>
                        </a:rPr>
                        <a:t> </a:t>
                      </a:r>
                      <a:r>
                        <a:rPr lang="en-US" sz="1400" b="0" i="0" u="none" strike="noStrike" dirty="0" smtClean="0">
                          <a:solidFill>
                            <a:schemeClr val="bg1"/>
                          </a:solidFill>
                          <a:effectLst/>
                          <a:latin typeface="+mn-lt"/>
                        </a:rPr>
                        <a:t>Domain</a:t>
                      </a:r>
                      <a:endParaRPr lang="en-US" sz="1400" b="0" i="0" u="none" strike="noStrike" dirty="0">
                        <a:solidFill>
                          <a:schemeClr val="bg1"/>
                        </a:solidFill>
                        <a:effectLst/>
                        <a:latin typeface="+mn-lt"/>
                      </a:endParaRPr>
                    </a:p>
                  </a:txBody>
                  <a:tcPr marL="7144" marR="7144" marT="7144" marB="0" anchor="ctr">
                    <a:solidFill>
                      <a:schemeClr val="tx1">
                        <a:lumMod val="65000"/>
                        <a:lumOff val="35000"/>
                      </a:schemeClr>
                    </a:solidFill>
                  </a:tcPr>
                </a:tc>
              </a:tr>
              <a:tr h="557124">
                <a:tc>
                  <a:txBody>
                    <a:bodyPr/>
                    <a:lstStyle/>
                    <a:p>
                      <a:pPr algn="ctr" fontAlgn="b"/>
                      <a:r>
                        <a:rPr lang="en-US" sz="1400" b="0" i="0" u="none" strike="noStrike" dirty="0">
                          <a:solidFill>
                            <a:srgbClr val="000000"/>
                          </a:solidFill>
                          <a:effectLst/>
                          <a:latin typeface="+mn-lt"/>
                        </a:rPr>
                        <a:t>Population</a:t>
                      </a:r>
                    </a:p>
                  </a:txBody>
                  <a:tcPr marL="7144" marR="7144" marT="7144" marB="0" anchor="ctr"/>
                </a:tc>
                <a:tc>
                  <a:txBody>
                    <a:bodyPr/>
                    <a:lstStyle/>
                    <a:p>
                      <a:pPr algn="ctr" fontAlgn="b"/>
                      <a:r>
                        <a:rPr lang="en-US" sz="1400" b="0" i="0" u="none" strike="noStrike" dirty="0" smtClean="0">
                          <a:solidFill>
                            <a:srgbClr val="000000"/>
                          </a:solidFill>
                          <a:effectLst/>
                          <a:latin typeface="+mn-lt"/>
                        </a:rPr>
                        <a:t>930,000</a:t>
                      </a:r>
                      <a:endParaRPr lang="en-US" sz="1400" b="0" i="0" u="none" strike="noStrike" dirty="0">
                        <a:solidFill>
                          <a:srgbClr val="000000"/>
                        </a:solidFill>
                        <a:effectLst/>
                        <a:latin typeface="+mn-lt"/>
                      </a:endParaRPr>
                    </a:p>
                  </a:txBody>
                  <a:tcPr marL="7144" marR="7144" marT="7144" marB="0" anchor="ctr"/>
                </a:tc>
                <a:tc>
                  <a:txBody>
                    <a:bodyPr/>
                    <a:lstStyle/>
                    <a:p>
                      <a:pPr algn="ctr" fontAlgn="b"/>
                      <a:r>
                        <a:rPr lang="en-US" sz="1400" b="0" i="0" u="none" strike="noStrike" dirty="0">
                          <a:solidFill>
                            <a:srgbClr val="000000"/>
                          </a:solidFill>
                          <a:effectLst/>
                          <a:latin typeface="+mn-lt"/>
                        </a:rPr>
                        <a:t>3,000,000</a:t>
                      </a:r>
                    </a:p>
                  </a:txBody>
                  <a:tcPr marL="7144" marR="7144" marT="7144" marB="0" anchor="ctr"/>
                </a:tc>
                <a:tc>
                  <a:txBody>
                    <a:bodyPr/>
                    <a:lstStyle/>
                    <a:p>
                      <a:pPr algn="ctr" fontAlgn="b"/>
                      <a:r>
                        <a:rPr lang="en-US" sz="1400" b="0" i="0" u="none" strike="noStrike" dirty="0" smtClean="0">
                          <a:solidFill>
                            <a:srgbClr val="000000"/>
                          </a:solidFill>
                          <a:effectLst/>
                          <a:latin typeface="+mn-lt"/>
                        </a:rPr>
                        <a:t>43,000,000</a:t>
                      </a:r>
                      <a:endParaRPr lang="en-US" sz="1400" b="0" i="0" u="none" strike="noStrike" dirty="0">
                        <a:solidFill>
                          <a:srgbClr val="000000"/>
                        </a:solidFill>
                        <a:effectLst/>
                        <a:latin typeface="+mn-lt"/>
                      </a:endParaRPr>
                    </a:p>
                  </a:txBody>
                  <a:tcPr marL="7144" marR="7144" marT="7144" marB="0" anchor="ctr"/>
                </a:tc>
              </a:tr>
              <a:tr h="557124">
                <a:tc>
                  <a:txBody>
                    <a:bodyPr/>
                    <a:lstStyle/>
                    <a:p>
                      <a:pPr algn="ctr" fontAlgn="b"/>
                      <a:r>
                        <a:rPr lang="en-US" sz="1400" b="0" i="0" u="none" strike="noStrike" dirty="0" smtClean="0">
                          <a:solidFill>
                            <a:srgbClr val="000000"/>
                          </a:solidFill>
                          <a:effectLst/>
                          <a:latin typeface="+mn-lt"/>
                        </a:rPr>
                        <a:t>PM Avoided</a:t>
                      </a:r>
                      <a:r>
                        <a:rPr lang="en-US" sz="1400" b="0" i="0" u="none" strike="noStrike" baseline="0" dirty="0" smtClean="0">
                          <a:solidFill>
                            <a:srgbClr val="000000"/>
                          </a:solidFill>
                          <a:effectLst/>
                          <a:latin typeface="+mn-lt"/>
                        </a:rPr>
                        <a:t> Deaths</a:t>
                      </a:r>
                    </a:p>
                    <a:p>
                      <a:pPr algn="ctr" fontAlgn="b"/>
                      <a:r>
                        <a:rPr lang="en-US" sz="1100" b="0" i="0" u="none" strike="noStrike" dirty="0" smtClean="0">
                          <a:solidFill>
                            <a:srgbClr val="000000"/>
                          </a:solidFill>
                          <a:effectLst/>
                          <a:latin typeface="+mn-lt"/>
                        </a:rPr>
                        <a:t>(Krewski </a:t>
                      </a:r>
                      <a:r>
                        <a:rPr lang="en-US" sz="1100" b="0" i="0" u="none" strike="noStrike" dirty="0">
                          <a:solidFill>
                            <a:srgbClr val="000000"/>
                          </a:solidFill>
                          <a:effectLst/>
                          <a:latin typeface="+mn-lt"/>
                        </a:rPr>
                        <a:t>and </a:t>
                      </a:r>
                      <a:r>
                        <a:rPr lang="en-US" sz="1100" b="0" i="0" u="none" strike="noStrike" dirty="0" smtClean="0">
                          <a:solidFill>
                            <a:srgbClr val="000000"/>
                          </a:solidFill>
                          <a:effectLst/>
                          <a:latin typeface="+mn-lt"/>
                        </a:rPr>
                        <a:t>Lepeule)</a:t>
                      </a:r>
                      <a:endParaRPr lang="en-US" sz="1100" b="0" i="0" u="none" strike="noStrike" dirty="0">
                        <a:solidFill>
                          <a:srgbClr val="000000"/>
                        </a:solidFill>
                        <a:effectLst/>
                        <a:latin typeface="+mn-lt"/>
                      </a:endParaRPr>
                    </a:p>
                  </a:txBody>
                  <a:tcPr marL="7144" marR="7144" marT="7144" marB="0" anchor="ctr"/>
                </a:tc>
                <a:tc>
                  <a:txBody>
                    <a:bodyPr/>
                    <a:lstStyle/>
                    <a:p>
                      <a:pPr algn="ctr" fontAlgn="b"/>
                      <a:r>
                        <a:rPr lang="en-US" sz="1400" b="0" i="0" u="none" strike="noStrike" dirty="0" smtClean="0">
                          <a:solidFill>
                            <a:srgbClr val="000000"/>
                          </a:solidFill>
                          <a:effectLst/>
                          <a:latin typeface="+mn-lt"/>
                        </a:rPr>
                        <a:t>10-23</a:t>
                      </a:r>
                      <a:endParaRPr lang="en-US" sz="1400" b="0" i="0" u="none" strike="noStrike" dirty="0">
                        <a:solidFill>
                          <a:srgbClr val="000000"/>
                        </a:solidFill>
                        <a:effectLst/>
                        <a:latin typeface="+mn-lt"/>
                      </a:endParaRPr>
                    </a:p>
                  </a:txBody>
                  <a:tcPr marL="7144" marR="7144" marT="7144" marB="0" anchor="ctr"/>
                </a:tc>
                <a:tc>
                  <a:txBody>
                    <a:bodyPr/>
                    <a:lstStyle/>
                    <a:p>
                      <a:pPr algn="ctr" fontAlgn="b"/>
                      <a:r>
                        <a:rPr lang="en-US" sz="1400" b="0" i="0" u="none" strike="noStrike" dirty="0" smtClean="0">
                          <a:solidFill>
                            <a:srgbClr val="000000"/>
                          </a:solidFill>
                          <a:effectLst/>
                          <a:latin typeface="+mn-lt"/>
                        </a:rPr>
                        <a:t>11-24</a:t>
                      </a:r>
                      <a:endParaRPr lang="en-US" sz="1400" b="0" i="0" u="none" strike="noStrike" dirty="0">
                        <a:solidFill>
                          <a:srgbClr val="000000"/>
                        </a:solidFill>
                        <a:effectLst/>
                        <a:latin typeface="+mn-lt"/>
                      </a:endParaRPr>
                    </a:p>
                  </a:txBody>
                  <a:tcPr marL="7144" marR="7144" marT="7144" marB="0" anchor="ctr"/>
                </a:tc>
                <a:tc>
                  <a:txBody>
                    <a:bodyPr/>
                    <a:lstStyle/>
                    <a:p>
                      <a:pPr algn="ctr" fontAlgn="b"/>
                      <a:r>
                        <a:rPr lang="en-US" sz="1400" b="0" i="0" u="none" strike="noStrike" dirty="0" smtClean="0">
                          <a:solidFill>
                            <a:srgbClr val="000000"/>
                          </a:solidFill>
                          <a:effectLst/>
                          <a:latin typeface="+mn-lt"/>
                        </a:rPr>
                        <a:t>16-36</a:t>
                      </a:r>
                      <a:endParaRPr lang="en-US" sz="1400" b="0" i="0" u="none" strike="noStrike" dirty="0">
                        <a:solidFill>
                          <a:srgbClr val="000000"/>
                        </a:solidFill>
                        <a:effectLst/>
                        <a:latin typeface="+mn-lt"/>
                      </a:endParaRPr>
                    </a:p>
                  </a:txBody>
                  <a:tcPr marL="7144" marR="7144" marT="7144" marB="0" anchor="ctr"/>
                </a:tc>
              </a:tr>
              <a:tr h="597614">
                <a:tc>
                  <a:txBody>
                    <a:bodyPr/>
                    <a:lstStyle/>
                    <a:p>
                      <a:pPr algn="ctr" fontAlgn="b"/>
                      <a:r>
                        <a:rPr lang="en-US" sz="1400" b="0" i="0" u="none" strike="noStrike" dirty="0" smtClean="0">
                          <a:solidFill>
                            <a:srgbClr val="000000"/>
                          </a:solidFill>
                          <a:effectLst/>
                          <a:latin typeface="+mn-lt"/>
                        </a:rPr>
                        <a:t>PM Benefits</a:t>
                      </a:r>
                    </a:p>
                    <a:p>
                      <a:pPr algn="ctr" fontAlgn="b"/>
                      <a:r>
                        <a:rPr lang="en-US" sz="1100" b="0" i="0" u="none" strike="noStrike" dirty="0" smtClean="0">
                          <a:solidFill>
                            <a:srgbClr val="000000"/>
                          </a:solidFill>
                          <a:effectLst/>
                          <a:latin typeface="+mn-lt"/>
                        </a:rPr>
                        <a:t>(</a:t>
                      </a:r>
                      <a:r>
                        <a:rPr lang="en-US" sz="1100" b="0" i="0" u="none" strike="noStrike" dirty="0">
                          <a:solidFill>
                            <a:srgbClr val="000000"/>
                          </a:solidFill>
                          <a:effectLst/>
                          <a:latin typeface="+mn-lt"/>
                        </a:rPr>
                        <a:t>Peters, 3% Discount)</a:t>
                      </a:r>
                      <a:endParaRPr lang="en-US" sz="1400" b="0" i="0" u="none" strike="noStrike" dirty="0">
                        <a:solidFill>
                          <a:srgbClr val="000000"/>
                        </a:solidFill>
                        <a:effectLst/>
                        <a:latin typeface="+mn-lt"/>
                      </a:endParaRPr>
                    </a:p>
                  </a:txBody>
                  <a:tcPr marL="7144" marR="7144" marT="7144" marB="0" anchor="ctr"/>
                </a:tc>
                <a:tc>
                  <a:txBody>
                    <a:bodyPr/>
                    <a:lstStyle/>
                    <a:p>
                      <a:pPr algn="ctr" fontAlgn="b"/>
                      <a:r>
                        <a:rPr lang="en-US" sz="1400" b="0" i="0" u="none" strike="noStrike" dirty="0" smtClean="0">
                          <a:solidFill>
                            <a:srgbClr val="000000"/>
                          </a:solidFill>
                          <a:effectLst/>
                          <a:latin typeface="+mn-lt"/>
                        </a:rPr>
                        <a:t>$92-210</a:t>
                      </a:r>
                      <a:endParaRPr lang="en-US" sz="1400" b="0" i="0" u="none" strike="noStrike" dirty="0">
                        <a:solidFill>
                          <a:srgbClr val="000000"/>
                        </a:solidFill>
                        <a:effectLst/>
                        <a:latin typeface="+mn-lt"/>
                      </a:endParaRPr>
                    </a:p>
                  </a:txBody>
                  <a:tcPr marL="7144" marR="7144" marT="7144" marB="0" anchor="ctr"/>
                </a:tc>
                <a:tc>
                  <a:txBody>
                    <a:bodyPr/>
                    <a:lstStyle/>
                    <a:p>
                      <a:pPr algn="ctr" fontAlgn="b"/>
                      <a:r>
                        <a:rPr lang="en-US" sz="1400" b="0" i="0" u="none" strike="noStrike" dirty="0" smtClean="0">
                          <a:solidFill>
                            <a:srgbClr val="000000"/>
                          </a:solidFill>
                          <a:effectLst/>
                          <a:latin typeface="+mn-lt"/>
                        </a:rPr>
                        <a:t>$97-220</a:t>
                      </a:r>
                      <a:endParaRPr lang="en-US" sz="1400" b="0" i="0" u="none" strike="noStrike" dirty="0">
                        <a:solidFill>
                          <a:srgbClr val="000000"/>
                        </a:solidFill>
                        <a:effectLst/>
                        <a:latin typeface="+mn-lt"/>
                      </a:endParaRPr>
                    </a:p>
                  </a:txBody>
                  <a:tcPr marL="7144" marR="7144" marT="7144" marB="0" anchor="ctr"/>
                </a:tc>
                <a:tc>
                  <a:txBody>
                    <a:bodyPr/>
                    <a:lstStyle/>
                    <a:p>
                      <a:pPr algn="ctr" fontAlgn="b"/>
                      <a:r>
                        <a:rPr lang="en-US" sz="1400" b="0" i="0" u="none" strike="noStrike" dirty="0">
                          <a:solidFill>
                            <a:srgbClr val="000000"/>
                          </a:solidFill>
                          <a:effectLst/>
                          <a:latin typeface="+mn-lt"/>
                        </a:rPr>
                        <a:t>$</a:t>
                      </a:r>
                      <a:r>
                        <a:rPr lang="en-US" sz="1400" b="0" i="0" u="none" strike="noStrike" dirty="0" smtClean="0">
                          <a:solidFill>
                            <a:srgbClr val="000000"/>
                          </a:solidFill>
                          <a:effectLst/>
                          <a:latin typeface="+mn-lt"/>
                        </a:rPr>
                        <a:t>140-320</a:t>
                      </a:r>
                      <a:endParaRPr lang="en-US" sz="1400" b="0" i="0" u="none" strike="noStrike" dirty="0">
                        <a:solidFill>
                          <a:srgbClr val="000000"/>
                        </a:solidFill>
                        <a:effectLst/>
                        <a:latin typeface="+mn-lt"/>
                      </a:endParaRPr>
                    </a:p>
                  </a:txBody>
                  <a:tcPr marL="7144" marR="7144" marT="7144" marB="0" anchor="ctr"/>
                </a:tc>
              </a:tr>
              <a:tr h="624834">
                <a:tc>
                  <a:txBody>
                    <a:bodyPr/>
                    <a:lstStyle/>
                    <a:p>
                      <a:pPr algn="ctr" fontAlgn="b"/>
                      <a:r>
                        <a:rPr lang="en-US" sz="1400" b="0" i="0" u="none" strike="noStrike" dirty="0" smtClean="0">
                          <a:solidFill>
                            <a:srgbClr val="000000"/>
                          </a:solidFill>
                          <a:effectLst/>
                          <a:latin typeface="+mn-lt"/>
                        </a:rPr>
                        <a:t>Ozone</a:t>
                      </a:r>
                      <a:r>
                        <a:rPr lang="en-US" sz="1400" b="0" i="0" u="none" strike="noStrike" baseline="0" dirty="0" smtClean="0">
                          <a:solidFill>
                            <a:srgbClr val="000000"/>
                          </a:solidFill>
                          <a:effectLst/>
                          <a:latin typeface="+mn-lt"/>
                        </a:rPr>
                        <a:t> Avoided Deaths</a:t>
                      </a:r>
                      <a:endParaRPr lang="en-US" sz="1400" b="0" i="0" u="none" strike="noStrike" dirty="0" smtClean="0">
                        <a:solidFill>
                          <a:srgbClr val="000000"/>
                        </a:solidFill>
                        <a:effectLst/>
                        <a:latin typeface="+mn-lt"/>
                      </a:endParaRPr>
                    </a:p>
                    <a:p>
                      <a:pPr algn="ctr" fontAlgn="b"/>
                      <a:r>
                        <a:rPr lang="en-US" sz="1100" b="0" i="0" u="none" strike="noStrike" dirty="0" smtClean="0">
                          <a:solidFill>
                            <a:srgbClr val="000000"/>
                          </a:solidFill>
                          <a:effectLst/>
                          <a:latin typeface="+mn-lt"/>
                        </a:rPr>
                        <a:t>(Bell,</a:t>
                      </a:r>
                      <a:r>
                        <a:rPr lang="en-US" sz="1100" b="0" i="0" u="none" strike="noStrike" baseline="0" dirty="0" smtClean="0">
                          <a:solidFill>
                            <a:srgbClr val="000000"/>
                          </a:solidFill>
                          <a:effectLst/>
                          <a:latin typeface="+mn-lt"/>
                        </a:rPr>
                        <a:t> 2004</a:t>
                      </a:r>
                      <a:r>
                        <a:rPr lang="en-US" sz="1100" b="0" i="0" u="none" strike="noStrike" dirty="0" smtClean="0">
                          <a:solidFill>
                            <a:srgbClr val="000000"/>
                          </a:solidFill>
                          <a:effectLst/>
                          <a:latin typeface="+mn-lt"/>
                        </a:rPr>
                        <a:t>)</a:t>
                      </a:r>
                      <a:endParaRPr lang="en-US" sz="1400" b="0" i="0" u="none" strike="noStrike" dirty="0">
                        <a:solidFill>
                          <a:srgbClr val="000000"/>
                        </a:solidFill>
                        <a:effectLst/>
                        <a:latin typeface="+mn-lt"/>
                      </a:endParaRPr>
                    </a:p>
                  </a:txBody>
                  <a:tcPr marL="7144" marR="7144" marT="7144" marB="0" anchor="ctr"/>
                </a:tc>
                <a:tc>
                  <a:txBody>
                    <a:bodyPr/>
                    <a:lstStyle/>
                    <a:p>
                      <a:pPr algn="ctr" fontAlgn="b"/>
                      <a:r>
                        <a:rPr lang="en-US" sz="1400" b="0" i="0" u="none" strike="noStrike" dirty="0" smtClean="0">
                          <a:solidFill>
                            <a:srgbClr val="000000"/>
                          </a:solidFill>
                          <a:effectLst/>
                          <a:latin typeface="+mn-lt"/>
                        </a:rPr>
                        <a:t>&lt;1</a:t>
                      </a:r>
                      <a:endParaRPr lang="en-US" sz="1400" b="0" i="0" u="none" strike="noStrike" dirty="0">
                        <a:solidFill>
                          <a:srgbClr val="000000"/>
                        </a:solidFill>
                        <a:effectLst/>
                        <a:latin typeface="+mn-lt"/>
                      </a:endParaRPr>
                    </a:p>
                  </a:txBody>
                  <a:tcPr marL="7144" marR="7144" marT="7144" marB="0" anchor="ctr"/>
                </a:tc>
                <a:tc>
                  <a:txBody>
                    <a:bodyPr/>
                    <a:lstStyle/>
                    <a:p>
                      <a:pPr algn="ctr" fontAlgn="b"/>
                      <a:r>
                        <a:rPr lang="en-US" sz="1400" b="0" i="0" u="none" strike="noStrike" dirty="0" smtClean="0">
                          <a:solidFill>
                            <a:srgbClr val="000000"/>
                          </a:solidFill>
                          <a:effectLst/>
                          <a:latin typeface="+mn-lt"/>
                        </a:rPr>
                        <a:t>&lt;1</a:t>
                      </a:r>
                      <a:endParaRPr lang="en-US" sz="1400" b="0" i="0" u="none" strike="noStrike" dirty="0">
                        <a:solidFill>
                          <a:srgbClr val="000000"/>
                        </a:solidFill>
                        <a:effectLst/>
                        <a:latin typeface="+mn-lt"/>
                      </a:endParaRPr>
                    </a:p>
                  </a:txBody>
                  <a:tcPr marL="7144" marR="7144" marT="7144" marB="0" anchor="ctr"/>
                </a:tc>
                <a:tc>
                  <a:txBody>
                    <a:bodyPr/>
                    <a:lstStyle/>
                    <a:p>
                      <a:pPr algn="ctr" fontAlgn="b"/>
                      <a:r>
                        <a:rPr lang="en-US" sz="1400" b="0" i="0" u="none" strike="noStrike" dirty="0" smtClean="0">
                          <a:solidFill>
                            <a:srgbClr val="000000"/>
                          </a:solidFill>
                          <a:effectLst/>
                          <a:latin typeface="+mn-lt"/>
                        </a:rPr>
                        <a:t>1.0</a:t>
                      </a:r>
                      <a:endParaRPr lang="en-US" sz="1400" b="0" i="0" u="none" strike="noStrike" dirty="0">
                        <a:solidFill>
                          <a:srgbClr val="000000"/>
                        </a:solidFill>
                        <a:effectLst/>
                        <a:latin typeface="+mn-lt"/>
                      </a:endParaRPr>
                    </a:p>
                  </a:txBody>
                  <a:tcPr marL="7144" marR="7144" marT="7144" marB="0" anchor="ctr"/>
                </a:tc>
              </a:tr>
              <a:tr h="631156">
                <a:tc>
                  <a:txBody>
                    <a:bodyPr/>
                    <a:lstStyle/>
                    <a:p>
                      <a:pPr algn="ctr" fontAlgn="b"/>
                      <a:r>
                        <a:rPr lang="en-US" sz="1400" b="0" i="0" u="none" strike="noStrike" dirty="0" smtClean="0">
                          <a:solidFill>
                            <a:srgbClr val="000000"/>
                          </a:solidFill>
                          <a:effectLst/>
                          <a:latin typeface="+mn-lt"/>
                        </a:rPr>
                        <a:t>Ozone</a:t>
                      </a:r>
                      <a:r>
                        <a:rPr lang="en-US" sz="1400" b="0" i="0" u="none" strike="noStrike" baseline="0" dirty="0" smtClean="0">
                          <a:solidFill>
                            <a:srgbClr val="000000"/>
                          </a:solidFill>
                          <a:effectLst/>
                          <a:latin typeface="+mn-lt"/>
                        </a:rPr>
                        <a:t> Benefits </a:t>
                      </a:r>
                    </a:p>
                    <a:p>
                      <a:pPr algn="ctr" fontAlgn="b"/>
                      <a:r>
                        <a:rPr lang="en-US" sz="1100" b="0" i="0" u="none" strike="noStrike" baseline="0" dirty="0" smtClean="0">
                          <a:solidFill>
                            <a:srgbClr val="000000"/>
                          </a:solidFill>
                          <a:effectLst/>
                          <a:latin typeface="+mn-lt"/>
                        </a:rPr>
                        <a:t>(Bell, 2004 + Morbidity)</a:t>
                      </a:r>
                      <a:endParaRPr lang="en-US" sz="1400" b="0" i="0" u="none" strike="noStrike" dirty="0">
                        <a:solidFill>
                          <a:srgbClr val="000000"/>
                        </a:solidFill>
                        <a:effectLst/>
                        <a:latin typeface="+mn-lt"/>
                      </a:endParaRPr>
                    </a:p>
                  </a:txBody>
                  <a:tcPr marL="7144" marR="7144" marT="7144" marB="0" anchor="ctr"/>
                </a:tc>
                <a:tc>
                  <a:txBody>
                    <a:bodyPr/>
                    <a:lstStyle/>
                    <a:p>
                      <a:pPr algn="ctr" fontAlgn="b"/>
                      <a:r>
                        <a:rPr lang="en-US" sz="1400" b="0" i="0" u="none" strike="noStrike" dirty="0">
                          <a:solidFill>
                            <a:srgbClr val="000000"/>
                          </a:solidFill>
                          <a:effectLst/>
                          <a:latin typeface="+mn-lt"/>
                        </a:rPr>
                        <a:t>$</a:t>
                      </a:r>
                      <a:r>
                        <a:rPr lang="en-US" sz="1400" b="0" i="0" u="none" strike="noStrike" dirty="0" smtClean="0">
                          <a:solidFill>
                            <a:srgbClr val="000000"/>
                          </a:solidFill>
                          <a:effectLst/>
                          <a:latin typeface="+mn-lt"/>
                        </a:rPr>
                        <a:t>3.2</a:t>
                      </a:r>
                      <a:endParaRPr lang="en-US" sz="1400" b="0" i="0" u="none" strike="noStrike" dirty="0">
                        <a:solidFill>
                          <a:srgbClr val="000000"/>
                        </a:solidFill>
                        <a:effectLst/>
                        <a:latin typeface="+mn-lt"/>
                      </a:endParaRPr>
                    </a:p>
                  </a:txBody>
                  <a:tcPr marL="7144" marR="7144" marT="7144" marB="0" anchor="ctr"/>
                </a:tc>
                <a:tc>
                  <a:txBody>
                    <a:bodyPr/>
                    <a:lstStyle/>
                    <a:p>
                      <a:pPr algn="ctr" fontAlgn="b"/>
                      <a:r>
                        <a:rPr lang="en-US" sz="1400" b="0" i="0" u="none" strike="noStrike" dirty="0">
                          <a:solidFill>
                            <a:srgbClr val="000000"/>
                          </a:solidFill>
                          <a:effectLst/>
                          <a:latin typeface="+mn-lt"/>
                        </a:rPr>
                        <a:t>$</a:t>
                      </a:r>
                      <a:r>
                        <a:rPr lang="en-US" sz="1400" b="0" i="0" u="none" strike="noStrike" dirty="0" smtClean="0">
                          <a:solidFill>
                            <a:srgbClr val="000000"/>
                          </a:solidFill>
                          <a:effectLst/>
                          <a:latin typeface="+mn-lt"/>
                        </a:rPr>
                        <a:t>4.3</a:t>
                      </a:r>
                      <a:endParaRPr lang="en-US" sz="1400" b="0" i="0" u="none" strike="noStrike" dirty="0">
                        <a:solidFill>
                          <a:srgbClr val="000000"/>
                        </a:solidFill>
                        <a:effectLst/>
                        <a:latin typeface="+mn-lt"/>
                      </a:endParaRPr>
                    </a:p>
                  </a:txBody>
                  <a:tcPr marL="7144" marR="7144" marT="7144" marB="0" anchor="ctr"/>
                </a:tc>
                <a:tc>
                  <a:txBody>
                    <a:bodyPr/>
                    <a:lstStyle/>
                    <a:p>
                      <a:pPr algn="ctr" fontAlgn="b"/>
                      <a:r>
                        <a:rPr lang="en-US" sz="1400" b="0" i="0" u="none" strike="noStrike" dirty="0">
                          <a:solidFill>
                            <a:srgbClr val="000000"/>
                          </a:solidFill>
                          <a:effectLst/>
                          <a:latin typeface="+mn-lt"/>
                        </a:rPr>
                        <a:t>$</a:t>
                      </a:r>
                      <a:r>
                        <a:rPr lang="en-US" sz="1400" b="0" i="0" u="none" strike="noStrike" dirty="0" smtClean="0">
                          <a:solidFill>
                            <a:srgbClr val="000000"/>
                          </a:solidFill>
                          <a:effectLst/>
                          <a:latin typeface="+mn-lt"/>
                        </a:rPr>
                        <a:t>10</a:t>
                      </a:r>
                      <a:endParaRPr lang="en-US" sz="1400" b="0" i="0" u="none" strike="noStrike" dirty="0">
                        <a:solidFill>
                          <a:srgbClr val="000000"/>
                        </a:solidFill>
                        <a:effectLst/>
                        <a:latin typeface="+mn-lt"/>
                      </a:endParaRPr>
                    </a:p>
                  </a:txBody>
                  <a:tcPr marL="7144" marR="7144" marT="7144" marB="0" anchor="ctr"/>
                </a:tc>
              </a:tr>
              <a:tr h="820055">
                <a:tc>
                  <a:txBody>
                    <a:bodyPr/>
                    <a:lstStyle/>
                    <a:p>
                      <a:pPr algn="ctr" fontAlgn="b"/>
                      <a:r>
                        <a:rPr lang="en-US" sz="1400" b="0" i="0" u="none" strike="noStrike" dirty="0" smtClean="0">
                          <a:solidFill>
                            <a:srgbClr val="000000"/>
                          </a:solidFill>
                          <a:effectLst/>
                          <a:latin typeface="+mn-lt"/>
                        </a:rPr>
                        <a:t>Total PM and </a:t>
                      </a:r>
                    </a:p>
                    <a:p>
                      <a:pPr algn="ctr" fontAlgn="b"/>
                      <a:r>
                        <a:rPr lang="en-US" sz="1400" b="0" i="0" u="none" strike="noStrike" dirty="0" smtClean="0">
                          <a:solidFill>
                            <a:srgbClr val="000000"/>
                          </a:solidFill>
                          <a:effectLst/>
                          <a:latin typeface="+mn-lt"/>
                        </a:rPr>
                        <a:t>Ozone Benefits</a:t>
                      </a:r>
                      <a:r>
                        <a:rPr lang="en-US" sz="1400" b="0" i="0" u="none" strike="noStrike" baseline="0" dirty="0" smtClean="0">
                          <a:solidFill>
                            <a:srgbClr val="000000"/>
                          </a:solidFill>
                          <a:effectLst/>
                          <a:latin typeface="+mn-lt"/>
                        </a:rPr>
                        <a:t> </a:t>
                      </a:r>
                    </a:p>
                    <a:p>
                      <a:pPr algn="ctr" fontAlgn="b"/>
                      <a:r>
                        <a:rPr lang="en-US" sz="1100" b="0" i="0" u="none" strike="noStrike" baseline="0" dirty="0" smtClean="0">
                          <a:solidFill>
                            <a:srgbClr val="000000"/>
                          </a:solidFill>
                          <a:effectLst/>
                          <a:latin typeface="+mn-lt"/>
                        </a:rPr>
                        <a:t>(95% Confidence Interval)</a:t>
                      </a:r>
                      <a:endParaRPr lang="en-US" sz="1400" b="0" i="0" u="none" strike="noStrike" dirty="0">
                        <a:solidFill>
                          <a:srgbClr val="000000"/>
                        </a:solidFill>
                        <a:effectLst/>
                        <a:latin typeface="+mn-lt"/>
                      </a:endParaRPr>
                    </a:p>
                  </a:txBody>
                  <a:tcPr marL="7144" marR="7144" marT="7144" marB="0" anchor="ctr"/>
                </a:tc>
                <a:tc>
                  <a:txBody>
                    <a:bodyPr/>
                    <a:lstStyle/>
                    <a:p>
                      <a:pPr algn="ctr" fontAlgn="b"/>
                      <a:r>
                        <a:rPr lang="en-US" sz="1400" b="0" i="0" u="none" strike="noStrike" dirty="0" smtClean="0">
                          <a:solidFill>
                            <a:srgbClr val="000000"/>
                          </a:solidFill>
                          <a:effectLst/>
                          <a:latin typeface="+mn-lt"/>
                        </a:rPr>
                        <a:t>$95</a:t>
                      </a:r>
                    </a:p>
                    <a:p>
                      <a:pPr algn="ctr" fontAlgn="b"/>
                      <a:r>
                        <a:rPr lang="en-US" sz="1100" b="0" i="0" u="none" strike="noStrike" dirty="0" smtClean="0">
                          <a:solidFill>
                            <a:srgbClr val="000000"/>
                          </a:solidFill>
                          <a:effectLst/>
                          <a:latin typeface="+mn-lt"/>
                        </a:rPr>
                        <a:t>($9.3-260)</a:t>
                      </a:r>
                      <a:endParaRPr lang="en-US" sz="1100" b="0" i="0" u="none" strike="noStrike" dirty="0">
                        <a:solidFill>
                          <a:srgbClr val="000000"/>
                        </a:solidFill>
                        <a:effectLst/>
                        <a:latin typeface="+mn-lt"/>
                      </a:endParaRPr>
                    </a:p>
                  </a:txBody>
                  <a:tcPr marL="7144" marR="7144" marT="7144" marB="0" anchor="ctr"/>
                </a:tc>
                <a:tc>
                  <a:txBody>
                    <a:bodyPr/>
                    <a:lstStyle/>
                    <a:p>
                      <a:pPr algn="ctr" fontAlgn="b"/>
                      <a:r>
                        <a:rPr lang="en-US" sz="1400" b="0" i="0" u="none" strike="noStrike" dirty="0" smtClean="0">
                          <a:solidFill>
                            <a:srgbClr val="000000"/>
                          </a:solidFill>
                          <a:effectLst/>
                          <a:latin typeface="+mn-lt"/>
                        </a:rPr>
                        <a:t>$101</a:t>
                      </a:r>
                    </a:p>
                    <a:p>
                      <a:pPr algn="ctr" fontAlgn="b"/>
                      <a:r>
                        <a:rPr lang="en-US" sz="1100" b="0" i="0" u="none" strike="noStrike" dirty="0" smtClean="0">
                          <a:solidFill>
                            <a:srgbClr val="000000"/>
                          </a:solidFill>
                          <a:effectLst/>
                          <a:latin typeface="+mn-lt"/>
                        </a:rPr>
                        <a:t>($9.8-270)</a:t>
                      </a:r>
                      <a:endParaRPr lang="en-US" sz="1100" b="0" i="0" u="none" strike="noStrike" dirty="0">
                        <a:solidFill>
                          <a:srgbClr val="000000"/>
                        </a:solidFill>
                        <a:effectLst/>
                        <a:latin typeface="+mn-lt"/>
                      </a:endParaRPr>
                    </a:p>
                  </a:txBody>
                  <a:tcPr marL="7144" marR="7144" marT="7144" marB="0" anchor="ctr"/>
                </a:tc>
                <a:tc>
                  <a:txBody>
                    <a:bodyPr/>
                    <a:lstStyle/>
                    <a:p>
                      <a:pPr algn="ctr" fontAlgn="b"/>
                      <a:r>
                        <a:rPr lang="en-US" sz="1400" b="0" i="0" u="none" strike="noStrike" dirty="0" smtClean="0">
                          <a:solidFill>
                            <a:srgbClr val="000000"/>
                          </a:solidFill>
                          <a:effectLst/>
                          <a:latin typeface="+mn-lt"/>
                        </a:rPr>
                        <a:t>$150</a:t>
                      </a:r>
                    </a:p>
                    <a:p>
                      <a:pPr algn="ctr" fontAlgn="b"/>
                      <a:r>
                        <a:rPr lang="en-US" sz="1100" b="0" i="0" u="none" strike="noStrike" dirty="0" smtClean="0">
                          <a:solidFill>
                            <a:srgbClr val="000000"/>
                          </a:solidFill>
                          <a:effectLst/>
                          <a:latin typeface="+mn-lt"/>
                        </a:rPr>
                        <a:t>($15-420)</a:t>
                      </a:r>
                      <a:endParaRPr lang="en-US" sz="1100" b="0" i="0" u="none" strike="noStrike" dirty="0">
                        <a:solidFill>
                          <a:srgbClr val="000000"/>
                        </a:solidFill>
                        <a:effectLst/>
                        <a:latin typeface="+mn-lt"/>
                      </a:endParaRPr>
                    </a:p>
                  </a:txBody>
                  <a:tcPr marL="7144" marR="7144" marT="7144" marB="0" anchor="ctr"/>
                </a:tc>
              </a:tr>
            </a:tbl>
          </a:graphicData>
        </a:graphic>
      </p:graphicFrame>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8501" t="39334" r="54087" b="41733"/>
          <a:stretch/>
        </p:blipFill>
        <p:spPr>
          <a:xfrm>
            <a:off x="3962400" y="1459992"/>
            <a:ext cx="620312" cy="52120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8665" t="39867" r="53576" b="41683"/>
          <a:stretch/>
        </p:blipFill>
        <p:spPr>
          <a:xfrm>
            <a:off x="5867400" y="1470279"/>
            <a:ext cx="623614" cy="500634"/>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21238" t="12083" r="27892" b="21667"/>
          <a:stretch/>
        </p:blipFill>
        <p:spPr>
          <a:xfrm>
            <a:off x="7924800" y="1459992"/>
            <a:ext cx="507206" cy="510417"/>
          </a:xfrm>
          <a:prstGeom prst="rect">
            <a:avLst/>
          </a:prstGeom>
        </p:spPr>
      </p:pic>
      <p:grpSp>
        <p:nvGrpSpPr>
          <p:cNvPr id="7" name="Group 6"/>
          <p:cNvGrpSpPr>
            <a:grpSpLocks noChangeAspect="1"/>
          </p:cNvGrpSpPr>
          <p:nvPr/>
        </p:nvGrpSpPr>
        <p:grpSpPr>
          <a:xfrm>
            <a:off x="4971472" y="6021490"/>
            <a:ext cx="3943928" cy="684110"/>
            <a:chOff x="1295400" y="4648200"/>
            <a:chExt cx="6680979" cy="1158875"/>
          </a:xfrm>
        </p:grpSpPr>
        <p:pic>
          <p:nvPicPr>
            <p:cNvPr id="8" name="Picture 7" descr="http://sites.lafayette.edu/egrs251-fa11-greywater/files/2011/11/EPAlogo1-626x3821.jpg"/>
            <p:cNvPicPr>
              <a:picLocks noChangeAspect="1" noChangeArrowheads="1"/>
            </p:cNvPicPr>
            <p:nvPr/>
          </p:nvPicPr>
          <p:blipFill>
            <a:blip r:embed="rId6" cstate="print"/>
            <a:srcRect t="15214" b="16323"/>
            <a:stretch>
              <a:fillRect/>
            </a:stretch>
          </p:blipFill>
          <p:spPr bwMode="auto">
            <a:xfrm>
              <a:off x="3502038" y="4812808"/>
              <a:ext cx="2085274" cy="871542"/>
            </a:xfrm>
            <a:prstGeom prst="rect">
              <a:avLst/>
            </a:prstGeom>
            <a:noFill/>
            <a:ln w="9525">
              <a:noFill/>
              <a:miter lim="800000"/>
              <a:headEnd/>
              <a:tailEnd/>
            </a:ln>
          </p:spPr>
        </p:pic>
        <p:pic>
          <p:nvPicPr>
            <p:cNvPr id="9" name="Picture 2" descr="C:\Users\hollisao\Desktop\Clean Air Upstate Final Logo.jpg"/>
            <p:cNvPicPr>
              <a:picLocks noChangeAspect="1" noChangeArrowheads="1"/>
            </p:cNvPicPr>
            <p:nvPr/>
          </p:nvPicPr>
          <p:blipFill>
            <a:blip r:embed="rId7" cstate="print"/>
            <a:srcRect/>
            <a:stretch>
              <a:fillRect/>
            </a:stretch>
          </p:blipFill>
          <p:spPr bwMode="auto">
            <a:xfrm>
              <a:off x="5520972" y="4648200"/>
              <a:ext cx="2455407" cy="1105114"/>
            </a:xfrm>
            <a:prstGeom prst="rect">
              <a:avLst/>
            </a:prstGeom>
            <a:noFill/>
          </p:spPr>
        </p:pic>
        <p:pic>
          <p:nvPicPr>
            <p:cNvPr id="11" name="Picture 2" descr="C:\Users\hollisao\Documents\dhec logo.jpg"/>
            <p:cNvPicPr>
              <a:picLocks noChangeAspect="1" noChangeArrowheads="1"/>
            </p:cNvPicPr>
            <p:nvPr/>
          </p:nvPicPr>
          <p:blipFill>
            <a:blip r:embed="rId8" cstate="print"/>
            <a:srcRect/>
            <a:stretch>
              <a:fillRect/>
            </a:stretch>
          </p:blipFill>
          <p:spPr bwMode="auto">
            <a:xfrm>
              <a:off x="1295400" y="4648200"/>
              <a:ext cx="2189163" cy="1158875"/>
            </a:xfrm>
            <a:prstGeom prst="rect">
              <a:avLst/>
            </a:prstGeom>
            <a:noFill/>
          </p:spPr>
        </p:pic>
      </p:grpSp>
    </p:spTree>
    <p:extLst>
      <p:ext uri="{BB962C8B-B14F-4D97-AF65-F5344CB8AC3E}">
        <p14:creationId xmlns:p14="http://schemas.microsoft.com/office/powerpoint/2010/main" val="4178629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8001000" cy="6001643"/>
          </a:xfrm>
          <a:prstGeom prst="rect">
            <a:avLst/>
          </a:prstGeom>
          <a:noFill/>
        </p:spPr>
        <p:txBody>
          <a:bodyPr wrap="square" rtlCol="0">
            <a:spAutoFit/>
          </a:bodyPr>
          <a:lstStyle/>
          <a:p>
            <a:endParaRPr lang="en-US" dirty="0" smtClean="0"/>
          </a:p>
          <a:p>
            <a:pPr>
              <a:buFont typeface="Arial" pitchFamily="34" charset="0"/>
              <a:buChar char="•"/>
            </a:pPr>
            <a:r>
              <a:rPr lang="en-US" dirty="0" smtClean="0"/>
              <a:t> Improving air quality in areas already attaining the NAAQS can yield significant health and associated costs benefits.</a:t>
            </a:r>
          </a:p>
          <a:p>
            <a:pPr>
              <a:buFont typeface="Arial" pitchFamily="34" charset="0"/>
              <a:buChar char="•"/>
            </a:pPr>
            <a:endParaRPr lang="en-US" dirty="0" smtClean="0"/>
          </a:p>
          <a:p>
            <a:pPr>
              <a:buFont typeface="Arial" pitchFamily="34" charset="0"/>
              <a:buChar char="•"/>
            </a:pPr>
            <a:r>
              <a:rPr lang="en-US" dirty="0" smtClean="0"/>
              <a:t> Mobile source reductions should be an area of focus for reduction strategies in the future in this area since mobile source emissions contribute significantly to NAAQS and air toxics levels.</a:t>
            </a:r>
          </a:p>
          <a:p>
            <a:pPr>
              <a:buFont typeface="Arial" pitchFamily="34" charset="0"/>
              <a:buChar char="•"/>
            </a:pPr>
            <a:endParaRPr lang="en-US" dirty="0" smtClean="0"/>
          </a:p>
          <a:p>
            <a:pPr>
              <a:buFont typeface="Arial" pitchFamily="34" charset="0"/>
              <a:buChar char="•"/>
            </a:pPr>
            <a:r>
              <a:rPr lang="en-US" dirty="0" smtClean="0"/>
              <a:t> Reduction efforts to reduce precursors such as nitrogen oxides</a:t>
            </a:r>
          </a:p>
          <a:p>
            <a:r>
              <a:rPr lang="en-US" dirty="0" smtClean="0"/>
              <a:t>and other criteria pollutants can have a co-benefit in reducing risks from air toxics.</a:t>
            </a:r>
          </a:p>
          <a:p>
            <a:endParaRPr lang="en-US" dirty="0"/>
          </a:p>
          <a:p>
            <a:pPr>
              <a:buFont typeface="Arial" pitchFamily="34" charset="0"/>
              <a:buChar char="•"/>
            </a:pPr>
            <a:r>
              <a:rPr lang="en-US" dirty="0" smtClean="0"/>
              <a:t> Implementing local control strategies in an area with a mix of sources is an important component of successful air quality management programs. In light ever decreasing standards, we will rely on local governments and coalitions to pursue proactive transportation strategies that reduce pollutants…because creating nonattainment strategies will be difficult. </a:t>
            </a:r>
          </a:p>
          <a:p>
            <a:pPr>
              <a:buFont typeface="Arial" pitchFamily="34" charset="0"/>
              <a:buChar char="•"/>
            </a:pPr>
            <a:endParaRPr lang="en-US" dirty="0" smtClean="0"/>
          </a:p>
          <a:p>
            <a:pPr>
              <a:buFont typeface="Arial" pitchFamily="34" charset="0"/>
              <a:buChar char="•"/>
            </a:pPr>
            <a:endParaRPr lang="en-US" sz="2000" dirty="0" smtClean="0"/>
          </a:p>
          <a:p>
            <a:endParaRPr lang="en-US" sz="2000" dirty="0" smtClean="0"/>
          </a:p>
          <a:p>
            <a:pPr>
              <a:buFont typeface="Arial" pitchFamily="34" charset="0"/>
              <a:buChar char="•"/>
            </a:pPr>
            <a:endParaRPr lang="en-US" sz="2000" dirty="0" smtClean="0"/>
          </a:p>
        </p:txBody>
      </p:sp>
      <p:sp>
        <p:nvSpPr>
          <p:cNvPr id="3" name="TextBox 2"/>
          <p:cNvSpPr txBox="1"/>
          <p:nvPr/>
        </p:nvSpPr>
        <p:spPr>
          <a:xfrm>
            <a:off x="228600" y="152400"/>
            <a:ext cx="3048000" cy="646331"/>
          </a:xfrm>
          <a:prstGeom prst="rect">
            <a:avLst/>
          </a:prstGeom>
          <a:noFill/>
        </p:spPr>
        <p:txBody>
          <a:bodyPr wrap="square" rtlCol="0">
            <a:spAutoFit/>
          </a:bodyPr>
          <a:lstStyle/>
          <a:p>
            <a:r>
              <a:rPr lang="en-US" sz="3600" dirty="0" smtClean="0"/>
              <a:t>Conclusions</a:t>
            </a:r>
            <a:endParaRPr lang="en-US" sz="3600" dirty="0"/>
          </a:p>
        </p:txBody>
      </p:sp>
      <p:sp>
        <p:nvSpPr>
          <p:cNvPr id="8" name="Slide Number Placeholder 7"/>
          <p:cNvSpPr>
            <a:spLocks noGrp="1"/>
          </p:cNvSpPr>
          <p:nvPr>
            <p:ph type="sldNum" sz="quarter" idx="12"/>
          </p:nvPr>
        </p:nvSpPr>
        <p:spPr/>
        <p:txBody>
          <a:bodyPr/>
          <a:lstStyle/>
          <a:p>
            <a:fld id="{D73548D7-1216-40AB-AC98-7961F2F03612}" type="slidenum">
              <a:rPr lang="en-US" smtClean="0"/>
              <a:pPr/>
              <a:t>17</a:t>
            </a:fld>
            <a:endParaRPr lang="en-US" dirty="0"/>
          </a:p>
        </p:txBody>
      </p:sp>
      <p:grpSp>
        <p:nvGrpSpPr>
          <p:cNvPr id="9" name="Group 8"/>
          <p:cNvGrpSpPr>
            <a:grpSpLocks noChangeAspect="1"/>
          </p:cNvGrpSpPr>
          <p:nvPr/>
        </p:nvGrpSpPr>
        <p:grpSpPr>
          <a:xfrm>
            <a:off x="4953000" y="5638800"/>
            <a:ext cx="3943928" cy="684110"/>
            <a:chOff x="1295400" y="4648200"/>
            <a:chExt cx="6680979" cy="1158875"/>
          </a:xfrm>
        </p:grpSpPr>
        <p:pic>
          <p:nvPicPr>
            <p:cNvPr id="10" name="Picture 9" descr="http://sites.lafayette.edu/egrs251-fa11-greywater/files/2011/11/EPAlogo1-626x3821.jpg"/>
            <p:cNvPicPr>
              <a:picLocks noChangeAspect="1" noChangeArrowheads="1"/>
            </p:cNvPicPr>
            <p:nvPr/>
          </p:nvPicPr>
          <p:blipFill>
            <a:blip r:embed="rId3" cstate="print"/>
            <a:srcRect t="15214" b="16323"/>
            <a:stretch>
              <a:fillRect/>
            </a:stretch>
          </p:blipFill>
          <p:spPr bwMode="auto">
            <a:xfrm>
              <a:off x="3502038" y="4812808"/>
              <a:ext cx="2085274" cy="871542"/>
            </a:xfrm>
            <a:prstGeom prst="rect">
              <a:avLst/>
            </a:prstGeom>
            <a:noFill/>
            <a:ln w="9525">
              <a:noFill/>
              <a:miter lim="800000"/>
              <a:headEnd/>
              <a:tailEnd/>
            </a:ln>
          </p:spPr>
        </p:pic>
        <p:pic>
          <p:nvPicPr>
            <p:cNvPr id="11" name="Picture 2" descr="C:\Users\hollisao\Desktop\Clean Air Upstate Final Logo.jpg"/>
            <p:cNvPicPr>
              <a:picLocks noChangeAspect="1" noChangeArrowheads="1"/>
            </p:cNvPicPr>
            <p:nvPr/>
          </p:nvPicPr>
          <p:blipFill>
            <a:blip r:embed="rId4" cstate="print"/>
            <a:srcRect/>
            <a:stretch>
              <a:fillRect/>
            </a:stretch>
          </p:blipFill>
          <p:spPr bwMode="auto">
            <a:xfrm>
              <a:off x="5520972" y="4648200"/>
              <a:ext cx="2455407" cy="1105114"/>
            </a:xfrm>
            <a:prstGeom prst="rect">
              <a:avLst/>
            </a:prstGeom>
            <a:noFill/>
          </p:spPr>
        </p:pic>
        <p:pic>
          <p:nvPicPr>
            <p:cNvPr id="12" name="Picture 2" descr="C:\Users\hollisao\Documents\dhec logo.jpg"/>
            <p:cNvPicPr>
              <a:picLocks noChangeAspect="1" noChangeArrowheads="1"/>
            </p:cNvPicPr>
            <p:nvPr/>
          </p:nvPicPr>
          <p:blipFill>
            <a:blip r:embed="rId5" cstate="print"/>
            <a:srcRect/>
            <a:stretch>
              <a:fillRect/>
            </a:stretch>
          </p:blipFill>
          <p:spPr bwMode="auto">
            <a:xfrm>
              <a:off x="1295400" y="4648200"/>
              <a:ext cx="2189163" cy="1158875"/>
            </a:xfrm>
            <a:prstGeom prst="rect">
              <a:avLst/>
            </a:prstGeom>
            <a:noFill/>
          </p:spPr>
        </p:pic>
      </p:grpSp>
    </p:spTree>
    <p:extLst>
      <p:ext uri="{BB962C8B-B14F-4D97-AF65-F5344CB8AC3E}">
        <p14:creationId xmlns:p14="http://schemas.microsoft.com/office/powerpoint/2010/main" val="23537955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066800"/>
            <a:ext cx="8001000" cy="5016758"/>
          </a:xfrm>
          <a:prstGeom prst="rect">
            <a:avLst/>
          </a:prstGeom>
          <a:noFill/>
        </p:spPr>
        <p:txBody>
          <a:bodyPr wrap="square" rtlCol="0">
            <a:spAutoFit/>
          </a:bodyPr>
          <a:lstStyle/>
          <a:p>
            <a:pPr>
              <a:buFont typeface="Arial" pitchFamily="34" charset="0"/>
              <a:buChar char="•"/>
            </a:pPr>
            <a:r>
              <a:rPr lang="en-US" sz="2000" dirty="0" smtClean="0"/>
              <a:t> </a:t>
            </a:r>
            <a:r>
              <a:rPr lang="en-US" sz="2000" dirty="0"/>
              <a:t>L</a:t>
            </a:r>
            <a:r>
              <a:rPr lang="en-US" sz="2000" dirty="0" smtClean="0"/>
              <a:t>ocal </a:t>
            </a:r>
            <a:r>
              <a:rPr lang="en-US" sz="2000" dirty="0"/>
              <a:t>area </a:t>
            </a:r>
            <a:r>
              <a:rPr lang="en-US" sz="2000" dirty="0" smtClean="0"/>
              <a:t>perspective and expertise </a:t>
            </a:r>
            <a:r>
              <a:rPr lang="en-US" sz="2000" dirty="0"/>
              <a:t>play a large role in </a:t>
            </a:r>
            <a:r>
              <a:rPr lang="en-US" sz="2000" dirty="0" smtClean="0"/>
              <a:t>successfully implementing </a:t>
            </a:r>
            <a:r>
              <a:rPr lang="en-US" sz="2000" dirty="0"/>
              <a:t>any voluntary emissions reduction </a:t>
            </a:r>
            <a:r>
              <a:rPr lang="en-US" sz="2000" dirty="0" smtClean="0"/>
              <a:t>program.</a:t>
            </a:r>
          </a:p>
          <a:p>
            <a:pPr>
              <a:buFont typeface="Arial" pitchFamily="34" charset="0"/>
              <a:buChar char="•"/>
            </a:pPr>
            <a:endParaRPr lang="en-US" sz="2000" dirty="0" smtClean="0"/>
          </a:p>
          <a:p>
            <a:pPr>
              <a:buFont typeface="Arial" pitchFamily="34" charset="0"/>
              <a:buChar char="•"/>
            </a:pPr>
            <a:r>
              <a:rPr lang="en-US" sz="2000" dirty="0" smtClean="0"/>
              <a:t>Project allowed </a:t>
            </a:r>
            <a:r>
              <a:rPr lang="en-US" sz="2000" dirty="0"/>
              <a:t>for knowledge transfer </a:t>
            </a:r>
            <a:r>
              <a:rPr lang="en-US" sz="2000" dirty="0" smtClean="0"/>
              <a:t>and feedback. CAU supports </a:t>
            </a:r>
            <a:r>
              <a:rPr lang="en-US" sz="2000" dirty="0"/>
              <a:t>the development of tools and resources for local coalitions aimed at allowing </a:t>
            </a:r>
            <a:r>
              <a:rPr lang="en-US" sz="2000" dirty="0" smtClean="0"/>
              <a:t>them to </a:t>
            </a:r>
            <a:r>
              <a:rPr lang="en-US" sz="2000" dirty="0"/>
              <a:t>easily understand the effect that certain activities will have on air quality and various pollutant </a:t>
            </a:r>
            <a:r>
              <a:rPr lang="en-US" sz="2000" dirty="0" smtClean="0"/>
              <a:t>levels. This </a:t>
            </a:r>
            <a:r>
              <a:rPr lang="en-US" sz="2000" dirty="0"/>
              <a:t>analysis is helpful in determining whether programs (like </a:t>
            </a:r>
            <a:r>
              <a:rPr lang="en-US" sz="2000" dirty="0" smtClean="0"/>
              <a:t>Breathe </a:t>
            </a:r>
            <a:r>
              <a:rPr lang="en-US" sz="2000" dirty="0"/>
              <a:t>Better at Schools) and </a:t>
            </a:r>
            <a:r>
              <a:rPr lang="en-US" sz="2000" dirty="0" smtClean="0"/>
              <a:t>their financial </a:t>
            </a:r>
            <a:r>
              <a:rPr lang="en-US" sz="2000" dirty="0"/>
              <a:t>costs are supported by the likely </a:t>
            </a:r>
            <a:r>
              <a:rPr lang="en-US" sz="2000" dirty="0" smtClean="0"/>
              <a:t>outcomes.</a:t>
            </a:r>
            <a:endParaRPr lang="en-US" sz="2000" dirty="0"/>
          </a:p>
          <a:p>
            <a:pPr>
              <a:buFont typeface="Arial" pitchFamily="34" charset="0"/>
              <a:buChar char="•"/>
            </a:pPr>
            <a:endParaRPr lang="en-US" sz="2000" dirty="0" smtClean="0"/>
          </a:p>
          <a:p>
            <a:pPr>
              <a:buFont typeface="Arial" pitchFamily="34" charset="0"/>
              <a:buChar char="•"/>
            </a:pPr>
            <a:r>
              <a:rPr lang="en-US" sz="2000" dirty="0" smtClean="0"/>
              <a:t> When EPA and state partners work together closely, it’s possible to gather and use the data needed for the benefits analysis. Helpful information can be gathered from even a moderate amount of data.</a:t>
            </a:r>
          </a:p>
          <a:p>
            <a:endParaRPr lang="en-US" sz="2000" dirty="0" smtClean="0"/>
          </a:p>
          <a:p>
            <a:pPr>
              <a:buFont typeface="Arial" pitchFamily="34" charset="0"/>
              <a:buChar char="•"/>
            </a:pPr>
            <a:endParaRPr lang="en-US" sz="2000" dirty="0" smtClean="0"/>
          </a:p>
        </p:txBody>
      </p:sp>
      <p:sp>
        <p:nvSpPr>
          <p:cNvPr id="3" name="TextBox 2"/>
          <p:cNvSpPr txBox="1"/>
          <p:nvPr/>
        </p:nvSpPr>
        <p:spPr>
          <a:xfrm>
            <a:off x="-304800" y="152400"/>
            <a:ext cx="5562600" cy="769441"/>
          </a:xfrm>
          <a:prstGeom prst="rect">
            <a:avLst/>
          </a:prstGeom>
          <a:noFill/>
        </p:spPr>
        <p:txBody>
          <a:bodyPr wrap="square" rtlCol="0">
            <a:spAutoFit/>
          </a:bodyPr>
          <a:lstStyle/>
          <a:p>
            <a:pPr algn="ctr"/>
            <a:r>
              <a:rPr lang="en-US" sz="4400" dirty="0" smtClean="0"/>
              <a:t>Lessons Learned</a:t>
            </a:r>
            <a:endParaRPr lang="en-US" sz="4400" dirty="0"/>
          </a:p>
        </p:txBody>
      </p:sp>
      <p:sp>
        <p:nvSpPr>
          <p:cNvPr id="8" name="Slide Number Placeholder 7"/>
          <p:cNvSpPr>
            <a:spLocks noGrp="1"/>
          </p:cNvSpPr>
          <p:nvPr>
            <p:ph type="sldNum" sz="quarter" idx="12"/>
          </p:nvPr>
        </p:nvSpPr>
        <p:spPr/>
        <p:txBody>
          <a:bodyPr/>
          <a:lstStyle/>
          <a:p>
            <a:fld id="{D73548D7-1216-40AB-AC98-7961F2F03612}" type="slidenum">
              <a:rPr lang="en-US" smtClean="0"/>
              <a:pPr/>
              <a:t>18</a:t>
            </a:fld>
            <a:endParaRPr lang="en-US" dirty="0"/>
          </a:p>
        </p:txBody>
      </p:sp>
      <p:grpSp>
        <p:nvGrpSpPr>
          <p:cNvPr id="9" name="Group 8"/>
          <p:cNvGrpSpPr>
            <a:grpSpLocks noChangeAspect="1"/>
          </p:cNvGrpSpPr>
          <p:nvPr/>
        </p:nvGrpSpPr>
        <p:grpSpPr>
          <a:xfrm>
            <a:off x="4953000" y="5562600"/>
            <a:ext cx="3943928" cy="684110"/>
            <a:chOff x="1295400" y="4648200"/>
            <a:chExt cx="6680979" cy="1158875"/>
          </a:xfrm>
        </p:grpSpPr>
        <p:pic>
          <p:nvPicPr>
            <p:cNvPr id="10" name="Picture 9" descr="http://sites.lafayette.edu/egrs251-fa11-greywater/files/2011/11/EPAlogo1-626x3821.jpg"/>
            <p:cNvPicPr>
              <a:picLocks noChangeAspect="1" noChangeArrowheads="1"/>
            </p:cNvPicPr>
            <p:nvPr/>
          </p:nvPicPr>
          <p:blipFill>
            <a:blip r:embed="rId3" cstate="print"/>
            <a:srcRect t="15214" b="16323"/>
            <a:stretch>
              <a:fillRect/>
            </a:stretch>
          </p:blipFill>
          <p:spPr bwMode="auto">
            <a:xfrm>
              <a:off x="3502038" y="4812808"/>
              <a:ext cx="2085274" cy="871542"/>
            </a:xfrm>
            <a:prstGeom prst="rect">
              <a:avLst/>
            </a:prstGeom>
            <a:noFill/>
            <a:ln w="9525">
              <a:noFill/>
              <a:miter lim="800000"/>
              <a:headEnd/>
              <a:tailEnd/>
            </a:ln>
          </p:spPr>
        </p:pic>
        <p:pic>
          <p:nvPicPr>
            <p:cNvPr id="11" name="Picture 2" descr="C:\Users\hollisao\Desktop\Clean Air Upstate Final Logo.jpg"/>
            <p:cNvPicPr>
              <a:picLocks noChangeAspect="1" noChangeArrowheads="1"/>
            </p:cNvPicPr>
            <p:nvPr/>
          </p:nvPicPr>
          <p:blipFill>
            <a:blip r:embed="rId4" cstate="print"/>
            <a:srcRect/>
            <a:stretch>
              <a:fillRect/>
            </a:stretch>
          </p:blipFill>
          <p:spPr bwMode="auto">
            <a:xfrm>
              <a:off x="5520972" y="4648200"/>
              <a:ext cx="2455407" cy="1105114"/>
            </a:xfrm>
            <a:prstGeom prst="rect">
              <a:avLst/>
            </a:prstGeom>
            <a:noFill/>
          </p:spPr>
        </p:pic>
        <p:pic>
          <p:nvPicPr>
            <p:cNvPr id="12" name="Picture 2" descr="C:\Users\hollisao\Documents\dhec logo.jpg"/>
            <p:cNvPicPr>
              <a:picLocks noChangeAspect="1" noChangeArrowheads="1"/>
            </p:cNvPicPr>
            <p:nvPr/>
          </p:nvPicPr>
          <p:blipFill>
            <a:blip r:embed="rId5" cstate="print"/>
            <a:srcRect/>
            <a:stretch>
              <a:fillRect/>
            </a:stretch>
          </p:blipFill>
          <p:spPr bwMode="auto">
            <a:xfrm>
              <a:off x="1295400" y="4648200"/>
              <a:ext cx="2189163" cy="1158875"/>
            </a:xfrm>
            <a:prstGeom prst="rect">
              <a:avLst/>
            </a:prstGeom>
            <a:noFill/>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921127"/>
            <a:ext cx="7772400" cy="4801314"/>
          </a:xfrm>
          <a:prstGeom prst="rect">
            <a:avLst/>
          </a:prstGeom>
          <a:noFill/>
        </p:spPr>
        <p:txBody>
          <a:bodyPr wrap="square" rtlCol="0">
            <a:spAutoFit/>
          </a:bodyPr>
          <a:lstStyle/>
          <a:p>
            <a:pPr marL="342900" indent="-342900">
              <a:buFont typeface="Arial" panose="020B0604020202020204" pitchFamily="34" charset="0"/>
              <a:buChar char="•"/>
            </a:pPr>
            <a:r>
              <a:rPr lang="en-US" dirty="0" smtClean="0"/>
              <a:t>Collaborative </a:t>
            </a:r>
            <a:r>
              <a:rPr lang="en-US" dirty="0"/>
              <a:t>effort </a:t>
            </a:r>
            <a:r>
              <a:rPr lang="en-US" dirty="0" smtClean="0"/>
              <a:t>between </a:t>
            </a:r>
            <a:r>
              <a:rPr lang="en-US" dirty="0"/>
              <a:t>EPA, </a:t>
            </a:r>
            <a:r>
              <a:rPr lang="en-US" dirty="0" smtClean="0"/>
              <a:t>SC DHEC, </a:t>
            </a:r>
            <a:r>
              <a:rPr lang="en-US" dirty="0"/>
              <a:t>and </a:t>
            </a:r>
            <a:r>
              <a:rPr lang="en-US" dirty="0" smtClean="0"/>
              <a:t>the local air coalition “Clean Air Upstate” (CAU) with participation from community </a:t>
            </a:r>
            <a:r>
              <a:rPr lang="en-US" dirty="0"/>
              <a:t>and business leaders in ten </a:t>
            </a:r>
            <a:r>
              <a:rPr lang="en-US" dirty="0" smtClean="0"/>
              <a:t>SC upstate counties (</a:t>
            </a:r>
            <a:r>
              <a:rPr lang="en-US" i="1" dirty="0" smtClean="0"/>
              <a:t>known as Ten at the Top </a:t>
            </a:r>
            <a:r>
              <a:rPr lang="en-US" dirty="0" smtClean="0"/>
              <a:t>(TATT)) </a:t>
            </a:r>
            <a:r>
              <a:rPr lang="en-US" dirty="0"/>
              <a:t>to develop and analyze a multi-pollutant, risk-based air quality management </a:t>
            </a:r>
            <a:r>
              <a:rPr lang="en-US" dirty="0" smtClean="0"/>
              <a:t>strategy.</a:t>
            </a:r>
          </a:p>
          <a:p>
            <a:pPr>
              <a:buFont typeface="Arial" pitchFamily="34" charset="0"/>
              <a:buChar char="•"/>
            </a:pPr>
            <a:endParaRPr lang="en-US" dirty="0"/>
          </a:p>
          <a:p>
            <a:pPr marL="342900" indent="-342900">
              <a:buFont typeface="Arial" panose="020B0604020202020204" pitchFamily="34" charset="0"/>
              <a:buChar char="•"/>
            </a:pPr>
            <a:r>
              <a:rPr lang="en-US" dirty="0" smtClean="0"/>
              <a:t>Goal was to identify and evaluate a local control strategy to reduce both ozone and PM2.5 precursor emissions as well as target emissions of air toxics of concern for communities to maximize both health benefits and air quality improvements.</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a:t> </a:t>
            </a:r>
            <a:r>
              <a:rPr lang="en-US" dirty="0" smtClean="0"/>
              <a:t>Local emission reduction measures for the Upstate that address multiple pollutants were identified by DHEC, EPA, and CAU/TATT.</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Started under the Advance program and focused on the upstate due to the impending 2015 ozone NAAQS and the local coalition’s commitment to air quality.</a:t>
            </a:r>
          </a:p>
        </p:txBody>
      </p:sp>
      <p:sp>
        <p:nvSpPr>
          <p:cNvPr id="5" name="TextBox 4"/>
          <p:cNvSpPr txBox="1"/>
          <p:nvPr/>
        </p:nvSpPr>
        <p:spPr>
          <a:xfrm>
            <a:off x="-1295400" y="76200"/>
            <a:ext cx="6553200" cy="769441"/>
          </a:xfrm>
          <a:prstGeom prst="rect">
            <a:avLst/>
          </a:prstGeom>
          <a:noFill/>
        </p:spPr>
        <p:txBody>
          <a:bodyPr wrap="square" rtlCol="0">
            <a:spAutoFit/>
          </a:bodyPr>
          <a:lstStyle/>
          <a:p>
            <a:pPr algn="ctr"/>
            <a:r>
              <a:rPr lang="en-US" sz="4400" dirty="0" smtClean="0"/>
              <a:t>Background</a:t>
            </a:r>
            <a:endParaRPr lang="en-US" sz="4400" dirty="0"/>
          </a:p>
        </p:txBody>
      </p:sp>
      <p:sp>
        <p:nvSpPr>
          <p:cNvPr id="3" name="Slide Number Placeholder 2"/>
          <p:cNvSpPr>
            <a:spLocks noGrp="1"/>
          </p:cNvSpPr>
          <p:nvPr>
            <p:ph type="sldNum" sz="quarter" idx="12"/>
          </p:nvPr>
        </p:nvSpPr>
        <p:spPr/>
        <p:txBody>
          <a:bodyPr/>
          <a:lstStyle/>
          <a:p>
            <a:fld id="{D73548D7-1216-40AB-AC98-7961F2F03612}" type="slidenum">
              <a:rPr lang="en-US" smtClean="0"/>
              <a:pPr/>
              <a:t>2</a:t>
            </a:fld>
            <a:endParaRPr lang="en-US" dirty="0"/>
          </a:p>
        </p:txBody>
      </p:sp>
      <p:grpSp>
        <p:nvGrpSpPr>
          <p:cNvPr id="11" name="Group 10"/>
          <p:cNvGrpSpPr>
            <a:grpSpLocks noChangeAspect="1"/>
          </p:cNvGrpSpPr>
          <p:nvPr/>
        </p:nvGrpSpPr>
        <p:grpSpPr>
          <a:xfrm>
            <a:off x="4426527" y="5562600"/>
            <a:ext cx="4488873" cy="778635"/>
            <a:chOff x="1295400" y="4648200"/>
            <a:chExt cx="6680979" cy="1158875"/>
          </a:xfrm>
        </p:grpSpPr>
        <p:pic>
          <p:nvPicPr>
            <p:cNvPr id="12" name="Picture 11" descr="http://sites.lafayette.edu/egrs251-fa11-greywater/files/2011/11/EPAlogo1-626x3821.jpg"/>
            <p:cNvPicPr>
              <a:picLocks noChangeAspect="1" noChangeArrowheads="1"/>
            </p:cNvPicPr>
            <p:nvPr/>
          </p:nvPicPr>
          <p:blipFill>
            <a:blip r:embed="rId3" cstate="print"/>
            <a:srcRect t="15214" b="16323"/>
            <a:stretch>
              <a:fillRect/>
            </a:stretch>
          </p:blipFill>
          <p:spPr bwMode="auto">
            <a:xfrm>
              <a:off x="3502038" y="4812808"/>
              <a:ext cx="2085274" cy="871542"/>
            </a:xfrm>
            <a:prstGeom prst="rect">
              <a:avLst/>
            </a:prstGeom>
            <a:noFill/>
            <a:ln w="9525">
              <a:noFill/>
              <a:miter lim="800000"/>
              <a:headEnd/>
              <a:tailEnd/>
            </a:ln>
          </p:spPr>
        </p:pic>
        <p:pic>
          <p:nvPicPr>
            <p:cNvPr id="13" name="Picture 2" descr="C:\Users\hollisao\Desktop\Clean Air Upstate Final Logo.jpg"/>
            <p:cNvPicPr>
              <a:picLocks noChangeAspect="1" noChangeArrowheads="1"/>
            </p:cNvPicPr>
            <p:nvPr/>
          </p:nvPicPr>
          <p:blipFill>
            <a:blip r:embed="rId4" cstate="print"/>
            <a:srcRect/>
            <a:stretch>
              <a:fillRect/>
            </a:stretch>
          </p:blipFill>
          <p:spPr bwMode="auto">
            <a:xfrm>
              <a:off x="5520972" y="4648200"/>
              <a:ext cx="2455407" cy="1105114"/>
            </a:xfrm>
            <a:prstGeom prst="rect">
              <a:avLst/>
            </a:prstGeom>
            <a:noFill/>
          </p:spPr>
        </p:pic>
        <p:pic>
          <p:nvPicPr>
            <p:cNvPr id="14" name="Picture 2" descr="C:\Users\hollisao\Documents\dhec logo.jpg"/>
            <p:cNvPicPr>
              <a:picLocks noChangeAspect="1" noChangeArrowheads="1"/>
            </p:cNvPicPr>
            <p:nvPr/>
          </p:nvPicPr>
          <p:blipFill>
            <a:blip r:embed="rId5" cstate="print"/>
            <a:srcRect/>
            <a:stretch>
              <a:fillRect/>
            </a:stretch>
          </p:blipFill>
          <p:spPr bwMode="auto">
            <a:xfrm>
              <a:off x="1295400" y="4648200"/>
              <a:ext cx="2189163" cy="1158875"/>
            </a:xfrm>
            <a:prstGeom prst="rect">
              <a:avLst/>
            </a:prstGeom>
            <a:noFill/>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1640919"/>
            <a:ext cx="7772400" cy="2862322"/>
          </a:xfrm>
          <a:prstGeom prst="rect">
            <a:avLst/>
          </a:prstGeom>
          <a:noFill/>
        </p:spPr>
        <p:txBody>
          <a:bodyPr wrap="square" rtlCol="0">
            <a:spAutoFit/>
          </a:bodyPr>
          <a:lstStyle/>
          <a:p>
            <a:pPr>
              <a:buFont typeface="Arial" pitchFamily="34" charset="0"/>
              <a:buChar char="•"/>
            </a:pPr>
            <a:r>
              <a:rPr lang="en-US" sz="2000" dirty="0" smtClean="0"/>
              <a:t> Control measures and their costs were identified.</a:t>
            </a:r>
          </a:p>
          <a:p>
            <a:pPr>
              <a:buFont typeface="Arial" pitchFamily="34" charset="0"/>
              <a:buChar char="•"/>
            </a:pPr>
            <a:endParaRPr lang="en-US" sz="2000" dirty="0" smtClean="0"/>
          </a:p>
          <a:p>
            <a:pPr>
              <a:buFont typeface="Arial" pitchFamily="34" charset="0"/>
              <a:buChar char="•"/>
            </a:pPr>
            <a:r>
              <a:rPr lang="en-US" sz="2000" dirty="0" smtClean="0"/>
              <a:t> Air quality modeling was conducted to assess emission reduction effects on ozone, PM2.5, and other pollutants.</a:t>
            </a:r>
          </a:p>
          <a:p>
            <a:pPr>
              <a:buFont typeface="Arial" pitchFamily="34" charset="0"/>
              <a:buChar char="•"/>
            </a:pPr>
            <a:endParaRPr lang="en-US" sz="2000" dirty="0" smtClean="0"/>
          </a:p>
          <a:p>
            <a:pPr>
              <a:buFont typeface="Arial" pitchFamily="34" charset="0"/>
              <a:buChar char="•"/>
            </a:pPr>
            <a:r>
              <a:rPr lang="en-US" sz="2000" dirty="0" smtClean="0"/>
              <a:t> Population risk exposure was assessed using the 2011 National Air Toxics Assessment (NATA) and Benefits Mapping and Analysis Program – Community Edition (</a:t>
            </a:r>
            <a:r>
              <a:rPr lang="en-US" sz="2000" dirty="0" err="1" smtClean="0"/>
              <a:t>BenMAP</a:t>
            </a:r>
            <a:r>
              <a:rPr lang="en-US" sz="2000" dirty="0" smtClean="0"/>
              <a:t>–CE).</a:t>
            </a:r>
          </a:p>
          <a:p>
            <a:pPr>
              <a:buFont typeface="Arial" pitchFamily="34" charset="0"/>
              <a:buChar char="•"/>
            </a:pPr>
            <a:endParaRPr lang="en-US" sz="2000" dirty="0" smtClean="0"/>
          </a:p>
        </p:txBody>
      </p:sp>
      <p:sp>
        <p:nvSpPr>
          <p:cNvPr id="5" name="TextBox 4"/>
          <p:cNvSpPr txBox="1"/>
          <p:nvPr/>
        </p:nvSpPr>
        <p:spPr>
          <a:xfrm>
            <a:off x="-1066800" y="152400"/>
            <a:ext cx="6553200" cy="769441"/>
          </a:xfrm>
          <a:prstGeom prst="rect">
            <a:avLst/>
          </a:prstGeom>
          <a:noFill/>
        </p:spPr>
        <p:txBody>
          <a:bodyPr wrap="square" rtlCol="0">
            <a:spAutoFit/>
          </a:bodyPr>
          <a:lstStyle/>
          <a:p>
            <a:pPr algn="ctr"/>
            <a:r>
              <a:rPr lang="en-US" sz="4400" dirty="0" smtClean="0"/>
              <a:t>Project Details</a:t>
            </a:r>
            <a:endParaRPr lang="en-US" sz="4400" dirty="0"/>
          </a:p>
        </p:txBody>
      </p:sp>
      <p:sp>
        <p:nvSpPr>
          <p:cNvPr id="3" name="Slide Number Placeholder 2"/>
          <p:cNvSpPr>
            <a:spLocks noGrp="1"/>
          </p:cNvSpPr>
          <p:nvPr>
            <p:ph type="sldNum" sz="quarter" idx="12"/>
          </p:nvPr>
        </p:nvSpPr>
        <p:spPr/>
        <p:txBody>
          <a:bodyPr/>
          <a:lstStyle/>
          <a:p>
            <a:fld id="{D73548D7-1216-40AB-AC98-7961F2F03612}" type="slidenum">
              <a:rPr lang="en-US" smtClean="0"/>
              <a:pPr/>
              <a:t>3</a:t>
            </a:fld>
            <a:endParaRPr lang="en-US" dirty="0"/>
          </a:p>
        </p:txBody>
      </p:sp>
      <p:grpSp>
        <p:nvGrpSpPr>
          <p:cNvPr id="9" name="Group 8"/>
          <p:cNvGrpSpPr>
            <a:grpSpLocks noChangeAspect="1"/>
          </p:cNvGrpSpPr>
          <p:nvPr/>
        </p:nvGrpSpPr>
        <p:grpSpPr>
          <a:xfrm>
            <a:off x="4343400" y="5486400"/>
            <a:ext cx="4488873" cy="778635"/>
            <a:chOff x="1295400" y="4648200"/>
            <a:chExt cx="6680979" cy="1158875"/>
          </a:xfrm>
        </p:grpSpPr>
        <p:pic>
          <p:nvPicPr>
            <p:cNvPr id="10" name="Picture 9" descr="http://sites.lafayette.edu/egrs251-fa11-greywater/files/2011/11/EPAlogo1-626x3821.jpg"/>
            <p:cNvPicPr>
              <a:picLocks noChangeAspect="1" noChangeArrowheads="1"/>
            </p:cNvPicPr>
            <p:nvPr/>
          </p:nvPicPr>
          <p:blipFill>
            <a:blip r:embed="rId3" cstate="print"/>
            <a:srcRect t="15214" b="16323"/>
            <a:stretch>
              <a:fillRect/>
            </a:stretch>
          </p:blipFill>
          <p:spPr bwMode="auto">
            <a:xfrm>
              <a:off x="3502038" y="4812808"/>
              <a:ext cx="2085274" cy="871542"/>
            </a:xfrm>
            <a:prstGeom prst="rect">
              <a:avLst/>
            </a:prstGeom>
            <a:noFill/>
            <a:ln w="9525">
              <a:noFill/>
              <a:miter lim="800000"/>
              <a:headEnd/>
              <a:tailEnd/>
            </a:ln>
          </p:spPr>
        </p:pic>
        <p:pic>
          <p:nvPicPr>
            <p:cNvPr id="11" name="Picture 2" descr="C:\Users\hollisao\Desktop\Clean Air Upstate Final Logo.jpg"/>
            <p:cNvPicPr>
              <a:picLocks noChangeAspect="1" noChangeArrowheads="1"/>
            </p:cNvPicPr>
            <p:nvPr/>
          </p:nvPicPr>
          <p:blipFill>
            <a:blip r:embed="rId4" cstate="print"/>
            <a:srcRect/>
            <a:stretch>
              <a:fillRect/>
            </a:stretch>
          </p:blipFill>
          <p:spPr bwMode="auto">
            <a:xfrm>
              <a:off x="5520972" y="4648200"/>
              <a:ext cx="2455407" cy="1105114"/>
            </a:xfrm>
            <a:prstGeom prst="rect">
              <a:avLst/>
            </a:prstGeom>
            <a:noFill/>
          </p:spPr>
        </p:pic>
        <p:pic>
          <p:nvPicPr>
            <p:cNvPr id="12" name="Picture 2" descr="C:\Users\hollisao\Documents\dhec logo.jpg"/>
            <p:cNvPicPr>
              <a:picLocks noChangeAspect="1" noChangeArrowheads="1"/>
            </p:cNvPicPr>
            <p:nvPr/>
          </p:nvPicPr>
          <p:blipFill>
            <a:blip r:embed="rId5" cstate="print"/>
            <a:srcRect/>
            <a:stretch>
              <a:fillRect/>
            </a:stretch>
          </p:blipFill>
          <p:spPr bwMode="auto">
            <a:xfrm>
              <a:off x="1295400" y="4648200"/>
              <a:ext cx="2189163" cy="1158875"/>
            </a:xfrm>
            <a:prstGeom prst="rect">
              <a:avLst/>
            </a:prstGeom>
            <a:noFill/>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7620000" cy="769441"/>
          </a:xfrm>
          <a:prstGeom prst="rect">
            <a:avLst/>
          </a:prstGeom>
          <a:noFill/>
        </p:spPr>
        <p:txBody>
          <a:bodyPr wrap="square" rtlCol="0">
            <a:spAutoFit/>
          </a:bodyPr>
          <a:lstStyle/>
          <a:p>
            <a:r>
              <a:rPr lang="en-US" sz="4400" dirty="0" smtClean="0">
                <a:solidFill>
                  <a:prstClr val="black"/>
                </a:solidFill>
              </a:rPr>
              <a:t>Control Strategy Analysis</a:t>
            </a:r>
            <a:endParaRPr lang="en-US" sz="4400" dirty="0">
              <a:solidFill>
                <a:prstClr val="black"/>
              </a:solidFill>
            </a:endParaRPr>
          </a:p>
        </p:txBody>
      </p:sp>
      <p:sp>
        <p:nvSpPr>
          <p:cNvPr id="4" name="TextBox 3"/>
          <p:cNvSpPr txBox="1"/>
          <p:nvPr/>
        </p:nvSpPr>
        <p:spPr>
          <a:xfrm>
            <a:off x="609600" y="1472148"/>
            <a:ext cx="7620000" cy="378565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prstClr val="black"/>
                </a:solidFill>
              </a:rPr>
              <a:t>Focused only on non-EGU point and area sources and did not include mobile sources.</a:t>
            </a:r>
          </a:p>
          <a:p>
            <a:pPr marL="285750" indent="-285750"/>
            <a:endParaRPr lang="en-US" sz="2000" dirty="0" smtClean="0">
              <a:solidFill>
                <a:prstClr val="black"/>
              </a:solidFill>
            </a:endParaRPr>
          </a:p>
          <a:p>
            <a:pPr marL="285750" indent="-285750">
              <a:buFont typeface="Arial" panose="020B0604020202020204" pitchFamily="34" charset="0"/>
              <a:buChar char="•"/>
            </a:pPr>
            <a:r>
              <a:rPr lang="en-US" sz="2000" dirty="0" smtClean="0">
                <a:solidFill>
                  <a:prstClr val="black"/>
                </a:solidFill>
              </a:rPr>
              <a:t>Maximum </a:t>
            </a:r>
            <a:r>
              <a:rPr lang="en-US" sz="2000" dirty="0">
                <a:solidFill>
                  <a:prstClr val="black"/>
                </a:solidFill>
              </a:rPr>
              <a:t>emissions reductions method was chosen to see what is potentially available in terms of controls and emissions </a:t>
            </a:r>
            <a:r>
              <a:rPr lang="en-US" sz="2000" dirty="0" smtClean="0">
                <a:solidFill>
                  <a:prstClr val="black"/>
                </a:solidFill>
              </a:rPr>
              <a:t>reductions. Conducted a max </a:t>
            </a:r>
            <a:r>
              <a:rPr lang="en-US" sz="2000" dirty="0">
                <a:solidFill>
                  <a:prstClr val="black"/>
                </a:solidFill>
              </a:rPr>
              <a:t>controls </a:t>
            </a:r>
            <a:r>
              <a:rPr lang="en-US" sz="2000" dirty="0" err="1">
                <a:solidFill>
                  <a:prstClr val="black"/>
                </a:solidFill>
              </a:rPr>
              <a:t>CoST</a:t>
            </a:r>
            <a:r>
              <a:rPr lang="en-US" sz="2000" dirty="0">
                <a:solidFill>
                  <a:prstClr val="black"/>
                </a:solidFill>
              </a:rPr>
              <a:t> </a:t>
            </a:r>
            <a:r>
              <a:rPr lang="en-US" sz="2000" dirty="0" smtClean="0">
                <a:solidFill>
                  <a:prstClr val="black"/>
                </a:solidFill>
              </a:rPr>
              <a:t>run “robust strategy.”</a:t>
            </a:r>
          </a:p>
          <a:p>
            <a:pPr marL="285750" indent="-285750">
              <a:buFont typeface="Arial" panose="020B0604020202020204" pitchFamily="34" charset="0"/>
              <a:buChar char="•"/>
            </a:pPr>
            <a:endParaRPr lang="en-US" sz="2000" dirty="0">
              <a:solidFill>
                <a:prstClr val="black"/>
              </a:solidFill>
            </a:endParaRPr>
          </a:p>
          <a:p>
            <a:pPr marL="285750" indent="-285750">
              <a:buFont typeface="Arial" panose="020B0604020202020204" pitchFamily="34" charset="0"/>
              <a:buChar char="•"/>
            </a:pPr>
            <a:r>
              <a:rPr lang="en-US" sz="2000" dirty="0" smtClean="0">
                <a:solidFill>
                  <a:prstClr val="black"/>
                </a:solidFill>
              </a:rPr>
              <a:t>Also included local CAU/TATT </a:t>
            </a:r>
            <a:r>
              <a:rPr lang="en-US" sz="2000" dirty="0">
                <a:solidFill>
                  <a:prstClr val="black"/>
                </a:solidFill>
              </a:rPr>
              <a:t>Strategies: 1) new gas stoves and gas logs and 2) open burning curtailment (both included in the CoST run</a:t>
            </a:r>
            <a:r>
              <a:rPr lang="en-US" sz="2000" dirty="0" smtClean="0">
                <a:solidFill>
                  <a:prstClr val="black"/>
                </a:solidFill>
              </a:rPr>
              <a:t>). Anti-idling was also evaluated as a local control measure, but was analyzed </a:t>
            </a:r>
            <a:r>
              <a:rPr lang="en-US" sz="2000" dirty="0">
                <a:solidFill>
                  <a:prstClr val="black"/>
                </a:solidFill>
              </a:rPr>
              <a:t>by DHEC </a:t>
            </a:r>
            <a:r>
              <a:rPr lang="en-US" sz="2000" dirty="0" smtClean="0">
                <a:solidFill>
                  <a:prstClr val="black"/>
                </a:solidFill>
              </a:rPr>
              <a:t>separately.</a:t>
            </a:r>
            <a:endParaRPr lang="en-US" sz="2000" dirty="0">
              <a:solidFill>
                <a:prstClr val="black"/>
              </a:solidFill>
            </a:endParaRPr>
          </a:p>
        </p:txBody>
      </p:sp>
      <p:sp>
        <p:nvSpPr>
          <p:cNvPr id="5" name="Slide Number Placeholder 4"/>
          <p:cNvSpPr>
            <a:spLocks noGrp="1"/>
          </p:cNvSpPr>
          <p:nvPr>
            <p:ph type="sldNum" sz="quarter" idx="12"/>
          </p:nvPr>
        </p:nvSpPr>
        <p:spPr/>
        <p:txBody>
          <a:bodyPr/>
          <a:lstStyle/>
          <a:p>
            <a:fld id="{D73548D7-1216-40AB-AC98-7961F2F03612}" type="slidenum">
              <a:rPr lang="en-US" smtClean="0"/>
              <a:pPr/>
              <a:t>4</a:t>
            </a:fld>
            <a:endParaRPr lang="en-US" dirty="0"/>
          </a:p>
        </p:txBody>
      </p:sp>
      <p:grpSp>
        <p:nvGrpSpPr>
          <p:cNvPr id="10" name="Group 9"/>
          <p:cNvGrpSpPr>
            <a:grpSpLocks noChangeAspect="1"/>
          </p:cNvGrpSpPr>
          <p:nvPr/>
        </p:nvGrpSpPr>
        <p:grpSpPr>
          <a:xfrm>
            <a:off x="4350327" y="5562600"/>
            <a:ext cx="4488873" cy="778635"/>
            <a:chOff x="1295400" y="4648200"/>
            <a:chExt cx="6680979" cy="1158875"/>
          </a:xfrm>
        </p:grpSpPr>
        <p:pic>
          <p:nvPicPr>
            <p:cNvPr id="11" name="Picture 10" descr="http://sites.lafayette.edu/egrs251-fa11-greywater/files/2011/11/EPAlogo1-626x3821.jpg"/>
            <p:cNvPicPr>
              <a:picLocks noChangeAspect="1" noChangeArrowheads="1"/>
            </p:cNvPicPr>
            <p:nvPr/>
          </p:nvPicPr>
          <p:blipFill>
            <a:blip r:embed="rId3" cstate="print"/>
            <a:srcRect t="15214" b="16323"/>
            <a:stretch>
              <a:fillRect/>
            </a:stretch>
          </p:blipFill>
          <p:spPr bwMode="auto">
            <a:xfrm>
              <a:off x="3502038" y="4812808"/>
              <a:ext cx="2085274" cy="871542"/>
            </a:xfrm>
            <a:prstGeom prst="rect">
              <a:avLst/>
            </a:prstGeom>
            <a:noFill/>
            <a:ln w="9525">
              <a:noFill/>
              <a:miter lim="800000"/>
              <a:headEnd/>
              <a:tailEnd/>
            </a:ln>
          </p:spPr>
        </p:pic>
        <p:pic>
          <p:nvPicPr>
            <p:cNvPr id="12" name="Picture 2" descr="C:\Users\hollisao\Desktop\Clean Air Upstate Final Logo.jpg"/>
            <p:cNvPicPr>
              <a:picLocks noChangeAspect="1" noChangeArrowheads="1"/>
            </p:cNvPicPr>
            <p:nvPr/>
          </p:nvPicPr>
          <p:blipFill>
            <a:blip r:embed="rId4" cstate="print"/>
            <a:srcRect/>
            <a:stretch>
              <a:fillRect/>
            </a:stretch>
          </p:blipFill>
          <p:spPr bwMode="auto">
            <a:xfrm>
              <a:off x="5520972" y="4648200"/>
              <a:ext cx="2455407" cy="1105114"/>
            </a:xfrm>
            <a:prstGeom prst="rect">
              <a:avLst/>
            </a:prstGeom>
            <a:noFill/>
          </p:spPr>
        </p:pic>
        <p:pic>
          <p:nvPicPr>
            <p:cNvPr id="13" name="Picture 2" descr="C:\Users\hollisao\Documents\dhec logo.jpg"/>
            <p:cNvPicPr>
              <a:picLocks noChangeAspect="1" noChangeArrowheads="1"/>
            </p:cNvPicPr>
            <p:nvPr/>
          </p:nvPicPr>
          <p:blipFill>
            <a:blip r:embed="rId5" cstate="print"/>
            <a:srcRect/>
            <a:stretch>
              <a:fillRect/>
            </a:stretch>
          </p:blipFill>
          <p:spPr bwMode="auto">
            <a:xfrm>
              <a:off x="1295400" y="4648200"/>
              <a:ext cx="2189163" cy="1158875"/>
            </a:xfrm>
            <a:prstGeom prst="rect">
              <a:avLst/>
            </a:prstGeom>
            <a:noFill/>
          </p:spPr>
        </p:pic>
      </p:grpSp>
    </p:spTree>
    <p:extLst>
      <p:ext uri="{BB962C8B-B14F-4D97-AF65-F5344CB8AC3E}">
        <p14:creationId xmlns:p14="http://schemas.microsoft.com/office/powerpoint/2010/main" val="5276008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8786" y="267697"/>
            <a:ext cx="6172200" cy="769441"/>
          </a:xfrm>
          <a:prstGeom prst="rect">
            <a:avLst/>
          </a:prstGeom>
          <a:noFill/>
        </p:spPr>
        <p:txBody>
          <a:bodyPr wrap="square" rtlCol="0">
            <a:spAutoFit/>
          </a:bodyPr>
          <a:lstStyle/>
          <a:p>
            <a:pPr algn="ctr"/>
            <a:r>
              <a:rPr lang="en-US" sz="4400" dirty="0" smtClean="0">
                <a:solidFill>
                  <a:prstClr val="black"/>
                </a:solidFill>
              </a:rPr>
              <a:t>Control Measures</a:t>
            </a:r>
            <a:endParaRPr lang="en-US" sz="4400" dirty="0">
              <a:solidFill>
                <a:prstClr val="black"/>
              </a:solidFill>
            </a:endParaRPr>
          </a:p>
        </p:txBody>
      </p:sp>
      <p:sp>
        <p:nvSpPr>
          <p:cNvPr id="4" name="TextBox 3"/>
          <p:cNvSpPr txBox="1"/>
          <p:nvPr/>
        </p:nvSpPr>
        <p:spPr>
          <a:xfrm>
            <a:off x="381000" y="1138535"/>
            <a:ext cx="2514600" cy="461665"/>
          </a:xfrm>
          <a:prstGeom prst="rect">
            <a:avLst/>
          </a:prstGeom>
          <a:noFill/>
        </p:spPr>
        <p:txBody>
          <a:bodyPr wrap="square" rtlCol="0">
            <a:spAutoFit/>
          </a:bodyPr>
          <a:lstStyle/>
          <a:p>
            <a:pPr algn="ctr"/>
            <a:r>
              <a:rPr lang="en-US" sz="2400" b="1" dirty="0" smtClean="0">
                <a:solidFill>
                  <a:prstClr val="black"/>
                </a:solidFill>
              </a:rPr>
              <a:t>Area Sources</a:t>
            </a:r>
            <a:endParaRPr lang="en-US" sz="2400" b="1" dirty="0">
              <a:solidFill>
                <a:prstClr val="black"/>
              </a:solidFill>
            </a:endParaRPr>
          </a:p>
        </p:txBody>
      </p:sp>
      <p:sp>
        <p:nvSpPr>
          <p:cNvPr id="5" name="TextBox 4"/>
          <p:cNvSpPr txBox="1"/>
          <p:nvPr/>
        </p:nvSpPr>
        <p:spPr>
          <a:xfrm>
            <a:off x="152400" y="1647885"/>
            <a:ext cx="6096000" cy="4524315"/>
          </a:xfrm>
          <a:prstGeom prst="rect">
            <a:avLst/>
          </a:prstGeom>
          <a:noFill/>
        </p:spPr>
        <p:txBody>
          <a:bodyPr wrap="square" rtlCol="0">
            <a:spAutoFit/>
          </a:bodyPr>
          <a:lstStyle/>
          <a:p>
            <a:r>
              <a:rPr lang="en-US" dirty="0" smtClean="0">
                <a:solidFill>
                  <a:prstClr val="black"/>
                </a:solidFill>
              </a:rPr>
              <a:t>Low NOx Burner (1997 AQMD)</a:t>
            </a:r>
          </a:p>
          <a:p>
            <a:r>
              <a:rPr lang="en-US" dirty="0" smtClean="0">
                <a:solidFill>
                  <a:prstClr val="black"/>
                </a:solidFill>
              </a:rPr>
              <a:t>RACT to 25 tpy (Low NOx Burner)</a:t>
            </a:r>
          </a:p>
          <a:p>
            <a:r>
              <a:rPr lang="en-US" dirty="0" smtClean="0">
                <a:solidFill>
                  <a:prstClr val="black"/>
                </a:solidFill>
              </a:rPr>
              <a:t>Low NOx Burner </a:t>
            </a:r>
          </a:p>
          <a:p>
            <a:r>
              <a:rPr lang="en-US" dirty="0">
                <a:solidFill>
                  <a:prstClr val="black"/>
                </a:solidFill>
              </a:rPr>
              <a:t>	</a:t>
            </a:r>
            <a:r>
              <a:rPr lang="en-US" dirty="0" smtClean="0">
                <a:solidFill>
                  <a:prstClr val="black"/>
                </a:solidFill>
              </a:rPr>
              <a:t>Water and Space </a:t>
            </a:r>
            <a:r>
              <a:rPr lang="en-US" dirty="0">
                <a:solidFill>
                  <a:prstClr val="black"/>
                </a:solidFill>
              </a:rPr>
              <a:t>H</a:t>
            </a:r>
            <a:r>
              <a:rPr lang="en-US" dirty="0" smtClean="0">
                <a:solidFill>
                  <a:prstClr val="black"/>
                </a:solidFill>
              </a:rPr>
              <a:t>eaters</a:t>
            </a:r>
          </a:p>
          <a:p>
            <a:r>
              <a:rPr lang="en-US" dirty="0" smtClean="0">
                <a:solidFill>
                  <a:prstClr val="black"/>
                </a:solidFill>
              </a:rPr>
              <a:t>Curtailment Program, aka “Burn Ban”*</a:t>
            </a:r>
          </a:p>
          <a:p>
            <a:r>
              <a:rPr lang="en-US" dirty="0" smtClean="0">
                <a:solidFill>
                  <a:prstClr val="black"/>
                </a:solidFill>
              </a:rPr>
              <a:t>New gas stove or gas logs*</a:t>
            </a:r>
          </a:p>
          <a:p>
            <a:r>
              <a:rPr lang="en-US" dirty="0" smtClean="0">
                <a:solidFill>
                  <a:prstClr val="black"/>
                </a:solidFill>
              </a:rPr>
              <a:t>Control Technology Guidelines</a:t>
            </a:r>
          </a:p>
          <a:p>
            <a:r>
              <a:rPr lang="en-US" dirty="0" smtClean="0">
                <a:solidFill>
                  <a:prstClr val="black"/>
                </a:solidFill>
              </a:rPr>
              <a:t>LPV Relief Valve</a:t>
            </a:r>
          </a:p>
          <a:p>
            <a:r>
              <a:rPr lang="en-US" dirty="0" smtClean="0">
                <a:solidFill>
                  <a:prstClr val="black"/>
                </a:solidFill>
              </a:rPr>
              <a:t>Motor Vehicle Coating MACT</a:t>
            </a:r>
          </a:p>
          <a:p>
            <a:r>
              <a:rPr lang="en-US" dirty="0" smtClean="0">
                <a:solidFill>
                  <a:prstClr val="black"/>
                </a:solidFill>
              </a:rPr>
              <a:t>Process Modification</a:t>
            </a:r>
          </a:p>
          <a:p>
            <a:r>
              <a:rPr lang="en-US" dirty="0" smtClean="0">
                <a:solidFill>
                  <a:prstClr val="black"/>
                </a:solidFill>
              </a:rPr>
              <a:t>Reformulation (OTC Rule)</a:t>
            </a:r>
          </a:p>
          <a:p>
            <a:r>
              <a:rPr lang="en-US" dirty="0" smtClean="0">
                <a:solidFill>
                  <a:prstClr val="black"/>
                </a:solidFill>
              </a:rPr>
              <a:t>Reformulation (Phase II)</a:t>
            </a:r>
          </a:p>
          <a:p>
            <a:r>
              <a:rPr lang="en-US" dirty="0" smtClean="0">
                <a:solidFill>
                  <a:prstClr val="black"/>
                </a:solidFill>
              </a:rPr>
              <a:t>Reformulation-Process Modification</a:t>
            </a:r>
          </a:p>
          <a:p>
            <a:r>
              <a:rPr lang="en-US" dirty="0" smtClean="0">
                <a:solidFill>
                  <a:prstClr val="black"/>
                </a:solidFill>
              </a:rPr>
              <a:t>Reformulation-Process Modification</a:t>
            </a:r>
          </a:p>
          <a:p>
            <a:r>
              <a:rPr lang="en-US" dirty="0">
                <a:solidFill>
                  <a:prstClr val="black"/>
                </a:solidFill>
              </a:rPr>
              <a:t>	</a:t>
            </a:r>
            <a:r>
              <a:rPr lang="en-US" dirty="0" smtClean="0">
                <a:solidFill>
                  <a:prstClr val="black"/>
                </a:solidFill>
              </a:rPr>
              <a:t>(OTC Rule)</a:t>
            </a:r>
          </a:p>
          <a:p>
            <a:r>
              <a:rPr lang="en-US" dirty="0" smtClean="0">
                <a:solidFill>
                  <a:prstClr val="black"/>
                </a:solidFill>
              </a:rPr>
              <a:t>Solvent Utilization</a:t>
            </a:r>
          </a:p>
        </p:txBody>
      </p:sp>
      <p:sp>
        <p:nvSpPr>
          <p:cNvPr id="6" name="TextBox 5"/>
          <p:cNvSpPr txBox="1"/>
          <p:nvPr/>
        </p:nvSpPr>
        <p:spPr>
          <a:xfrm>
            <a:off x="4495800" y="1751886"/>
            <a:ext cx="4572000" cy="4801314"/>
          </a:xfrm>
          <a:prstGeom prst="rect">
            <a:avLst/>
          </a:prstGeom>
          <a:noFill/>
        </p:spPr>
        <p:txBody>
          <a:bodyPr wrap="square" rtlCol="0">
            <a:spAutoFit/>
          </a:bodyPr>
          <a:lstStyle/>
          <a:p>
            <a:r>
              <a:rPr lang="en-US" dirty="0" smtClean="0">
                <a:solidFill>
                  <a:prstClr val="black"/>
                </a:solidFill>
              </a:rPr>
              <a:t>Low Emission Combustion</a:t>
            </a:r>
          </a:p>
          <a:p>
            <a:endParaRPr lang="en-US" dirty="0" smtClean="0">
              <a:solidFill>
                <a:prstClr val="black"/>
              </a:solidFill>
            </a:endParaRPr>
          </a:p>
          <a:p>
            <a:r>
              <a:rPr lang="en-US" dirty="0" smtClean="0">
                <a:solidFill>
                  <a:prstClr val="black"/>
                </a:solidFill>
              </a:rPr>
              <a:t>Low NOx Burner</a:t>
            </a:r>
          </a:p>
          <a:p>
            <a:endParaRPr lang="en-US" dirty="0" smtClean="0">
              <a:solidFill>
                <a:prstClr val="black"/>
              </a:solidFill>
            </a:endParaRPr>
          </a:p>
          <a:p>
            <a:r>
              <a:rPr lang="en-US" dirty="0" smtClean="0">
                <a:solidFill>
                  <a:prstClr val="black"/>
                </a:solidFill>
              </a:rPr>
              <a:t>Selective Catalytic Reduction</a:t>
            </a:r>
          </a:p>
          <a:p>
            <a:endParaRPr lang="en-US" dirty="0" smtClean="0">
              <a:solidFill>
                <a:prstClr val="black"/>
              </a:solidFill>
            </a:endParaRPr>
          </a:p>
          <a:p>
            <a:r>
              <a:rPr lang="en-US" dirty="0" smtClean="0">
                <a:solidFill>
                  <a:prstClr val="black"/>
                </a:solidFill>
              </a:rPr>
              <a:t>Dry Injection / Fabric Filter System (DIFF)</a:t>
            </a:r>
          </a:p>
          <a:p>
            <a:endParaRPr lang="en-US" dirty="0" smtClean="0">
              <a:solidFill>
                <a:prstClr val="black"/>
              </a:solidFill>
            </a:endParaRPr>
          </a:p>
          <a:p>
            <a:r>
              <a:rPr lang="en-US" dirty="0" smtClean="0">
                <a:solidFill>
                  <a:prstClr val="black"/>
                </a:solidFill>
              </a:rPr>
              <a:t>Wet Scrubber</a:t>
            </a:r>
          </a:p>
          <a:p>
            <a:endParaRPr lang="en-US" dirty="0" smtClean="0">
              <a:solidFill>
                <a:prstClr val="black"/>
              </a:solidFill>
            </a:endParaRPr>
          </a:p>
          <a:p>
            <a:r>
              <a:rPr lang="en-US" dirty="0" smtClean="0">
                <a:solidFill>
                  <a:prstClr val="black"/>
                </a:solidFill>
              </a:rPr>
              <a:t>Add-on controls, work practices, and material reformulation/substitution</a:t>
            </a:r>
          </a:p>
          <a:p>
            <a:endParaRPr lang="en-US" dirty="0" smtClean="0">
              <a:solidFill>
                <a:prstClr val="black"/>
              </a:solidFill>
            </a:endParaRPr>
          </a:p>
          <a:p>
            <a:r>
              <a:rPr lang="en-US" dirty="0" smtClean="0">
                <a:solidFill>
                  <a:prstClr val="black"/>
                </a:solidFill>
              </a:rPr>
              <a:t>Permanent Total Enclosure (PTE)</a:t>
            </a:r>
          </a:p>
          <a:p>
            <a:endParaRPr lang="en-US" dirty="0" smtClean="0">
              <a:solidFill>
                <a:prstClr val="black"/>
              </a:solidFill>
            </a:endParaRPr>
          </a:p>
          <a:p>
            <a:r>
              <a:rPr lang="en-US" dirty="0" smtClean="0">
                <a:solidFill>
                  <a:prstClr val="black"/>
                </a:solidFill>
              </a:rPr>
              <a:t>Solvent Recovery System</a:t>
            </a:r>
            <a:endParaRPr lang="en-US" dirty="0">
              <a:solidFill>
                <a:prstClr val="black"/>
              </a:solidFill>
            </a:endParaRPr>
          </a:p>
        </p:txBody>
      </p:sp>
      <p:sp>
        <p:nvSpPr>
          <p:cNvPr id="7" name="TextBox 6"/>
          <p:cNvSpPr txBox="1"/>
          <p:nvPr/>
        </p:nvSpPr>
        <p:spPr>
          <a:xfrm>
            <a:off x="4724400" y="1138535"/>
            <a:ext cx="2590800" cy="461665"/>
          </a:xfrm>
          <a:prstGeom prst="rect">
            <a:avLst/>
          </a:prstGeom>
          <a:noFill/>
        </p:spPr>
        <p:txBody>
          <a:bodyPr wrap="square" rtlCol="0">
            <a:spAutoFit/>
          </a:bodyPr>
          <a:lstStyle/>
          <a:p>
            <a:pPr algn="ctr"/>
            <a:r>
              <a:rPr lang="en-US" sz="2400" b="1" dirty="0" smtClean="0">
                <a:solidFill>
                  <a:prstClr val="black"/>
                </a:solidFill>
              </a:rPr>
              <a:t>Point</a:t>
            </a:r>
            <a:r>
              <a:rPr lang="en-US" sz="2400" dirty="0" smtClean="0">
                <a:solidFill>
                  <a:prstClr val="black"/>
                </a:solidFill>
              </a:rPr>
              <a:t> </a:t>
            </a:r>
            <a:r>
              <a:rPr lang="en-US" sz="2400" b="1" dirty="0" smtClean="0">
                <a:solidFill>
                  <a:prstClr val="black"/>
                </a:solidFill>
              </a:rPr>
              <a:t>Sources</a:t>
            </a:r>
            <a:endParaRPr lang="en-US" sz="2400" b="1" dirty="0">
              <a:solidFill>
                <a:prstClr val="black"/>
              </a:solidFill>
            </a:endParaRPr>
          </a:p>
        </p:txBody>
      </p:sp>
      <p:sp>
        <p:nvSpPr>
          <p:cNvPr id="8" name="Slide Number Placeholder 7"/>
          <p:cNvSpPr>
            <a:spLocks noGrp="1"/>
          </p:cNvSpPr>
          <p:nvPr>
            <p:ph type="sldNum" sz="quarter" idx="12"/>
          </p:nvPr>
        </p:nvSpPr>
        <p:spPr/>
        <p:txBody>
          <a:bodyPr/>
          <a:lstStyle/>
          <a:p>
            <a:fld id="{D73548D7-1216-40AB-AC98-7961F2F03612}" type="slidenum">
              <a:rPr lang="en-US" smtClean="0"/>
              <a:pPr/>
              <a:t>5</a:t>
            </a:fld>
            <a:endParaRPr lang="en-US" dirty="0"/>
          </a:p>
        </p:txBody>
      </p:sp>
      <p:grpSp>
        <p:nvGrpSpPr>
          <p:cNvPr id="12" name="Group 11"/>
          <p:cNvGrpSpPr>
            <a:grpSpLocks noChangeAspect="1"/>
          </p:cNvGrpSpPr>
          <p:nvPr/>
        </p:nvGrpSpPr>
        <p:grpSpPr>
          <a:xfrm>
            <a:off x="4800600" y="304800"/>
            <a:ext cx="4184073" cy="725765"/>
            <a:chOff x="1295400" y="4648200"/>
            <a:chExt cx="6680979" cy="1158875"/>
          </a:xfrm>
        </p:grpSpPr>
        <p:pic>
          <p:nvPicPr>
            <p:cNvPr id="13" name="Picture 12" descr="http://sites.lafayette.edu/egrs251-fa11-greywater/files/2011/11/EPAlogo1-626x3821.jpg"/>
            <p:cNvPicPr>
              <a:picLocks noChangeAspect="1" noChangeArrowheads="1"/>
            </p:cNvPicPr>
            <p:nvPr/>
          </p:nvPicPr>
          <p:blipFill>
            <a:blip r:embed="rId3" cstate="print"/>
            <a:srcRect t="15214" b="16323"/>
            <a:stretch>
              <a:fillRect/>
            </a:stretch>
          </p:blipFill>
          <p:spPr bwMode="auto">
            <a:xfrm>
              <a:off x="3502038" y="4812808"/>
              <a:ext cx="2085274" cy="871542"/>
            </a:xfrm>
            <a:prstGeom prst="rect">
              <a:avLst/>
            </a:prstGeom>
            <a:noFill/>
            <a:ln w="9525">
              <a:noFill/>
              <a:miter lim="800000"/>
              <a:headEnd/>
              <a:tailEnd/>
            </a:ln>
          </p:spPr>
        </p:pic>
        <p:pic>
          <p:nvPicPr>
            <p:cNvPr id="14" name="Picture 2" descr="C:\Users\hollisao\Desktop\Clean Air Upstate Final Logo.jpg"/>
            <p:cNvPicPr>
              <a:picLocks noChangeAspect="1" noChangeArrowheads="1"/>
            </p:cNvPicPr>
            <p:nvPr/>
          </p:nvPicPr>
          <p:blipFill>
            <a:blip r:embed="rId4" cstate="print"/>
            <a:srcRect/>
            <a:stretch>
              <a:fillRect/>
            </a:stretch>
          </p:blipFill>
          <p:spPr bwMode="auto">
            <a:xfrm>
              <a:off x="5520972" y="4648200"/>
              <a:ext cx="2455407" cy="1105114"/>
            </a:xfrm>
            <a:prstGeom prst="rect">
              <a:avLst/>
            </a:prstGeom>
            <a:noFill/>
          </p:spPr>
        </p:pic>
        <p:pic>
          <p:nvPicPr>
            <p:cNvPr id="15" name="Picture 2" descr="C:\Users\hollisao\Documents\dhec logo.jpg"/>
            <p:cNvPicPr>
              <a:picLocks noChangeAspect="1" noChangeArrowheads="1"/>
            </p:cNvPicPr>
            <p:nvPr/>
          </p:nvPicPr>
          <p:blipFill>
            <a:blip r:embed="rId5" cstate="print"/>
            <a:srcRect/>
            <a:stretch>
              <a:fillRect/>
            </a:stretch>
          </p:blipFill>
          <p:spPr bwMode="auto">
            <a:xfrm>
              <a:off x="1295400" y="4648200"/>
              <a:ext cx="2189163" cy="1158875"/>
            </a:xfrm>
            <a:prstGeom prst="rect">
              <a:avLst/>
            </a:prstGeom>
            <a:noFill/>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7620000" cy="646331"/>
          </a:xfrm>
          <a:prstGeom prst="rect">
            <a:avLst/>
          </a:prstGeom>
          <a:noFill/>
        </p:spPr>
        <p:txBody>
          <a:bodyPr wrap="square" rtlCol="0">
            <a:spAutoFit/>
          </a:bodyPr>
          <a:lstStyle/>
          <a:p>
            <a:r>
              <a:rPr lang="en-US" sz="3600" dirty="0" smtClean="0">
                <a:solidFill>
                  <a:prstClr val="black"/>
                </a:solidFill>
              </a:rPr>
              <a:t>Control Strategy Reductions</a:t>
            </a:r>
            <a:endParaRPr lang="en-US" sz="3600" dirty="0">
              <a:solidFill>
                <a:prstClr val="black"/>
              </a:solidFill>
            </a:endParaRPr>
          </a:p>
        </p:txBody>
      </p:sp>
      <p:sp>
        <p:nvSpPr>
          <p:cNvPr id="4" name="TextBox 3"/>
          <p:cNvSpPr txBox="1"/>
          <p:nvPr/>
        </p:nvSpPr>
        <p:spPr>
          <a:xfrm>
            <a:off x="838200" y="1882676"/>
            <a:ext cx="7620000" cy="2308324"/>
          </a:xfrm>
          <a:prstGeom prst="rect">
            <a:avLst/>
          </a:prstGeom>
          <a:noFill/>
        </p:spPr>
        <p:txBody>
          <a:bodyPr wrap="square" rtlCol="0">
            <a:spAutoFit/>
          </a:bodyPr>
          <a:lstStyle/>
          <a:p>
            <a:pPr marL="285750" indent="-285750"/>
            <a:r>
              <a:rPr lang="en-US" sz="2400" dirty="0" smtClean="0">
                <a:solidFill>
                  <a:prstClr val="black"/>
                </a:solidFill>
              </a:rPr>
              <a:t>The breakdown for reductions by pollutant was:</a:t>
            </a:r>
          </a:p>
          <a:p>
            <a:pPr marL="285750" indent="-285750"/>
            <a:endParaRPr lang="en-US" sz="2400" dirty="0" smtClean="0">
              <a:solidFill>
                <a:prstClr val="black"/>
              </a:solidFill>
            </a:endParaRPr>
          </a:p>
          <a:p>
            <a:pPr marL="285750" indent="-285750"/>
            <a:r>
              <a:rPr lang="en-US" sz="2400" dirty="0" smtClean="0">
                <a:solidFill>
                  <a:prstClr val="black"/>
                </a:solidFill>
              </a:rPr>
              <a:t>	</a:t>
            </a:r>
            <a:r>
              <a:rPr lang="en-US" sz="2400" dirty="0" err="1" smtClean="0">
                <a:solidFill>
                  <a:prstClr val="black"/>
                </a:solidFill>
              </a:rPr>
              <a:t>NOx</a:t>
            </a:r>
            <a:r>
              <a:rPr lang="en-US" sz="2400" dirty="0" smtClean="0">
                <a:solidFill>
                  <a:prstClr val="black"/>
                </a:solidFill>
              </a:rPr>
              <a:t>: almost 1,600 tons reduced (of ~46,000)</a:t>
            </a:r>
          </a:p>
          <a:p>
            <a:pPr marL="285750" indent="-285750"/>
            <a:r>
              <a:rPr lang="en-US" sz="2400" dirty="0" smtClean="0">
                <a:solidFill>
                  <a:prstClr val="black"/>
                </a:solidFill>
              </a:rPr>
              <a:t>	Primary PM2.5: about 200 tons reduced (of ~8,000)</a:t>
            </a:r>
          </a:p>
          <a:p>
            <a:pPr marL="285750" indent="-285750"/>
            <a:r>
              <a:rPr lang="en-US" sz="2400" dirty="0" smtClean="0">
                <a:solidFill>
                  <a:prstClr val="black"/>
                </a:solidFill>
              </a:rPr>
              <a:t>	SO2: almost 800 tons reduced (of ~8,700)</a:t>
            </a:r>
          </a:p>
          <a:p>
            <a:pPr marL="285750" indent="-285750"/>
            <a:r>
              <a:rPr lang="en-US" sz="2400" dirty="0" smtClean="0">
                <a:solidFill>
                  <a:prstClr val="black"/>
                </a:solidFill>
              </a:rPr>
              <a:t>	VOC: almost 3,000 tons reduced ( of ~46,453)</a:t>
            </a:r>
          </a:p>
        </p:txBody>
      </p:sp>
      <p:sp>
        <p:nvSpPr>
          <p:cNvPr id="5" name="Slide Number Placeholder 4"/>
          <p:cNvSpPr>
            <a:spLocks noGrp="1"/>
          </p:cNvSpPr>
          <p:nvPr>
            <p:ph type="sldNum" sz="quarter" idx="12"/>
          </p:nvPr>
        </p:nvSpPr>
        <p:spPr/>
        <p:txBody>
          <a:bodyPr/>
          <a:lstStyle/>
          <a:p>
            <a:fld id="{D73548D7-1216-40AB-AC98-7961F2F03612}" type="slidenum">
              <a:rPr lang="en-US" smtClean="0"/>
              <a:pPr/>
              <a:t>6</a:t>
            </a:fld>
            <a:endParaRPr lang="en-US" dirty="0"/>
          </a:p>
        </p:txBody>
      </p:sp>
      <p:grpSp>
        <p:nvGrpSpPr>
          <p:cNvPr id="11" name="Group 10"/>
          <p:cNvGrpSpPr>
            <a:grpSpLocks noChangeAspect="1"/>
          </p:cNvGrpSpPr>
          <p:nvPr/>
        </p:nvGrpSpPr>
        <p:grpSpPr>
          <a:xfrm>
            <a:off x="4648200" y="5486400"/>
            <a:ext cx="4184073" cy="725765"/>
            <a:chOff x="1295400" y="4648200"/>
            <a:chExt cx="6680979" cy="1158875"/>
          </a:xfrm>
        </p:grpSpPr>
        <p:pic>
          <p:nvPicPr>
            <p:cNvPr id="12" name="Picture 11" descr="http://sites.lafayette.edu/egrs251-fa11-greywater/files/2011/11/EPAlogo1-626x3821.jpg"/>
            <p:cNvPicPr>
              <a:picLocks noChangeAspect="1" noChangeArrowheads="1"/>
            </p:cNvPicPr>
            <p:nvPr/>
          </p:nvPicPr>
          <p:blipFill>
            <a:blip r:embed="rId3" cstate="print"/>
            <a:srcRect t="15214" b="16323"/>
            <a:stretch>
              <a:fillRect/>
            </a:stretch>
          </p:blipFill>
          <p:spPr bwMode="auto">
            <a:xfrm>
              <a:off x="3502038" y="4812808"/>
              <a:ext cx="2085274" cy="871542"/>
            </a:xfrm>
            <a:prstGeom prst="rect">
              <a:avLst/>
            </a:prstGeom>
            <a:noFill/>
            <a:ln w="9525">
              <a:noFill/>
              <a:miter lim="800000"/>
              <a:headEnd/>
              <a:tailEnd/>
            </a:ln>
          </p:spPr>
        </p:pic>
        <p:pic>
          <p:nvPicPr>
            <p:cNvPr id="13" name="Picture 2" descr="C:\Users\hollisao\Desktop\Clean Air Upstate Final Logo.jpg"/>
            <p:cNvPicPr>
              <a:picLocks noChangeAspect="1" noChangeArrowheads="1"/>
            </p:cNvPicPr>
            <p:nvPr/>
          </p:nvPicPr>
          <p:blipFill>
            <a:blip r:embed="rId4" cstate="print"/>
            <a:srcRect/>
            <a:stretch>
              <a:fillRect/>
            </a:stretch>
          </p:blipFill>
          <p:spPr bwMode="auto">
            <a:xfrm>
              <a:off x="5520972" y="4648200"/>
              <a:ext cx="2455407" cy="1105114"/>
            </a:xfrm>
            <a:prstGeom prst="rect">
              <a:avLst/>
            </a:prstGeom>
            <a:noFill/>
          </p:spPr>
        </p:pic>
        <p:pic>
          <p:nvPicPr>
            <p:cNvPr id="14" name="Picture 2" descr="C:\Users\hollisao\Documents\dhec logo.jpg"/>
            <p:cNvPicPr>
              <a:picLocks noChangeAspect="1" noChangeArrowheads="1"/>
            </p:cNvPicPr>
            <p:nvPr/>
          </p:nvPicPr>
          <p:blipFill>
            <a:blip r:embed="rId5" cstate="print"/>
            <a:srcRect/>
            <a:stretch>
              <a:fillRect/>
            </a:stretch>
          </p:blipFill>
          <p:spPr bwMode="auto">
            <a:xfrm>
              <a:off x="1295400" y="4648200"/>
              <a:ext cx="2189163" cy="1158875"/>
            </a:xfrm>
            <a:prstGeom prst="rect">
              <a:avLst/>
            </a:prstGeom>
            <a:noFill/>
          </p:spPr>
        </p:pic>
      </p:grpSp>
    </p:spTree>
    <p:extLst>
      <p:ext uri="{BB962C8B-B14F-4D97-AF65-F5344CB8AC3E}">
        <p14:creationId xmlns:p14="http://schemas.microsoft.com/office/powerpoint/2010/main" val="5160152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p:cNvSpPr txBox="1"/>
          <p:nvPr/>
        </p:nvSpPr>
        <p:spPr>
          <a:xfrm>
            <a:off x="457200" y="304800"/>
            <a:ext cx="7620000" cy="646331"/>
          </a:xfrm>
          <a:prstGeom prst="rect">
            <a:avLst/>
          </a:prstGeom>
          <a:noFill/>
        </p:spPr>
        <p:txBody>
          <a:bodyPr wrap="square" rtlCol="0">
            <a:spAutoFit/>
          </a:bodyPr>
          <a:lstStyle/>
          <a:p>
            <a:r>
              <a:rPr lang="en-US" sz="3600" dirty="0" smtClean="0">
                <a:solidFill>
                  <a:prstClr val="black"/>
                </a:solidFill>
              </a:rPr>
              <a:t>Control Strategy Costs</a:t>
            </a:r>
            <a:endParaRPr lang="en-US" sz="3600" dirty="0">
              <a:solidFill>
                <a:prstClr val="black"/>
              </a:solidFill>
            </a:endParaRPr>
          </a:p>
        </p:txBody>
      </p:sp>
      <p:sp>
        <p:nvSpPr>
          <p:cNvPr id="4" name="TextBox 3"/>
          <p:cNvSpPr txBox="1"/>
          <p:nvPr/>
        </p:nvSpPr>
        <p:spPr>
          <a:xfrm>
            <a:off x="609600" y="1143000"/>
            <a:ext cx="7620000"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prstClr val="black"/>
                </a:solidFill>
              </a:rPr>
              <a:t>Total costs for </a:t>
            </a:r>
            <a:r>
              <a:rPr lang="en-US" sz="2000" dirty="0" smtClean="0">
                <a:solidFill>
                  <a:prstClr val="black"/>
                </a:solidFill>
              </a:rPr>
              <a:t>this </a:t>
            </a:r>
            <a:r>
              <a:rPr lang="en-US" sz="2000" dirty="0">
                <a:solidFill>
                  <a:prstClr val="black"/>
                </a:solidFill>
              </a:rPr>
              <a:t>strategy </a:t>
            </a:r>
            <a:r>
              <a:rPr lang="en-US" sz="2000" dirty="0" smtClean="0">
                <a:solidFill>
                  <a:prstClr val="black"/>
                </a:solidFill>
              </a:rPr>
              <a:t>was ~$</a:t>
            </a:r>
            <a:r>
              <a:rPr lang="en-US" sz="2000" dirty="0">
                <a:solidFill>
                  <a:prstClr val="black"/>
                </a:solidFill>
              </a:rPr>
              <a:t>20 million ($2011</a:t>
            </a:r>
            <a:r>
              <a:rPr lang="en-US" sz="2000" dirty="0" smtClean="0">
                <a:solidFill>
                  <a:prstClr val="black"/>
                </a:solidFill>
              </a:rPr>
              <a:t>):  </a:t>
            </a:r>
            <a:endParaRPr lang="en-US" sz="2000" dirty="0">
              <a:solidFill>
                <a:prstClr val="black"/>
              </a:solidFill>
            </a:endParaRPr>
          </a:p>
          <a:p>
            <a:pPr marL="742950" lvl="1" indent="-285750">
              <a:buFont typeface="Arial" panose="020B0604020202020204" pitchFamily="34" charset="0"/>
              <a:buChar char="•"/>
            </a:pPr>
            <a:r>
              <a:rPr lang="en-US" sz="2000" dirty="0">
                <a:solidFill>
                  <a:prstClr val="black"/>
                </a:solidFill>
              </a:rPr>
              <a:t>The breakdown for this cost by pollutant was:</a:t>
            </a:r>
          </a:p>
          <a:p>
            <a:pPr lvl="2"/>
            <a:r>
              <a:rPr lang="en-US" sz="2000" dirty="0" smtClean="0">
                <a:solidFill>
                  <a:prstClr val="black"/>
                </a:solidFill>
              </a:rPr>
              <a:t>NOx </a:t>
            </a:r>
            <a:r>
              <a:rPr lang="en-US" sz="2000" dirty="0">
                <a:solidFill>
                  <a:prstClr val="black"/>
                </a:solidFill>
              </a:rPr>
              <a:t>at $2 million (10% of total cost) </a:t>
            </a:r>
            <a:endParaRPr lang="en-US" sz="2000" dirty="0" smtClean="0">
              <a:solidFill>
                <a:prstClr val="black"/>
              </a:solidFill>
            </a:endParaRPr>
          </a:p>
          <a:p>
            <a:pPr lvl="2"/>
            <a:r>
              <a:rPr lang="en-US" sz="2000" dirty="0" smtClean="0">
                <a:solidFill>
                  <a:prstClr val="black"/>
                </a:solidFill>
              </a:rPr>
              <a:t>Primary PM2.5 </a:t>
            </a:r>
            <a:r>
              <a:rPr lang="en-US" sz="2000" dirty="0">
                <a:solidFill>
                  <a:prstClr val="black"/>
                </a:solidFill>
              </a:rPr>
              <a:t>at $2 million (10% of total cost) </a:t>
            </a:r>
            <a:endParaRPr lang="en-US" sz="2000" dirty="0" smtClean="0">
              <a:solidFill>
                <a:prstClr val="black"/>
              </a:solidFill>
            </a:endParaRPr>
          </a:p>
          <a:p>
            <a:pPr lvl="2"/>
            <a:r>
              <a:rPr lang="en-US" sz="2000" dirty="0" smtClean="0">
                <a:solidFill>
                  <a:prstClr val="black"/>
                </a:solidFill>
              </a:rPr>
              <a:t>SO2 </a:t>
            </a:r>
            <a:r>
              <a:rPr lang="en-US" sz="2000" dirty="0">
                <a:solidFill>
                  <a:prstClr val="black"/>
                </a:solidFill>
              </a:rPr>
              <a:t>at $3 million (14% of total cost) </a:t>
            </a:r>
            <a:endParaRPr lang="en-US" sz="2000" dirty="0" smtClean="0">
              <a:solidFill>
                <a:prstClr val="black"/>
              </a:solidFill>
            </a:endParaRPr>
          </a:p>
          <a:p>
            <a:pPr lvl="2"/>
            <a:r>
              <a:rPr lang="en-US" sz="2000" dirty="0" smtClean="0">
                <a:solidFill>
                  <a:prstClr val="black"/>
                </a:solidFill>
              </a:rPr>
              <a:t>VOC </a:t>
            </a:r>
            <a:r>
              <a:rPr lang="en-US" sz="2000" dirty="0">
                <a:solidFill>
                  <a:prstClr val="black"/>
                </a:solidFill>
              </a:rPr>
              <a:t>at $13 million (66% of total cost) </a:t>
            </a:r>
          </a:p>
          <a:p>
            <a:pPr marL="742950" lvl="1" indent="-285750">
              <a:buFont typeface="Arial" panose="020B0604020202020204" pitchFamily="34" charset="0"/>
              <a:buChar char="•"/>
            </a:pPr>
            <a:r>
              <a:rPr lang="en-US" sz="2000" dirty="0" smtClean="0">
                <a:solidFill>
                  <a:prstClr val="black"/>
                </a:solidFill>
              </a:rPr>
              <a:t>The </a:t>
            </a:r>
            <a:r>
              <a:rPr lang="en-US" sz="2000" dirty="0">
                <a:solidFill>
                  <a:prstClr val="black"/>
                </a:solidFill>
              </a:rPr>
              <a:t>breakdown by sector was:</a:t>
            </a:r>
          </a:p>
          <a:p>
            <a:pPr lvl="2"/>
            <a:r>
              <a:rPr lang="en-US" sz="2000" dirty="0">
                <a:solidFill>
                  <a:prstClr val="black"/>
                </a:solidFill>
              </a:rPr>
              <a:t>Non-EGU point sources: almost $8 million (40% of total cost)</a:t>
            </a:r>
          </a:p>
          <a:p>
            <a:pPr lvl="2"/>
            <a:r>
              <a:rPr lang="en-US" sz="2000" dirty="0">
                <a:solidFill>
                  <a:prstClr val="black"/>
                </a:solidFill>
              </a:rPr>
              <a:t>Non-point sources: $12 million (60% of total cost</a:t>
            </a:r>
            <a:r>
              <a:rPr lang="en-US" sz="2000" dirty="0" smtClean="0">
                <a:solidFill>
                  <a:prstClr val="black"/>
                </a:solidFill>
              </a:rPr>
              <a:t>)</a:t>
            </a:r>
          </a:p>
          <a:p>
            <a:pPr lvl="2"/>
            <a:endParaRPr lang="en-US" sz="2000" dirty="0" smtClean="0">
              <a:solidFill>
                <a:prstClr val="black"/>
              </a:solidFill>
            </a:endParaRPr>
          </a:p>
          <a:p>
            <a:pPr marL="285750" indent="-285750">
              <a:buFont typeface="Arial" panose="020B0604020202020204" pitchFamily="34" charset="0"/>
              <a:buChar char="•"/>
            </a:pPr>
            <a:r>
              <a:rPr lang="en-US" sz="2000" dirty="0"/>
              <a:t>The effectiveness of the </a:t>
            </a:r>
            <a:r>
              <a:rPr lang="en-US" sz="2000" dirty="0" smtClean="0"/>
              <a:t>NOx </a:t>
            </a:r>
            <a:r>
              <a:rPr lang="en-US" sz="2000" dirty="0"/>
              <a:t>control measures varied widely based on the cost which ranged from ~$300-$13,000 per ton of emissions reductions. </a:t>
            </a:r>
          </a:p>
        </p:txBody>
      </p:sp>
      <p:sp>
        <p:nvSpPr>
          <p:cNvPr id="5" name="Slide Number Placeholder 4"/>
          <p:cNvSpPr>
            <a:spLocks noGrp="1"/>
          </p:cNvSpPr>
          <p:nvPr>
            <p:ph type="sldNum" sz="quarter" idx="12"/>
          </p:nvPr>
        </p:nvSpPr>
        <p:spPr/>
        <p:txBody>
          <a:bodyPr/>
          <a:lstStyle/>
          <a:p>
            <a:fld id="{D73548D7-1216-40AB-AC98-7961F2F03612}" type="slidenum">
              <a:rPr lang="en-US" smtClean="0"/>
              <a:pPr/>
              <a:t>7</a:t>
            </a:fld>
            <a:endParaRPr lang="en-US" dirty="0"/>
          </a:p>
        </p:txBody>
      </p:sp>
      <p:grpSp>
        <p:nvGrpSpPr>
          <p:cNvPr id="10" name="Group 9"/>
          <p:cNvGrpSpPr>
            <a:grpSpLocks noChangeAspect="1"/>
          </p:cNvGrpSpPr>
          <p:nvPr/>
        </p:nvGrpSpPr>
        <p:grpSpPr>
          <a:xfrm>
            <a:off x="4724400" y="5486400"/>
            <a:ext cx="4184073" cy="725765"/>
            <a:chOff x="1295400" y="4648200"/>
            <a:chExt cx="6680979" cy="1158875"/>
          </a:xfrm>
        </p:grpSpPr>
        <p:pic>
          <p:nvPicPr>
            <p:cNvPr id="11" name="Picture 10" descr="http://sites.lafayette.edu/egrs251-fa11-greywater/files/2011/11/EPAlogo1-626x3821.jpg"/>
            <p:cNvPicPr>
              <a:picLocks noChangeAspect="1" noChangeArrowheads="1"/>
            </p:cNvPicPr>
            <p:nvPr/>
          </p:nvPicPr>
          <p:blipFill>
            <a:blip r:embed="rId4" cstate="print"/>
            <a:srcRect t="15214" b="16323"/>
            <a:stretch>
              <a:fillRect/>
            </a:stretch>
          </p:blipFill>
          <p:spPr bwMode="auto">
            <a:xfrm>
              <a:off x="3502038" y="4812808"/>
              <a:ext cx="2085274" cy="871542"/>
            </a:xfrm>
            <a:prstGeom prst="rect">
              <a:avLst/>
            </a:prstGeom>
            <a:noFill/>
            <a:ln w="9525">
              <a:noFill/>
              <a:miter lim="800000"/>
              <a:headEnd/>
              <a:tailEnd/>
            </a:ln>
          </p:spPr>
        </p:pic>
        <p:pic>
          <p:nvPicPr>
            <p:cNvPr id="12" name="Picture 2" descr="C:\Users\hollisao\Desktop\Clean Air Upstate Final Logo.jpg"/>
            <p:cNvPicPr>
              <a:picLocks noChangeAspect="1" noChangeArrowheads="1"/>
            </p:cNvPicPr>
            <p:nvPr/>
          </p:nvPicPr>
          <p:blipFill>
            <a:blip r:embed="rId5" cstate="print"/>
            <a:srcRect/>
            <a:stretch>
              <a:fillRect/>
            </a:stretch>
          </p:blipFill>
          <p:spPr bwMode="auto">
            <a:xfrm>
              <a:off x="5520972" y="4648200"/>
              <a:ext cx="2455407" cy="1105114"/>
            </a:xfrm>
            <a:prstGeom prst="rect">
              <a:avLst/>
            </a:prstGeom>
            <a:noFill/>
          </p:spPr>
        </p:pic>
        <p:pic>
          <p:nvPicPr>
            <p:cNvPr id="13" name="Picture 2" descr="C:\Users\hollisao\Documents\dhec logo.jpg"/>
            <p:cNvPicPr>
              <a:picLocks noChangeAspect="1" noChangeArrowheads="1"/>
            </p:cNvPicPr>
            <p:nvPr/>
          </p:nvPicPr>
          <p:blipFill>
            <a:blip r:embed="rId6" cstate="print"/>
            <a:srcRect/>
            <a:stretch>
              <a:fillRect/>
            </a:stretch>
          </p:blipFill>
          <p:spPr bwMode="auto">
            <a:xfrm>
              <a:off x="1295400" y="4648200"/>
              <a:ext cx="2189163" cy="1158875"/>
            </a:xfrm>
            <a:prstGeom prst="rect">
              <a:avLst/>
            </a:prstGeom>
            <a:noFill/>
          </p:spPr>
        </p:pic>
      </p:grpSp>
    </p:spTree>
    <p:extLst>
      <p:ext uri="{BB962C8B-B14F-4D97-AF65-F5344CB8AC3E}">
        <p14:creationId xmlns:p14="http://schemas.microsoft.com/office/powerpoint/2010/main" val="14058726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6172200" cy="769441"/>
          </a:xfrm>
          <a:prstGeom prst="rect">
            <a:avLst/>
          </a:prstGeom>
          <a:noFill/>
        </p:spPr>
        <p:txBody>
          <a:bodyPr wrap="square" rtlCol="0">
            <a:spAutoFit/>
          </a:bodyPr>
          <a:lstStyle/>
          <a:p>
            <a:pPr algn="ctr"/>
            <a:r>
              <a:rPr lang="en-US" sz="4400" dirty="0" smtClean="0"/>
              <a:t>Results – PM2.5</a:t>
            </a:r>
            <a:endParaRPr lang="en-US" sz="4400" dirty="0"/>
          </a:p>
        </p:txBody>
      </p:sp>
      <p:sp>
        <p:nvSpPr>
          <p:cNvPr id="3" name="Slide Number Placeholder 2"/>
          <p:cNvSpPr>
            <a:spLocks noGrp="1"/>
          </p:cNvSpPr>
          <p:nvPr>
            <p:ph type="sldNum" sz="quarter" idx="12"/>
          </p:nvPr>
        </p:nvSpPr>
        <p:spPr/>
        <p:txBody>
          <a:bodyPr/>
          <a:lstStyle/>
          <a:p>
            <a:fld id="{D73548D7-1216-40AB-AC98-7961F2F03612}" type="slidenum">
              <a:rPr lang="en-US" smtClean="0"/>
              <a:pPr/>
              <a:t>8</a:t>
            </a:fld>
            <a:endParaRPr lang="en-US" dirty="0"/>
          </a:p>
        </p:txBody>
      </p:sp>
      <p:pic>
        <p:nvPicPr>
          <p:cNvPr id="4098" name="Picture 2" descr="D:\2011NEIv1 Evaluation\MPP\PM25\PM25 Mean difference annual.jpg"/>
          <p:cNvPicPr>
            <a:picLocks noChangeAspect="1" noChangeArrowheads="1"/>
          </p:cNvPicPr>
          <p:nvPr/>
        </p:nvPicPr>
        <p:blipFill>
          <a:blip r:embed="rId3" cstate="print"/>
          <a:srcRect l="3708" r="28621"/>
          <a:stretch>
            <a:fillRect/>
          </a:stretch>
        </p:blipFill>
        <p:spPr bwMode="auto">
          <a:xfrm>
            <a:off x="1219200" y="1219200"/>
            <a:ext cx="6629400" cy="5085567"/>
          </a:xfrm>
          <a:prstGeom prst="rect">
            <a:avLst/>
          </a:prstGeom>
          <a:noFill/>
        </p:spPr>
      </p:pic>
      <p:grpSp>
        <p:nvGrpSpPr>
          <p:cNvPr id="10" name="Group 9"/>
          <p:cNvGrpSpPr>
            <a:grpSpLocks noChangeAspect="1"/>
          </p:cNvGrpSpPr>
          <p:nvPr/>
        </p:nvGrpSpPr>
        <p:grpSpPr>
          <a:xfrm>
            <a:off x="4987636" y="251691"/>
            <a:ext cx="3943928" cy="684110"/>
            <a:chOff x="1295400" y="4648200"/>
            <a:chExt cx="6680979" cy="1158875"/>
          </a:xfrm>
        </p:grpSpPr>
        <p:pic>
          <p:nvPicPr>
            <p:cNvPr id="11" name="Picture 10" descr="http://sites.lafayette.edu/egrs251-fa11-greywater/files/2011/11/EPAlogo1-626x3821.jpg"/>
            <p:cNvPicPr>
              <a:picLocks noChangeAspect="1" noChangeArrowheads="1"/>
            </p:cNvPicPr>
            <p:nvPr/>
          </p:nvPicPr>
          <p:blipFill>
            <a:blip r:embed="rId4" cstate="print"/>
            <a:srcRect t="15214" b="16323"/>
            <a:stretch>
              <a:fillRect/>
            </a:stretch>
          </p:blipFill>
          <p:spPr bwMode="auto">
            <a:xfrm>
              <a:off x="3502038" y="4812808"/>
              <a:ext cx="2085274" cy="871542"/>
            </a:xfrm>
            <a:prstGeom prst="rect">
              <a:avLst/>
            </a:prstGeom>
            <a:noFill/>
            <a:ln w="9525">
              <a:noFill/>
              <a:miter lim="800000"/>
              <a:headEnd/>
              <a:tailEnd/>
            </a:ln>
          </p:spPr>
        </p:pic>
        <p:pic>
          <p:nvPicPr>
            <p:cNvPr id="12" name="Picture 2" descr="C:\Users\hollisao\Desktop\Clean Air Upstate Final Logo.jpg"/>
            <p:cNvPicPr>
              <a:picLocks noChangeAspect="1" noChangeArrowheads="1"/>
            </p:cNvPicPr>
            <p:nvPr/>
          </p:nvPicPr>
          <p:blipFill>
            <a:blip r:embed="rId5" cstate="print"/>
            <a:srcRect/>
            <a:stretch>
              <a:fillRect/>
            </a:stretch>
          </p:blipFill>
          <p:spPr bwMode="auto">
            <a:xfrm>
              <a:off x="5520972" y="4648200"/>
              <a:ext cx="2455407" cy="1105114"/>
            </a:xfrm>
            <a:prstGeom prst="rect">
              <a:avLst/>
            </a:prstGeom>
            <a:noFill/>
          </p:spPr>
        </p:pic>
        <p:pic>
          <p:nvPicPr>
            <p:cNvPr id="13" name="Picture 2" descr="C:\Users\hollisao\Documents\dhec logo.jpg"/>
            <p:cNvPicPr>
              <a:picLocks noChangeAspect="1" noChangeArrowheads="1"/>
            </p:cNvPicPr>
            <p:nvPr/>
          </p:nvPicPr>
          <p:blipFill>
            <a:blip r:embed="rId6" cstate="print"/>
            <a:srcRect/>
            <a:stretch>
              <a:fillRect/>
            </a:stretch>
          </p:blipFill>
          <p:spPr bwMode="auto">
            <a:xfrm>
              <a:off x="1295400" y="4648200"/>
              <a:ext cx="2189163" cy="1158875"/>
            </a:xfrm>
            <a:prstGeom prst="rect">
              <a:avLst/>
            </a:prstGeom>
            <a:noFill/>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p:cNvSpPr txBox="1"/>
          <p:nvPr/>
        </p:nvSpPr>
        <p:spPr>
          <a:xfrm>
            <a:off x="-762000" y="144959"/>
            <a:ext cx="6172200" cy="769441"/>
          </a:xfrm>
          <a:prstGeom prst="rect">
            <a:avLst/>
          </a:prstGeom>
          <a:noFill/>
        </p:spPr>
        <p:txBody>
          <a:bodyPr wrap="square" rtlCol="0">
            <a:spAutoFit/>
          </a:bodyPr>
          <a:lstStyle/>
          <a:p>
            <a:pPr algn="ctr"/>
            <a:r>
              <a:rPr lang="en-US" sz="4400" dirty="0" smtClean="0"/>
              <a:t>Results - Ozone</a:t>
            </a:r>
            <a:endParaRPr lang="en-US" sz="4400" dirty="0"/>
          </a:p>
        </p:txBody>
      </p:sp>
      <p:sp>
        <p:nvSpPr>
          <p:cNvPr id="4" name="Slide Number Placeholder 3"/>
          <p:cNvSpPr>
            <a:spLocks noGrp="1"/>
          </p:cNvSpPr>
          <p:nvPr>
            <p:ph type="sldNum" sz="quarter" idx="12"/>
          </p:nvPr>
        </p:nvSpPr>
        <p:spPr/>
        <p:txBody>
          <a:bodyPr/>
          <a:lstStyle/>
          <a:p>
            <a:fld id="{D73548D7-1216-40AB-AC98-7961F2F03612}" type="slidenum">
              <a:rPr lang="en-US" smtClean="0"/>
              <a:pPr/>
              <a:t>9</a:t>
            </a:fld>
            <a:endParaRPr lang="en-US" dirty="0"/>
          </a:p>
        </p:txBody>
      </p:sp>
      <p:pic>
        <p:nvPicPr>
          <p:cNvPr id="3074" name="Picture 2" descr="D:\2011NEIv1 Evaluation\MPP\Ozone\MPP_MDA8_Max_diff.jpg"/>
          <p:cNvPicPr>
            <a:picLocks noChangeAspect="1" noChangeArrowheads="1"/>
          </p:cNvPicPr>
          <p:nvPr/>
        </p:nvPicPr>
        <p:blipFill>
          <a:blip r:embed="rId4" cstate="print"/>
          <a:srcRect l="6073" r="29065"/>
          <a:stretch>
            <a:fillRect/>
          </a:stretch>
        </p:blipFill>
        <p:spPr bwMode="auto">
          <a:xfrm>
            <a:off x="1355436" y="1143000"/>
            <a:ext cx="6340764" cy="5074808"/>
          </a:xfrm>
          <a:prstGeom prst="rect">
            <a:avLst/>
          </a:prstGeom>
          <a:noFill/>
        </p:spPr>
      </p:pic>
      <p:grpSp>
        <p:nvGrpSpPr>
          <p:cNvPr id="10" name="Group 9"/>
          <p:cNvGrpSpPr>
            <a:grpSpLocks noChangeAspect="1"/>
          </p:cNvGrpSpPr>
          <p:nvPr/>
        </p:nvGrpSpPr>
        <p:grpSpPr>
          <a:xfrm>
            <a:off x="4812145" y="381001"/>
            <a:ext cx="3943928" cy="684110"/>
            <a:chOff x="1295400" y="4648200"/>
            <a:chExt cx="6680979" cy="1158875"/>
          </a:xfrm>
        </p:grpSpPr>
        <p:pic>
          <p:nvPicPr>
            <p:cNvPr id="11" name="Picture 10" descr="http://sites.lafayette.edu/egrs251-fa11-greywater/files/2011/11/EPAlogo1-626x3821.jpg"/>
            <p:cNvPicPr>
              <a:picLocks noChangeAspect="1" noChangeArrowheads="1"/>
            </p:cNvPicPr>
            <p:nvPr/>
          </p:nvPicPr>
          <p:blipFill>
            <a:blip r:embed="rId5" cstate="print"/>
            <a:srcRect t="15214" b="16323"/>
            <a:stretch>
              <a:fillRect/>
            </a:stretch>
          </p:blipFill>
          <p:spPr bwMode="auto">
            <a:xfrm>
              <a:off x="3502038" y="4812808"/>
              <a:ext cx="2085274" cy="871542"/>
            </a:xfrm>
            <a:prstGeom prst="rect">
              <a:avLst/>
            </a:prstGeom>
            <a:noFill/>
            <a:ln w="9525">
              <a:noFill/>
              <a:miter lim="800000"/>
              <a:headEnd/>
              <a:tailEnd/>
            </a:ln>
          </p:spPr>
        </p:pic>
        <p:pic>
          <p:nvPicPr>
            <p:cNvPr id="12" name="Picture 2" descr="C:\Users\hollisao\Desktop\Clean Air Upstate Final Logo.jpg"/>
            <p:cNvPicPr>
              <a:picLocks noChangeAspect="1" noChangeArrowheads="1"/>
            </p:cNvPicPr>
            <p:nvPr/>
          </p:nvPicPr>
          <p:blipFill>
            <a:blip r:embed="rId6" cstate="print"/>
            <a:srcRect/>
            <a:stretch>
              <a:fillRect/>
            </a:stretch>
          </p:blipFill>
          <p:spPr bwMode="auto">
            <a:xfrm>
              <a:off x="5520972" y="4648200"/>
              <a:ext cx="2455407" cy="1105114"/>
            </a:xfrm>
            <a:prstGeom prst="rect">
              <a:avLst/>
            </a:prstGeom>
            <a:noFill/>
          </p:spPr>
        </p:pic>
        <p:pic>
          <p:nvPicPr>
            <p:cNvPr id="13" name="Picture 2" descr="C:\Users\hollisao\Documents\dhec logo.jpg"/>
            <p:cNvPicPr>
              <a:picLocks noChangeAspect="1" noChangeArrowheads="1"/>
            </p:cNvPicPr>
            <p:nvPr/>
          </p:nvPicPr>
          <p:blipFill>
            <a:blip r:embed="rId7" cstate="print"/>
            <a:srcRect/>
            <a:stretch>
              <a:fillRect/>
            </a:stretch>
          </p:blipFill>
          <p:spPr bwMode="auto">
            <a:xfrm>
              <a:off x="1295400" y="4648200"/>
              <a:ext cx="2189163" cy="1158875"/>
            </a:xfrm>
            <a:prstGeom prst="rect">
              <a:avLst/>
            </a:prstGeom>
            <a:noFill/>
          </p:spPr>
        </p:pic>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2.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78.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6549E9D5-6CB1-420F-9241-62C4BF0C1024}">
  <ds:schemaRefs>
    <ds:schemaRef ds:uri="ESRI.ArcGIS.Mapping.OfficeIntegration.PowerPointInfo"/>
  </ds:schemaRefs>
</ds:datastoreItem>
</file>

<file path=customXml/itemProps10.xml><?xml version="1.0" encoding="utf-8"?>
<ds:datastoreItem xmlns:ds="http://schemas.openxmlformats.org/officeDocument/2006/customXml" ds:itemID="{AE938F39-A2B1-4F14-A0BE-F5A692815403}">
  <ds:schemaRefs>
    <ds:schemaRef ds:uri="ESRI.ArcGIS.Mapping.OfficeIntegration.PowerPointInfo"/>
  </ds:schemaRefs>
</ds:datastoreItem>
</file>

<file path=customXml/itemProps11.xml><?xml version="1.0" encoding="utf-8"?>
<ds:datastoreItem xmlns:ds="http://schemas.openxmlformats.org/officeDocument/2006/customXml" ds:itemID="{1DA0009A-F5D4-462A-A6A3-D59D992FBA42}">
  <ds:schemaRefs>
    <ds:schemaRef ds:uri="ESRI.ArcGIS.Mapping.OfficeIntegration.PowerPointInfo"/>
  </ds:schemaRefs>
</ds:datastoreItem>
</file>

<file path=customXml/itemProps12.xml><?xml version="1.0" encoding="utf-8"?>
<ds:datastoreItem xmlns:ds="http://schemas.openxmlformats.org/officeDocument/2006/customXml" ds:itemID="{12CF7D23-A347-4239-8FA2-34565FC7F16D}">
  <ds:schemaRefs>
    <ds:schemaRef ds:uri="ESRI.ArcGIS.Mapping.OfficeIntegration.PowerPointInfo"/>
  </ds:schemaRefs>
</ds:datastoreItem>
</file>

<file path=customXml/itemProps13.xml><?xml version="1.0" encoding="utf-8"?>
<ds:datastoreItem xmlns:ds="http://schemas.openxmlformats.org/officeDocument/2006/customXml" ds:itemID="{482DF46C-6253-4097-9094-0DA90516E34C}">
  <ds:schemaRefs>
    <ds:schemaRef ds:uri="ESRI.ArcGIS.Mapping.OfficeIntegration.PowerPointInfo"/>
  </ds:schemaRefs>
</ds:datastoreItem>
</file>

<file path=customXml/itemProps14.xml><?xml version="1.0" encoding="utf-8"?>
<ds:datastoreItem xmlns:ds="http://schemas.openxmlformats.org/officeDocument/2006/customXml" ds:itemID="{A6C409D3-EA07-45E0-A206-4AAA5B3DB807}">
  <ds:schemaRefs>
    <ds:schemaRef ds:uri="ESRI.ArcGIS.Mapping.OfficeIntegration.PowerPointInfo"/>
  </ds:schemaRefs>
</ds:datastoreItem>
</file>

<file path=customXml/itemProps15.xml><?xml version="1.0" encoding="utf-8"?>
<ds:datastoreItem xmlns:ds="http://schemas.openxmlformats.org/officeDocument/2006/customXml" ds:itemID="{FC946D00-2832-4FDE-B991-31594D40AF8F}">
  <ds:schemaRefs>
    <ds:schemaRef ds:uri="ESRI.ArcGIS.Mapping.OfficeIntegration.PowerPointInfo"/>
  </ds:schemaRefs>
</ds:datastoreItem>
</file>

<file path=customXml/itemProps16.xml><?xml version="1.0" encoding="utf-8"?>
<ds:datastoreItem xmlns:ds="http://schemas.openxmlformats.org/officeDocument/2006/customXml" ds:itemID="{F63B11FB-DA56-4CC7-A088-273D31252BDA}">
  <ds:schemaRefs>
    <ds:schemaRef ds:uri="ESRI.ArcGIS.Mapping.OfficeIntegration.PowerPointInfo"/>
  </ds:schemaRefs>
</ds:datastoreItem>
</file>

<file path=customXml/itemProps17.xml><?xml version="1.0" encoding="utf-8"?>
<ds:datastoreItem xmlns:ds="http://schemas.openxmlformats.org/officeDocument/2006/customXml" ds:itemID="{73C4A4FB-817B-4C09-B114-5FC6D655D38D}">
  <ds:schemaRefs>
    <ds:schemaRef ds:uri="ESRI.ArcGIS.Mapping.OfficeIntegration.PowerPointInfo"/>
  </ds:schemaRefs>
</ds:datastoreItem>
</file>

<file path=customXml/itemProps18.xml><?xml version="1.0" encoding="utf-8"?>
<ds:datastoreItem xmlns:ds="http://schemas.openxmlformats.org/officeDocument/2006/customXml" ds:itemID="{A959A1AE-263B-458B-B114-948197212F30}">
  <ds:schemaRefs>
    <ds:schemaRef ds:uri="ESRI.ArcGIS.Mapping.OfficeIntegration.PowerPointInfo"/>
  </ds:schemaRefs>
</ds:datastoreItem>
</file>

<file path=customXml/itemProps19.xml><?xml version="1.0" encoding="utf-8"?>
<ds:datastoreItem xmlns:ds="http://schemas.openxmlformats.org/officeDocument/2006/customXml" ds:itemID="{7FA909DD-7A43-447C-AEDD-D00208FCC3E1}">
  <ds:schemaRefs>
    <ds:schemaRef ds:uri="ESRI.ArcGIS.Mapping.OfficeIntegration.PowerPointInfo"/>
  </ds:schemaRefs>
</ds:datastoreItem>
</file>

<file path=customXml/itemProps2.xml><?xml version="1.0" encoding="utf-8"?>
<ds:datastoreItem xmlns:ds="http://schemas.openxmlformats.org/officeDocument/2006/customXml" ds:itemID="{FCB51AC5-3FD0-42EB-B3E1-F4E32BCF8553}">
  <ds:schemaRefs>
    <ds:schemaRef ds:uri="ESRI.ArcGIS.Mapping.OfficeIntegration.PowerPointInfo"/>
  </ds:schemaRefs>
</ds:datastoreItem>
</file>

<file path=customXml/itemProps20.xml><?xml version="1.0" encoding="utf-8"?>
<ds:datastoreItem xmlns:ds="http://schemas.openxmlformats.org/officeDocument/2006/customXml" ds:itemID="{AA6DF114-4DBC-4325-B15D-3529242D5375}">
  <ds:schemaRefs>
    <ds:schemaRef ds:uri="ESRI.ArcGIS.Mapping.OfficeIntegration.PowerPointInfo"/>
  </ds:schemaRefs>
</ds:datastoreItem>
</file>

<file path=customXml/itemProps21.xml><?xml version="1.0" encoding="utf-8"?>
<ds:datastoreItem xmlns:ds="http://schemas.openxmlformats.org/officeDocument/2006/customXml" ds:itemID="{FA24802A-4F6E-4269-A277-414529F60A4D}">
  <ds:schemaRefs>
    <ds:schemaRef ds:uri="ESRI.ArcGIS.Mapping.OfficeIntegration.PowerPointInfo"/>
  </ds:schemaRefs>
</ds:datastoreItem>
</file>

<file path=customXml/itemProps22.xml><?xml version="1.0" encoding="utf-8"?>
<ds:datastoreItem xmlns:ds="http://schemas.openxmlformats.org/officeDocument/2006/customXml" ds:itemID="{970DEC02-0408-494F-94E8-0340B05A3D27}">
  <ds:schemaRefs>
    <ds:schemaRef ds:uri="ESRI.ArcGIS.Mapping.OfficeIntegration.PowerPointInfo"/>
  </ds:schemaRefs>
</ds:datastoreItem>
</file>

<file path=customXml/itemProps23.xml><?xml version="1.0" encoding="utf-8"?>
<ds:datastoreItem xmlns:ds="http://schemas.openxmlformats.org/officeDocument/2006/customXml" ds:itemID="{30E4894F-7C66-4508-9DBA-8125372BBF94}">
  <ds:schemaRefs>
    <ds:schemaRef ds:uri="ESRI.ArcGIS.Mapping.OfficeIntegration.PowerPointInfo"/>
  </ds:schemaRefs>
</ds:datastoreItem>
</file>

<file path=customXml/itemProps24.xml><?xml version="1.0" encoding="utf-8"?>
<ds:datastoreItem xmlns:ds="http://schemas.openxmlformats.org/officeDocument/2006/customXml" ds:itemID="{422E3FEF-ED92-434F-B115-D8338B13B693}">
  <ds:schemaRefs>
    <ds:schemaRef ds:uri="ESRI.ArcGIS.Mapping.OfficeIntegration.PowerPointInfo"/>
  </ds:schemaRefs>
</ds:datastoreItem>
</file>

<file path=customXml/itemProps25.xml><?xml version="1.0" encoding="utf-8"?>
<ds:datastoreItem xmlns:ds="http://schemas.openxmlformats.org/officeDocument/2006/customXml" ds:itemID="{FEF6DBF2-0DBA-48BC-8B22-3F0855254EF0}">
  <ds:schemaRefs>
    <ds:schemaRef ds:uri="ESRI.ArcGIS.Mapping.OfficeIntegration.PowerPointInfo"/>
  </ds:schemaRefs>
</ds:datastoreItem>
</file>

<file path=customXml/itemProps26.xml><?xml version="1.0" encoding="utf-8"?>
<ds:datastoreItem xmlns:ds="http://schemas.openxmlformats.org/officeDocument/2006/customXml" ds:itemID="{54D95277-7100-41E2-8E88-F1B462212B06}">
  <ds:schemaRefs>
    <ds:schemaRef ds:uri="ESRI.ArcGIS.Mapping.OfficeIntegration.PowerPointInfo"/>
  </ds:schemaRefs>
</ds:datastoreItem>
</file>

<file path=customXml/itemProps27.xml><?xml version="1.0" encoding="utf-8"?>
<ds:datastoreItem xmlns:ds="http://schemas.openxmlformats.org/officeDocument/2006/customXml" ds:itemID="{C959E02C-CDB1-4F58-86D4-8DC810D22CF9}">
  <ds:schemaRefs>
    <ds:schemaRef ds:uri="ESRI.ArcGIS.Mapping.OfficeIntegration.PowerPointInfo"/>
  </ds:schemaRefs>
</ds:datastoreItem>
</file>

<file path=customXml/itemProps28.xml><?xml version="1.0" encoding="utf-8"?>
<ds:datastoreItem xmlns:ds="http://schemas.openxmlformats.org/officeDocument/2006/customXml" ds:itemID="{1859E609-FEE9-4371-8166-37379346A58A}">
  <ds:schemaRefs>
    <ds:schemaRef ds:uri="ESRI.ArcGIS.Mapping.OfficeIntegration.PowerPointInfo"/>
  </ds:schemaRefs>
</ds:datastoreItem>
</file>

<file path=customXml/itemProps29.xml><?xml version="1.0" encoding="utf-8"?>
<ds:datastoreItem xmlns:ds="http://schemas.openxmlformats.org/officeDocument/2006/customXml" ds:itemID="{86DEA8BA-C3E9-4778-9C44-B94F49F0766D}">
  <ds:schemaRefs>
    <ds:schemaRef ds:uri="ESRI.ArcGIS.Mapping.OfficeIntegration.PowerPointInfo"/>
  </ds:schemaRefs>
</ds:datastoreItem>
</file>

<file path=customXml/itemProps3.xml><?xml version="1.0" encoding="utf-8"?>
<ds:datastoreItem xmlns:ds="http://schemas.openxmlformats.org/officeDocument/2006/customXml" ds:itemID="{1CCB8A1E-1AD0-4B6D-BAF3-3895282A3138}">
  <ds:schemaRefs>
    <ds:schemaRef ds:uri="ESRI.ArcGIS.Mapping.OfficeIntegration.PowerPointInfo"/>
  </ds:schemaRefs>
</ds:datastoreItem>
</file>

<file path=customXml/itemProps30.xml><?xml version="1.0" encoding="utf-8"?>
<ds:datastoreItem xmlns:ds="http://schemas.openxmlformats.org/officeDocument/2006/customXml" ds:itemID="{58C1A059-593B-488A-8609-2139269003D5}">
  <ds:schemaRefs>
    <ds:schemaRef ds:uri="ESRI.ArcGIS.Mapping.OfficeIntegration.PowerPointInfo"/>
  </ds:schemaRefs>
</ds:datastoreItem>
</file>

<file path=customXml/itemProps31.xml><?xml version="1.0" encoding="utf-8"?>
<ds:datastoreItem xmlns:ds="http://schemas.openxmlformats.org/officeDocument/2006/customXml" ds:itemID="{BFF10B35-C054-4F32-9E60-3AD92AAA9B33}">
  <ds:schemaRefs>
    <ds:schemaRef ds:uri="ESRI.ArcGIS.Mapping.OfficeIntegration.PowerPointInfo"/>
  </ds:schemaRefs>
</ds:datastoreItem>
</file>

<file path=customXml/itemProps32.xml><?xml version="1.0" encoding="utf-8"?>
<ds:datastoreItem xmlns:ds="http://schemas.openxmlformats.org/officeDocument/2006/customXml" ds:itemID="{F76EA6F6-CE5F-4D62-ACD6-0A152F4A7A8A}">
  <ds:schemaRefs>
    <ds:schemaRef ds:uri="ESRI.ArcGIS.Mapping.OfficeIntegration.PowerPointInfo"/>
  </ds:schemaRefs>
</ds:datastoreItem>
</file>

<file path=customXml/itemProps33.xml><?xml version="1.0" encoding="utf-8"?>
<ds:datastoreItem xmlns:ds="http://schemas.openxmlformats.org/officeDocument/2006/customXml" ds:itemID="{A2A9C5A0-F744-4F69-9934-FBA78EB60F66}">
  <ds:schemaRefs>
    <ds:schemaRef ds:uri="ESRI.ArcGIS.Mapping.OfficeIntegration.PowerPointInfo"/>
  </ds:schemaRefs>
</ds:datastoreItem>
</file>

<file path=customXml/itemProps34.xml><?xml version="1.0" encoding="utf-8"?>
<ds:datastoreItem xmlns:ds="http://schemas.openxmlformats.org/officeDocument/2006/customXml" ds:itemID="{C7A763BC-99DC-4E50-8275-DAA54F66127B}">
  <ds:schemaRefs>
    <ds:schemaRef ds:uri="ESRI.ArcGIS.Mapping.OfficeIntegration.PowerPointInfo"/>
  </ds:schemaRefs>
</ds:datastoreItem>
</file>

<file path=customXml/itemProps35.xml><?xml version="1.0" encoding="utf-8"?>
<ds:datastoreItem xmlns:ds="http://schemas.openxmlformats.org/officeDocument/2006/customXml" ds:itemID="{D98D8532-AEB9-4C75-A84B-B2DD945B0A30}">
  <ds:schemaRefs>
    <ds:schemaRef ds:uri="ESRI.ArcGIS.Mapping.OfficeIntegration.PowerPointInfo"/>
  </ds:schemaRefs>
</ds:datastoreItem>
</file>

<file path=customXml/itemProps36.xml><?xml version="1.0" encoding="utf-8"?>
<ds:datastoreItem xmlns:ds="http://schemas.openxmlformats.org/officeDocument/2006/customXml" ds:itemID="{683BD659-9CD6-49FD-861A-2F3FCD903296}">
  <ds:schemaRefs>
    <ds:schemaRef ds:uri="ESRI.ArcGIS.Mapping.OfficeIntegration.PowerPointInfo"/>
  </ds:schemaRefs>
</ds:datastoreItem>
</file>

<file path=customXml/itemProps37.xml><?xml version="1.0" encoding="utf-8"?>
<ds:datastoreItem xmlns:ds="http://schemas.openxmlformats.org/officeDocument/2006/customXml" ds:itemID="{B5FA72B3-049C-45F9-848E-39785A620592}">
  <ds:schemaRefs>
    <ds:schemaRef ds:uri="ESRI.ArcGIS.Mapping.OfficeIntegration.PowerPointInfo"/>
  </ds:schemaRefs>
</ds:datastoreItem>
</file>

<file path=customXml/itemProps38.xml><?xml version="1.0" encoding="utf-8"?>
<ds:datastoreItem xmlns:ds="http://schemas.openxmlformats.org/officeDocument/2006/customXml" ds:itemID="{ECA3664D-187E-4B49-B2C5-453357BA0420}">
  <ds:schemaRefs>
    <ds:schemaRef ds:uri="ESRI.ArcGIS.Mapping.OfficeIntegration.PowerPointInfo"/>
  </ds:schemaRefs>
</ds:datastoreItem>
</file>

<file path=customXml/itemProps39.xml><?xml version="1.0" encoding="utf-8"?>
<ds:datastoreItem xmlns:ds="http://schemas.openxmlformats.org/officeDocument/2006/customXml" ds:itemID="{98E6A3E8-2942-46D0-903B-45E00563A159}">
  <ds:schemaRefs>
    <ds:schemaRef ds:uri="ESRI.ArcGIS.Mapping.OfficeIntegration.PowerPointInfo"/>
  </ds:schemaRefs>
</ds:datastoreItem>
</file>

<file path=customXml/itemProps4.xml><?xml version="1.0" encoding="utf-8"?>
<ds:datastoreItem xmlns:ds="http://schemas.openxmlformats.org/officeDocument/2006/customXml" ds:itemID="{D076A1D5-6062-432E-94AD-940B925AF408}">
  <ds:schemaRefs>
    <ds:schemaRef ds:uri="ESRI.ArcGIS.Mapping.OfficeIntegration.PowerPointInfo"/>
  </ds:schemaRefs>
</ds:datastoreItem>
</file>

<file path=customXml/itemProps40.xml><?xml version="1.0" encoding="utf-8"?>
<ds:datastoreItem xmlns:ds="http://schemas.openxmlformats.org/officeDocument/2006/customXml" ds:itemID="{91ED8590-9CF1-4C72-AB5E-D6F1C572075E}">
  <ds:schemaRefs>
    <ds:schemaRef ds:uri="ESRI.ArcGIS.Mapping.OfficeIntegration.PowerPointInfo"/>
  </ds:schemaRefs>
</ds:datastoreItem>
</file>

<file path=customXml/itemProps41.xml><?xml version="1.0" encoding="utf-8"?>
<ds:datastoreItem xmlns:ds="http://schemas.openxmlformats.org/officeDocument/2006/customXml" ds:itemID="{90BAB63B-C8E1-4103-BC53-1CEAEDF43830}">
  <ds:schemaRefs>
    <ds:schemaRef ds:uri="ESRI.ArcGIS.Mapping.OfficeIntegration.PowerPointInfo"/>
  </ds:schemaRefs>
</ds:datastoreItem>
</file>

<file path=customXml/itemProps42.xml><?xml version="1.0" encoding="utf-8"?>
<ds:datastoreItem xmlns:ds="http://schemas.openxmlformats.org/officeDocument/2006/customXml" ds:itemID="{9D871DBB-8F68-4C57-8B51-005DA99B77EC}">
  <ds:schemaRefs>
    <ds:schemaRef ds:uri="ESRI.ArcGIS.Mapping.OfficeIntegration.PowerPointInfo"/>
  </ds:schemaRefs>
</ds:datastoreItem>
</file>

<file path=customXml/itemProps43.xml><?xml version="1.0" encoding="utf-8"?>
<ds:datastoreItem xmlns:ds="http://schemas.openxmlformats.org/officeDocument/2006/customXml" ds:itemID="{0A4E0D37-89F3-4949-8A91-54DAAE8EC89E}">
  <ds:schemaRefs>
    <ds:schemaRef ds:uri="ESRI.ArcGIS.Mapping.OfficeIntegration.PowerPointInfo"/>
  </ds:schemaRefs>
</ds:datastoreItem>
</file>

<file path=customXml/itemProps44.xml><?xml version="1.0" encoding="utf-8"?>
<ds:datastoreItem xmlns:ds="http://schemas.openxmlformats.org/officeDocument/2006/customXml" ds:itemID="{38334105-154C-4E63-A3B8-430F3ECC8654}">
  <ds:schemaRefs>
    <ds:schemaRef ds:uri="ESRI.ArcGIS.Mapping.OfficeIntegration.PowerPointInfo"/>
  </ds:schemaRefs>
</ds:datastoreItem>
</file>

<file path=customXml/itemProps45.xml><?xml version="1.0" encoding="utf-8"?>
<ds:datastoreItem xmlns:ds="http://schemas.openxmlformats.org/officeDocument/2006/customXml" ds:itemID="{9149E500-32E6-4019-ACDE-6264D5444B06}">
  <ds:schemaRefs>
    <ds:schemaRef ds:uri="ESRI.ArcGIS.Mapping.OfficeIntegration.PowerPointInfo"/>
  </ds:schemaRefs>
</ds:datastoreItem>
</file>

<file path=customXml/itemProps46.xml><?xml version="1.0" encoding="utf-8"?>
<ds:datastoreItem xmlns:ds="http://schemas.openxmlformats.org/officeDocument/2006/customXml" ds:itemID="{DDFFA560-56E8-47E0-A4A0-6E221ECCECA6}">
  <ds:schemaRefs>
    <ds:schemaRef ds:uri="ESRI.ArcGIS.Mapping.OfficeIntegration.PowerPointInfo"/>
  </ds:schemaRefs>
</ds:datastoreItem>
</file>

<file path=customXml/itemProps47.xml><?xml version="1.0" encoding="utf-8"?>
<ds:datastoreItem xmlns:ds="http://schemas.openxmlformats.org/officeDocument/2006/customXml" ds:itemID="{7027002F-18A1-491E-A316-7AA390D63D14}">
  <ds:schemaRefs>
    <ds:schemaRef ds:uri="ESRI.ArcGIS.Mapping.OfficeIntegration.PowerPointInfo"/>
  </ds:schemaRefs>
</ds:datastoreItem>
</file>

<file path=customXml/itemProps48.xml><?xml version="1.0" encoding="utf-8"?>
<ds:datastoreItem xmlns:ds="http://schemas.openxmlformats.org/officeDocument/2006/customXml" ds:itemID="{7863EFD9-3D2C-42E7-B1E1-FA7643F0D615}">
  <ds:schemaRefs>
    <ds:schemaRef ds:uri="ESRI.ArcGIS.Mapping.OfficeIntegration.PowerPointInfo"/>
  </ds:schemaRefs>
</ds:datastoreItem>
</file>

<file path=customXml/itemProps49.xml><?xml version="1.0" encoding="utf-8"?>
<ds:datastoreItem xmlns:ds="http://schemas.openxmlformats.org/officeDocument/2006/customXml" ds:itemID="{14BEA0E4-F4D1-4E21-BF58-D06C454C0286}">
  <ds:schemaRefs>
    <ds:schemaRef ds:uri="ESRI.ArcGIS.Mapping.OfficeIntegration.PowerPointInfo"/>
  </ds:schemaRefs>
</ds:datastoreItem>
</file>

<file path=customXml/itemProps5.xml><?xml version="1.0" encoding="utf-8"?>
<ds:datastoreItem xmlns:ds="http://schemas.openxmlformats.org/officeDocument/2006/customXml" ds:itemID="{5CE479A6-BC1E-42C9-8E0A-DDAEC3E4DA81}">
  <ds:schemaRefs>
    <ds:schemaRef ds:uri="ESRI.ArcGIS.Mapping.OfficeIntegration.PowerPointInfo"/>
  </ds:schemaRefs>
</ds:datastoreItem>
</file>

<file path=customXml/itemProps50.xml><?xml version="1.0" encoding="utf-8"?>
<ds:datastoreItem xmlns:ds="http://schemas.openxmlformats.org/officeDocument/2006/customXml" ds:itemID="{570CF213-DED7-4E2D-8ED0-76B3CC666AE7}">
  <ds:schemaRefs>
    <ds:schemaRef ds:uri="ESRI.ArcGIS.Mapping.OfficeIntegration.PowerPointInfo"/>
  </ds:schemaRefs>
</ds:datastoreItem>
</file>

<file path=customXml/itemProps51.xml><?xml version="1.0" encoding="utf-8"?>
<ds:datastoreItem xmlns:ds="http://schemas.openxmlformats.org/officeDocument/2006/customXml" ds:itemID="{690E0B3B-F37D-48F3-8BD1-B2EDA34E7A20}">
  <ds:schemaRefs>
    <ds:schemaRef ds:uri="ESRI.ArcGIS.Mapping.OfficeIntegration.PowerPointInfo"/>
  </ds:schemaRefs>
</ds:datastoreItem>
</file>

<file path=customXml/itemProps52.xml><?xml version="1.0" encoding="utf-8"?>
<ds:datastoreItem xmlns:ds="http://schemas.openxmlformats.org/officeDocument/2006/customXml" ds:itemID="{66221CEA-EB12-4DDE-8FE6-BFFEF6B4B430}">
  <ds:schemaRefs>
    <ds:schemaRef ds:uri="ESRI.ArcGIS.Mapping.OfficeIntegration.PowerPointInfo"/>
  </ds:schemaRefs>
</ds:datastoreItem>
</file>

<file path=customXml/itemProps53.xml><?xml version="1.0" encoding="utf-8"?>
<ds:datastoreItem xmlns:ds="http://schemas.openxmlformats.org/officeDocument/2006/customXml" ds:itemID="{2D7E250B-D055-4EDB-8113-59470C7068E9}">
  <ds:schemaRefs>
    <ds:schemaRef ds:uri="ESRI.ArcGIS.Mapping.OfficeIntegration.PowerPointInfo"/>
  </ds:schemaRefs>
</ds:datastoreItem>
</file>

<file path=customXml/itemProps54.xml><?xml version="1.0" encoding="utf-8"?>
<ds:datastoreItem xmlns:ds="http://schemas.openxmlformats.org/officeDocument/2006/customXml" ds:itemID="{81C4D102-98D5-4C12-8487-6E3645544196}">
  <ds:schemaRefs>
    <ds:schemaRef ds:uri="ESRI.ArcGIS.Mapping.OfficeIntegration.PowerPointInfo"/>
  </ds:schemaRefs>
</ds:datastoreItem>
</file>

<file path=customXml/itemProps55.xml><?xml version="1.0" encoding="utf-8"?>
<ds:datastoreItem xmlns:ds="http://schemas.openxmlformats.org/officeDocument/2006/customXml" ds:itemID="{1FBA3AA8-A9CE-4FA0-A10F-012DD23F4898}">
  <ds:schemaRefs>
    <ds:schemaRef ds:uri="ESRI.ArcGIS.Mapping.OfficeIntegration.PowerPointInfo"/>
  </ds:schemaRefs>
</ds:datastoreItem>
</file>

<file path=customXml/itemProps56.xml><?xml version="1.0" encoding="utf-8"?>
<ds:datastoreItem xmlns:ds="http://schemas.openxmlformats.org/officeDocument/2006/customXml" ds:itemID="{95EE72E4-807D-4340-AF80-E046F9058ADA}">
  <ds:schemaRefs>
    <ds:schemaRef ds:uri="ESRI.ArcGIS.Mapping.OfficeIntegration.PowerPointInfo"/>
  </ds:schemaRefs>
</ds:datastoreItem>
</file>

<file path=customXml/itemProps57.xml><?xml version="1.0" encoding="utf-8"?>
<ds:datastoreItem xmlns:ds="http://schemas.openxmlformats.org/officeDocument/2006/customXml" ds:itemID="{DD1F598A-493D-42B5-BF5A-38A0A6415C7C}">
  <ds:schemaRefs>
    <ds:schemaRef ds:uri="ESRI.ArcGIS.Mapping.OfficeIntegration.PowerPointInfo"/>
  </ds:schemaRefs>
</ds:datastoreItem>
</file>

<file path=customXml/itemProps58.xml><?xml version="1.0" encoding="utf-8"?>
<ds:datastoreItem xmlns:ds="http://schemas.openxmlformats.org/officeDocument/2006/customXml" ds:itemID="{FCD8FF0F-009B-4219-BC17-D415161ACE33}">
  <ds:schemaRefs>
    <ds:schemaRef ds:uri="ESRI.ArcGIS.Mapping.OfficeIntegration.PowerPointInfo"/>
  </ds:schemaRefs>
</ds:datastoreItem>
</file>

<file path=customXml/itemProps59.xml><?xml version="1.0" encoding="utf-8"?>
<ds:datastoreItem xmlns:ds="http://schemas.openxmlformats.org/officeDocument/2006/customXml" ds:itemID="{E873A30A-C501-4BAC-889C-41C145E948E1}">
  <ds:schemaRefs>
    <ds:schemaRef ds:uri="ESRI.ArcGIS.Mapping.OfficeIntegration.PowerPointInfo"/>
  </ds:schemaRefs>
</ds:datastoreItem>
</file>

<file path=customXml/itemProps6.xml><?xml version="1.0" encoding="utf-8"?>
<ds:datastoreItem xmlns:ds="http://schemas.openxmlformats.org/officeDocument/2006/customXml" ds:itemID="{0C1E8FC2-A8D0-434D-A31A-4690316AA32E}">
  <ds:schemaRefs>
    <ds:schemaRef ds:uri="ESRI.ArcGIS.Mapping.OfficeIntegration.PowerPointInfo"/>
  </ds:schemaRefs>
</ds:datastoreItem>
</file>

<file path=customXml/itemProps60.xml><?xml version="1.0" encoding="utf-8"?>
<ds:datastoreItem xmlns:ds="http://schemas.openxmlformats.org/officeDocument/2006/customXml" ds:itemID="{94FDB1B0-F18D-4545-B654-E529FE85F22F}">
  <ds:schemaRefs>
    <ds:schemaRef ds:uri="ESRI.ArcGIS.Mapping.OfficeIntegration.PowerPointInfo"/>
  </ds:schemaRefs>
</ds:datastoreItem>
</file>

<file path=customXml/itemProps61.xml><?xml version="1.0" encoding="utf-8"?>
<ds:datastoreItem xmlns:ds="http://schemas.openxmlformats.org/officeDocument/2006/customXml" ds:itemID="{00DADAB9-D2F8-4E3A-BD9A-A9E46390EC74}">
  <ds:schemaRefs>
    <ds:schemaRef ds:uri="ESRI.ArcGIS.Mapping.OfficeIntegration.PowerPointInfo"/>
  </ds:schemaRefs>
</ds:datastoreItem>
</file>

<file path=customXml/itemProps62.xml><?xml version="1.0" encoding="utf-8"?>
<ds:datastoreItem xmlns:ds="http://schemas.openxmlformats.org/officeDocument/2006/customXml" ds:itemID="{DFE9C26C-C54F-4640-BA4B-0281B3CC8B98}">
  <ds:schemaRefs>
    <ds:schemaRef ds:uri="ESRI.ArcGIS.Mapping.OfficeIntegration.PowerPointInfo"/>
  </ds:schemaRefs>
</ds:datastoreItem>
</file>

<file path=customXml/itemProps63.xml><?xml version="1.0" encoding="utf-8"?>
<ds:datastoreItem xmlns:ds="http://schemas.openxmlformats.org/officeDocument/2006/customXml" ds:itemID="{E9540628-8DD8-451F-A3A1-C8352F2624F5}">
  <ds:schemaRefs>
    <ds:schemaRef ds:uri="ESRI.ArcGIS.Mapping.OfficeIntegration.PowerPointInfo"/>
  </ds:schemaRefs>
</ds:datastoreItem>
</file>

<file path=customXml/itemProps64.xml><?xml version="1.0" encoding="utf-8"?>
<ds:datastoreItem xmlns:ds="http://schemas.openxmlformats.org/officeDocument/2006/customXml" ds:itemID="{D87E45AC-6076-4CA2-B7FE-80E3EAA86F6B}">
  <ds:schemaRefs>
    <ds:schemaRef ds:uri="ESRI.ArcGIS.Mapping.OfficeIntegration.PowerPointInfo"/>
  </ds:schemaRefs>
</ds:datastoreItem>
</file>

<file path=customXml/itemProps65.xml><?xml version="1.0" encoding="utf-8"?>
<ds:datastoreItem xmlns:ds="http://schemas.openxmlformats.org/officeDocument/2006/customXml" ds:itemID="{C1887379-C5B8-4972-BE09-D8570A083F63}">
  <ds:schemaRefs>
    <ds:schemaRef ds:uri="ESRI.ArcGIS.Mapping.OfficeIntegration.PowerPointInfo"/>
  </ds:schemaRefs>
</ds:datastoreItem>
</file>

<file path=customXml/itemProps66.xml><?xml version="1.0" encoding="utf-8"?>
<ds:datastoreItem xmlns:ds="http://schemas.openxmlformats.org/officeDocument/2006/customXml" ds:itemID="{AB82C0A4-91D7-4F5D-9F4A-7FC557CBE8BA}">
  <ds:schemaRefs>
    <ds:schemaRef ds:uri="ESRI.ArcGIS.Mapping.OfficeIntegration.PowerPointInfo"/>
  </ds:schemaRefs>
</ds:datastoreItem>
</file>

<file path=customXml/itemProps67.xml><?xml version="1.0" encoding="utf-8"?>
<ds:datastoreItem xmlns:ds="http://schemas.openxmlformats.org/officeDocument/2006/customXml" ds:itemID="{92D1B1CA-362B-4E1D-AEB7-28303CE6C764}">
  <ds:schemaRefs>
    <ds:schemaRef ds:uri="ESRI.ArcGIS.Mapping.OfficeIntegration.PowerPointInfo"/>
  </ds:schemaRefs>
</ds:datastoreItem>
</file>

<file path=customXml/itemProps68.xml><?xml version="1.0" encoding="utf-8"?>
<ds:datastoreItem xmlns:ds="http://schemas.openxmlformats.org/officeDocument/2006/customXml" ds:itemID="{574CABEB-B7DA-4D79-8D67-026B842E675A}">
  <ds:schemaRefs>
    <ds:schemaRef ds:uri="ESRI.ArcGIS.Mapping.OfficeIntegration.PowerPointInfo"/>
  </ds:schemaRefs>
</ds:datastoreItem>
</file>

<file path=customXml/itemProps69.xml><?xml version="1.0" encoding="utf-8"?>
<ds:datastoreItem xmlns:ds="http://schemas.openxmlformats.org/officeDocument/2006/customXml" ds:itemID="{AFEED5A9-918C-4EB3-A614-1AE2C098477F}">
  <ds:schemaRefs>
    <ds:schemaRef ds:uri="ESRI.ArcGIS.Mapping.OfficeIntegration.PowerPointInfo"/>
  </ds:schemaRefs>
</ds:datastoreItem>
</file>

<file path=customXml/itemProps7.xml><?xml version="1.0" encoding="utf-8"?>
<ds:datastoreItem xmlns:ds="http://schemas.openxmlformats.org/officeDocument/2006/customXml" ds:itemID="{BF5B7822-C1EE-4BFC-BC5D-BDADF16CC69C}">
  <ds:schemaRefs>
    <ds:schemaRef ds:uri="ESRI.ArcGIS.Mapping.OfficeIntegration.PowerPointInfo"/>
  </ds:schemaRefs>
</ds:datastoreItem>
</file>

<file path=customXml/itemProps70.xml><?xml version="1.0" encoding="utf-8"?>
<ds:datastoreItem xmlns:ds="http://schemas.openxmlformats.org/officeDocument/2006/customXml" ds:itemID="{11D79C31-418D-4F35-8A27-020D6055E21D}">
  <ds:schemaRefs>
    <ds:schemaRef ds:uri="ESRI.ArcGIS.Mapping.OfficeIntegration.PowerPointInfo"/>
  </ds:schemaRefs>
</ds:datastoreItem>
</file>

<file path=customXml/itemProps71.xml><?xml version="1.0" encoding="utf-8"?>
<ds:datastoreItem xmlns:ds="http://schemas.openxmlformats.org/officeDocument/2006/customXml" ds:itemID="{861B5B56-6D61-4F2A-B736-3BBA74EC4483}">
  <ds:schemaRefs>
    <ds:schemaRef ds:uri="ESRI.ArcGIS.Mapping.OfficeIntegration.PowerPointInfo"/>
  </ds:schemaRefs>
</ds:datastoreItem>
</file>

<file path=customXml/itemProps72.xml><?xml version="1.0" encoding="utf-8"?>
<ds:datastoreItem xmlns:ds="http://schemas.openxmlformats.org/officeDocument/2006/customXml" ds:itemID="{9B56276A-6B19-493C-A58B-74D09E60FF52}">
  <ds:schemaRefs>
    <ds:schemaRef ds:uri="ESRI.ArcGIS.Mapping.OfficeIntegration.PowerPointInfo"/>
  </ds:schemaRefs>
</ds:datastoreItem>
</file>

<file path=customXml/itemProps73.xml><?xml version="1.0" encoding="utf-8"?>
<ds:datastoreItem xmlns:ds="http://schemas.openxmlformats.org/officeDocument/2006/customXml" ds:itemID="{E82441F6-EA1D-4B4C-AA77-15E243A87D16}">
  <ds:schemaRefs>
    <ds:schemaRef ds:uri="ESRI.ArcGIS.Mapping.OfficeIntegration.PowerPointInfo"/>
  </ds:schemaRefs>
</ds:datastoreItem>
</file>

<file path=customXml/itemProps74.xml><?xml version="1.0" encoding="utf-8"?>
<ds:datastoreItem xmlns:ds="http://schemas.openxmlformats.org/officeDocument/2006/customXml" ds:itemID="{4623849B-5887-40D6-84D3-32CAC876A168}">
  <ds:schemaRefs>
    <ds:schemaRef ds:uri="ESRI.ArcGIS.Mapping.OfficeIntegration.PowerPointInfo"/>
  </ds:schemaRefs>
</ds:datastoreItem>
</file>

<file path=customXml/itemProps75.xml><?xml version="1.0" encoding="utf-8"?>
<ds:datastoreItem xmlns:ds="http://schemas.openxmlformats.org/officeDocument/2006/customXml" ds:itemID="{BB3AA31F-11EB-4199-9759-94E332B920B6}">
  <ds:schemaRefs>
    <ds:schemaRef ds:uri="ESRI.ArcGIS.Mapping.OfficeIntegration.PowerPointInfo"/>
  </ds:schemaRefs>
</ds:datastoreItem>
</file>

<file path=customXml/itemProps76.xml><?xml version="1.0" encoding="utf-8"?>
<ds:datastoreItem xmlns:ds="http://schemas.openxmlformats.org/officeDocument/2006/customXml" ds:itemID="{30F33B94-5901-480D-924D-AE0B6988D9DB}">
  <ds:schemaRefs>
    <ds:schemaRef ds:uri="ESRI.ArcGIS.Mapping.OfficeIntegration.PowerPointInfo"/>
  </ds:schemaRefs>
</ds:datastoreItem>
</file>

<file path=customXml/itemProps77.xml><?xml version="1.0" encoding="utf-8"?>
<ds:datastoreItem xmlns:ds="http://schemas.openxmlformats.org/officeDocument/2006/customXml" ds:itemID="{8E9379BD-2E7D-42A0-8717-1952262051D5}">
  <ds:schemaRefs>
    <ds:schemaRef ds:uri="ESRI.ArcGIS.Mapping.OfficeIntegration.PowerPointInfo"/>
  </ds:schemaRefs>
</ds:datastoreItem>
</file>

<file path=customXml/itemProps78.xml><?xml version="1.0" encoding="utf-8"?>
<ds:datastoreItem xmlns:ds="http://schemas.openxmlformats.org/officeDocument/2006/customXml" ds:itemID="{E2B84A18-904F-4203-AE75-5CEBF012E7AC}">
  <ds:schemaRefs>
    <ds:schemaRef ds:uri="ESRI.ArcGIS.Mapping.OfficeIntegration.PowerPointInfo"/>
  </ds:schemaRefs>
</ds:datastoreItem>
</file>

<file path=customXml/itemProps8.xml><?xml version="1.0" encoding="utf-8"?>
<ds:datastoreItem xmlns:ds="http://schemas.openxmlformats.org/officeDocument/2006/customXml" ds:itemID="{3C38A9FA-6562-415F-9588-4D61511EBF97}">
  <ds:schemaRefs>
    <ds:schemaRef ds:uri="ESRI.ArcGIS.Mapping.OfficeIntegration.PowerPointInfo"/>
  </ds:schemaRefs>
</ds:datastoreItem>
</file>

<file path=customXml/itemProps9.xml><?xml version="1.0" encoding="utf-8"?>
<ds:datastoreItem xmlns:ds="http://schemas.openxmlformats.org/officeDocument/2006/customXml" ds:itemID="{158AF08B-D85F-4D52-B050-CDFF93524AC1}">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3785</TotalTime>
  <Words>1659</Words>
  <Application>Microsoft Office PowerPoint</Application>
  <PresentationFormat>On-screen Show (4:3)</PresentationFormat>
  <Paragraphs>215</Paragraphs>
  <Slides>18</Slides>
  <Notes>16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Civic</vt:lpstr>
      <vt:lpstr>Multi-Pollutant Risk-Analysis &amp; Reduction Strategy for South Carolina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2011 NATA Cancer Risk – SC TATT Counties Pollutant Contributions (47 in a million)</vt:lpstr>
      <vt:lpstr>PowerPoint Presentation</vt:lpstr>
      <vt:lpstr>PowerPoint Presentation</vt:lpstr>
      <vt:lpstr>Cost-Benefits Analysis (Millions of 2010 Dollars)</vt:lpstr>
      <vt:lpstr>Avoided PM-Related Deaths </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Andrew Hollis</dc:creator>
  <cp:lastModifiedBy>Nancy Kruger</cp:lastModifiedBy>
  <cp:revision>243</cp:revision>
  <cp:lastPrinted>2016-06-21T17:14:39Z</cp:lastPrinted>
  <dcterms:created xsi:type="dcterms:W3CDTF">2015-08-19T11:59:20Z</dcterms:created>
  <dcterms:modified xsi:type="dcterms:W3CDTF">2016-06-21T17:14:40Z</dcterms:modified>
</cp:coreProperties>
</file>