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0"/>
  </p:notesMasterIdLst>
  <p:sldIdLst>
    <p:sldId id="257" r:id="rId3"/>
    <p:sldId id="258" r:id="rId4"/>
    <p:sldId id="268" r:id="rId5"/>
    <p:sldId id="270" r:id="rId6"/>
    <p:sldId id="259" r:id="rId7"/>
    <p:sldId id="269" r:id="rId8"/>
    <p:sldId id="260" r:id="rId9"/>
    <p:sldId id="267" r:id="rId10"/>
    <p:sldId id="261" r:id="rId11"/>
    <p:sldId id="266" r:id="rId12"/>
    <p:sldId id="262"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6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2" autoAdjust="0"/>
    <p:restoredTop sz="76033" autoAdjust="0"/>
  </p:normalViewPr>
  <p:slideViewPr>
    <p:cSldViewPr snapToGrid="0">
      <p:cViewPr varScale="1">
        <p:scale>
          <a:sx n="60" d="100"/>
          <a:sy n="60" d="100"/>
        </p:scale>
        <p:origin x="1376" y="184"/>
      </p:cViewPr>
      <p:guideLst/>
    </p:cSldViewPr>
  </p:slideViewPr>
  <p:outlineViewPr>
    <p:cViewPr>
      <p:scale>
        <a:sx n="33" d="100"/>
        <a:sy n="33" d="100"/>
      </p:scale>
      <p:origin x="0" y="-3874"/>
    </p:cViewPr>
  </p:outlineViewPr>
  <p:notesTextViewPr>
    <p:cViewPr>
      <p:scale>
        <a:sx n="1" d="1"/>
        <a:sy n="1" d="1"/>
      </p:scale>
      <p:origin x="0" y="0"/>
    </p:cViewPr>
  </p:notesTextViewPr>
  <p:sorterViewPr>
    <p:cViewPr>
      <p:scale>
        <a:sx n="90" d="100"/>
        <a:sy n="90" d="100"/>
      </p:scale>
      <p:origin x="0" y="-748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22C2F-FBCC-4EAC-884B-1A729E913EE1}" type="datetimeFigureOut">
              <a:rPr lang="en-US" smtClean="0"/>
              <a:t>10/24/16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D970A-D0F9-4539-BEF2-6236E28FDD76}" type="slidenum">
              <a:rPr lang="en-US" smtClean="0"/>
              <a:t>‹#›</a:t>
            </a:fld>
            <a:endParaRPr lang="en-US"/>
          </a:p>
        </p:txBody>
      </p:sp>
    </p:spTree>
    <p:extLst>
      <p:ext uri="{BB962C8B-B14F-4D97-AF65-F5344CB8AC3E}">
        <p14:creationId xmlns:p14="http://schemas.microsoft.com/office/powerpoint/2010/main" val="382204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3FE50B2-3DA8-494B-847C-36284056261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53668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343400"/>
            <a:ext cx="5486400" cy="4648200"/>
          </a:xfrm>
        </p:spPr>
        <p:txBody>
          <a:bodyPr/>
          <a:lstStyle/>
          <a:p>
            <a:endParaRPr lang="en-US" dirty="0"/>
          </a:p>
          <a:p>
            <a:r>
              <a:rPr lang="en-US" dirty="0" smtClean="0"/>
              <a:t>Set goals to work collaboratively with a specified number of ports in a given timeframe (e.g., 20 ports by 2020)</a:t>
            </a:r>
          </a:p>
          <a:p>
            <a:endParaRPr lang="en-US" dirty="0" smtClean="0"/>
          </a:p>
          <a:p>
            <a:r>
              <a:rPr lang="en-US" dirty="0" smtClean="0"/>
              <a:t>Establish a voluntary registry of goals and progress</a:t>
            </a:r>
          </a:p>
          <a:p>
            <a:r>
              <a:rPr lang="en-US" dirty="0" smtClean="0"/>
              <a:t>Publish results</a:t>
            </a:r>
          </a:p>
          <a:p>
            <a:endParaRPr lang="en-US" dirty="0" smtClean="0"/>
          </a:p>
          <a:p>
            <a:r>
              <a:rPr lang="en-US" dirty="0" smtClean="0"/>
              <a:t>Roadmap</a:t>
            </a:r>
            <a:r>
              <a:rPr lang="en-US" baseline="0" dirty="0" smtClean="0"/>
              <a:t> to be developed an kept current </a:t>
            </a:r>
            <a:endParaRPr lang="en-US" dirty="0" smtClean="0"/>
          </a:p>
          <a:p>
            <a:endParaRPr lang="en-US" dirty="0"/>
          </a:p>
        </p:txBody>
      </p:sp>
      <p:sp>
        <p:nvSpPr>
          <p:cNvPr id="4" name="Slide Number Placeholder 3"/>
          <p:cNvSpPr>
            <a:spLocks noGrp="1"/>
          </p:cNvSpPr>
          <p:nvPr>
            <p:ph type="sldNum" sz="quarter" idx="10"/>
          </p:nvPr>
        </p:nvSpPr>
        <p:spPr/>
        <p:txBody>
          <a:bodyPr/>
          <a:lstStyle/>
          <a:p>
            <a:fld id="{D1011ABF-18C5-4FD9-A515-D451625C20D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0130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t>Scope definition is shown</a:t>
            </a:r>
            <a:endParaRPr lang="en-US" sz="1400" baseline="0" dirty="0"/>
          </a:p>
          <a:p>
            <a:pPr marL="171450" indent="-171450">
              <a:buFont typeface="Arial" panose="020B0604020202020204" pitchFamily="34" charset="0"/>
              <a:buChar char="•"/>
            </a:pPr>
            <a:r>
              <a:rPr lang="en-US" sz="1400" dirty="0"/>
              <a:t>The initiative is not meant to include the entire chain – think of it as the first point of rest</a:t>
            </a:r>
          </a:p>
          <a:p>
            <a:pPr marL="171450" indent="-171450">
              <a:buFont typeface="Arial" panose="020B0604020202020204" pitchFamily="34" charset="0"/>
              <a:buChar char="•"/>
            </a:pPr>
            <a:endParaRPr lang="en-US" sz="1400" dirty="0"/>
          </a:p>
          <a:p>
            <a:pPr marL="0" indent="0">
              <a:buFont typeface="Arial" panose="020B0604020202020204" pitchFamily="34" charset="0"/>
              <a:buNone/>
            </a:pPr>
            <a:endParaRPr lang="en-US" sz="1400" dirty="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Port</a:t>
            </a:r>
            <a:r>
              <a:rPr lang="en-US" sz="1400" baseline="0" dirty="0"/>
              <a:t> Inventories and Metrics Subgroup discussing how inventories will account for equipment that enters and leaves the port</a:t>
            </a:r>
            <a:endParaRPr lang="en-US" sz="1400" dirty="0"/>
          </a:p>
          <a:p>
            <a:pPr marL="171450" indent="-171450">
              <a:buFont typeface="Arial" panose="020B0604020202020204" pitchFamily="34" charset="0"/>
              <a:buChar char="•"/>
            </a:pPr>
            <a:r>
              <a:rPr lang="en-US" sz="1400" dirty="0"/>
              <a:t>Additional details</a:t>
            </a:r>
            <a:r>
              <a:rPr lang="en-US" sz="1400" baseline="0" dirty="0"/>
              <a:t> on communication are available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Example of complexity: Coal/grain private, manufacturing on port property, </a:t>
            </a:r>
          </a:p>
          <a:p>
            <a:pPr marL="171450" indent="-171450">
              <a:buFont typeface="Arial" panose="020B0604020202020204" pitchFamily="34" charset="0"/>
              <a:buChar char="•"/>
            </a:pPr>
            <a:endParaRPr lang="en-US" sz="1400" dirty="0"/>
          </a:p>
          <a:p>
            <a:endParaRPr lang="en-US" sz="1400" dirty="0"/>
          </a:p>
        </p:txBody>
      </p:sp>
      <p:sp>
        <p:nvSpPr>
          <p:cNvPr id="4" name="Slide Number Placeholder 3"/>
          <p:cNvSpPr>
            <a:spLocks noGrp="1"/>
          </p:cNvSpPr>
          <p:nvPr>
            <p:ph type="sldNum" sz="quarter" idx="10"/>
          </p:nvPr>
        </p:nvSpPr>
        <p:spPr/>
        <p:txBody>
          <a:bodyPr/>
          <a:lstStyle/>
          <a:p>
            <a:fld id="{13FE50B2-3DA8-494B-847C-36284056261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8061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343400"/>
            <a:ext cx="5486400" cy="4648200"/>
          </a:xfrm>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011ABF-18C5-4FD9-A515-D451625C20DC}" type="slidenum">
              <a:rPr lang="en-US" smtClean="0"/>
              <a:t>13</a:t>
            </a:fld>
            <a:endParaRPr lang="en-US"/>
          </a:p>
        </p:txBody>
      </p:sp>
    </p:spTree>
    <p:extLst>
      <p:ext uri="{BB962C8B-B14F-4D97-AF65-F5344CB8AC3E}">
        <p14:creationId xmlns:p14="http://schemas.microsoft.com/office/powerpoint/2010/main" val="186940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2.2.1: The recommendations in these sections include providing guidance, tools, and technical assistance to support emissions reductions at ports as well as providing incentives to Port Authorities and port operators to use these program resources and continually improve performance such 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potential credit for regulatory purposes (section 3.2),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credit for participants in the SmartWay program (section 5.4),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funding (section 6), and public recognition (section 7.1).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Workgroup also believes that using the program resources can help Port Authorities and port operators demonstrate their environmental commitment to surrounding communities and other port stakeholders, and engage them in a proactive and collaborative way.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Workgroup members felt that the technical resources, funding and coordination efforts described in this report would be sufficient to motivate broader adoption of environmental strategies.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Workgroup members were concerned that without more formal structure and clear benefits and incentives, a voluntary program may not achieve sufficient and timely environmental improvements.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Workgroup members also felt that a more formal program structure where Port Authorities and other port operators would commit to and be held accountable for specific actions and continual improvement (e.g., conduct inventory; establish mechanisms for meaningful engagement with communities, tribes, and other port stakeholders; set goals to reduce emissions and health risks; and share information publically about progress towards those goals) may be needed. Section 9 states a broader concern about prioritization and what balance of voluntary and other approaches will be most effective in achieving improvements in health impacts. </a:t>
            </a:r>
          </a:p>
          <a:p>
            <a:endParaRPr lang="en-US" dirty="0"/>
          </a:p>
        </p:txBody>
      </p:sp>
      <p:sp>
        <p:nvSpPr>
          <p:cNvPr id="4" name="Slide Number Placeholder 3"/>
          <p:cNvSpPr>
            <a:spLocks noGrp="1"/>
          </p:cNvSpPr>
          <p:nvPr>
            <p:ph type="sldNum" sz="quarter" idx="10"/>
          </p:nvPr>
        </p:nvSpPr>
        <p:spPr/>
        <p:txBody>
          <a:bodyPr/>
          <a:lstStyle/>
          <a:p>
            <a:fld id="{74BDDD23-A896-42B9-A4C5-A945EC610357}" type="slidenum">
              <a:rPr lang="en-US" smtClean="0"/>
              <a:t>14</a:t>
            </a:fld>
            <a:endParaRPr lang="en-US"/>
          </a:p>
        </p:txBody>
      </p:sp>
    </p:spTree>
    <p:extLst>
      <p:ext uri="{BB962C8B-B14F-4D97-AF65-F5344CB8AC3E}">
        <p14:creationId xmlns:p14="http://schemas.microsoft.com/office/powerpoint/2010/main" val="316120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t>RESOURCES FOR EMISSION REDUCTION STRATEGIES</a:t>
            </a:r>
          </a:p>
          <a:p>
            <a:r>
              <a:rPr lang="en-US" sz="1400" dirty="0"/>
              <a:t>1. </a:t>
            </a:r>
          </a:p>
          <a:p>
            <a:pPr marL="171450" indent="-171450">
              <a:buFontTx/>
              <a:buChar char="-"/>
            </a:pPr>
            <a:r>
              <a:rPr lang="en-US" sz="1400" dirty="0"/>
              <a:t>EPA/ARB tech </a:t>
            </a:r>
            <a:r>
              <a:rPr lang="en-US" sz="1400" dirty="0" err="1"/>
              <a:t>verif</a:t>
            </a:r>
            <a:r>
              <a:rPr lang="en-US" sz="1400" dirty="0"/>
              <a:t> process challenging &amp; resource intensive</a:t>
            </a:r>
          </a:p>
          <a:p>
            <a:pPr marL="171450" indent="-171450">
              <a:buFontTx/>
              <a:buChar char="-"/>
            </a:pPr>
            <a:r>
              <a:rPr lang="en-US" sz="1400" dirty="0"/>
              <a:t>Not enough verified technologies.  </a:t>
            </a:r>
          </a:p>
          <a:p>
            <a:pPr marL="171450" indent="-171450">
              <a:buFontTx/>
              <a:buChar char="-"/>
            </a:pPr>
            <a:r>
              <a:rPr lang="en-US" sz="1400" dirty="0"/>
              <a:t>Develop process to pilot innovative technologies and maybe allow broader DERA funding.</a:t>
            </a:r>
          </a:p>
          <a:p>
            <a:pPr marL="171450" indent="-171450">
              <a:buFontTx/>
              <a:buChar char="-"/>
            </a:pPr>
            <a:r>
              <a:rPr lang="en-US" sz="1400" dirty="0"/>
              <a:t>Allow on-road to be used for non-road applications</a:t>
            </a:r>
          </a:p>
          <a:p>
            <a:pPr marL="171450" indent="-171450">
              <a:buFontTx/>
              <a:buChar char="-"/>
            </a:pPr>
            <a:r>
              <a:rPr lang="en-US" sz="1400" dirty="0"/>
              <a:t>Third party verification programs (one used by Coast Guard)</a:t>
            </a:r>
          </a:p>
          <a:p>
            <a:pPr marL="171450" indent="-171450">
              <a:buFontTx/>
              <a:buChar char="-"/>
            </a:pPr>
            <a:endParaRPr lang="en-US" sz="1400" dirty="0"/>
          </a:p>
          <a:p>
            <a:r>
              <a:rPr lang="en-US" sz="1400" dirty="0"/>
              <a:t>2.. Verify “efficiency” strategies and provide way to quantify benefits.</a:t>
            </a:r>
          </a:p>
          <a:p>
            <a:pPr marL="171450" indent="-171450">
              <a:buFontTx/>
              <a:buChar char="-"/>
            </a:pPr>
            <a:endParaRPr lang="en-US" sz="1400" dirty="0"/>
          </a:p>
          <a:p>
            <a:r>
              <a:rPr lang="en-US" sz="1400" dirty="0"/>
              <a:t>3. Construction specs</a:t>
            </a:r>
          </a:p>
          <a:p>
            <a:endParaRPr lang="en-US" sz="1400" dirty="0"/>
          </a:p>
          <a:p>
            <a:r>
              <a:rPr lang="en-US" sz="1400" dirty="0"/>
              <a:t>4. Id high emitting vehicles (maybe opacity test) &amp; promote repair then ongoing preventative maintenance.  CARB program requires CHE to do annual opacity test to meet limits.</a:t>
            </a:r>
          </a:p>
          <a:p>
            <a:endParaRPr lang="en-US" sz="1400" dirty="0"/>
          </a:p>
          <a:p>
            <a:r>
              <a:rPr lang="en-US" sz="1400" dirty="0"/>
              <a:t>States should have heavy duty IM </a:t>
            </a:r>
            <a:r>
              <a:rPr lang="en-US" sz="1400" dirty="0" err="1"/>
              <a:t>pgms</a:t>
            </a:r>
            <a:r>
              <a:rPr lang="en-US" sz="1400" dirty="0"/>
              <a:t> &amp; EPA should help with methodology for SIP credit.</a:t>
            </a:r>
          </a:p>
          <a:p>
            <a:pPr marL="171450" indent="-171450">
              <a:buFontTx/>
              <a:buChar char="-"/>
            </a:pPr>
            <a:endParaRPr lang="en-US" sz="1400" dirty="0"/>
          </a:p>
          <a:p>
            <a:pPr marL="171450" indent="-171450">
              <a:buFontTx/>
              <a:buChar char="-"/>
            </a:pPr>
            <a:endParaRPr lang="en-US" sz="1400"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1011ABF-18C5-4FD9-A515-D451625C20DC}" type="slidenum">
              <a:rPr lang="en-US" smtClean="0"/>
              <a:t>15</a:t>
            </a:fld>
            <a:endParaRPr lang="en-US"/>
          </a:p>
        </p:txBody>
      </p:sp>
    </p:spTree>
    <p:extLst>
      <p:ext uri="{BB962C8B-B14F-4D97-AF65-F5344CB8AC3E}">
        <p14:creationId xmlns:p14="http://schemas.microsoft.com/office/powerpoint/2010/main" val="1263532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87325"/>
            <a:ext cx="5486400" cy="3086100"/>
          </a:xfrm>
        </p:spPr>
      </p:sp>
      <p:sp>
        <p:nvSpPr>
          <p:cNvPr id="3" name="Notes Placeholder 2"/>
          <p:cNvSpPr>
            <a:spLocks noGrp="1"/>
          </p:cNvSpPr>
          <p:nvPr>
            <p:ph type="body" idx="1"/>
          </p:nvPr>
        </p:nvSpPr>
        <p:spPr>
          <a:xfrm>
            <a:off x="685800" y="3611880"/>
            <a:ext cx="5486400" cy="4389120"/>
          </a:xfrm>
        </p:spPr>
        <p:txBody>
          <a:bodyPr/>
          <a:lstStyle/>
          <a:p>
            <a:r>
              <a:rPr lang="en-US" dirty="0"/>
              <a:t>Appendix 10.2, page 54</a:t>
            </a:r>
          </a:p>
          <a:p>
            <a:endParaRPr lang="en-US" dirty="0"/>
          </a:p>
          <a:p>
            <a:r>
              <a:rPr lang="en-US" dirty="0"/>
              <a:t>Recommendation: This roadmap is an example of a process that could enable ports &amp; others engaged in goods movement to strategically and methodically reduce emissions in collaboration with interested stakeholders.</a:t>
            </a:r>
          </a:p>
          <a:p>
            <a:endParaRPr lang="en-US" dirty="0"/>
          </a:p>
          <a:p>
            <a:r>
              <a:rPr lang="en-US" dirty="0"/>
              <a:t>Caveat that best practices should be refined and updated as necessary.   National clearinghouse recommended elsewhere in this </a:t>
            </a:r>
            <a:r>
              <a:rPr lang="en-US" dirty="0" err="1"/>
              <a:t>rpt</a:t>
            </a:r>
            <a:r>
              <a:rPr lang="en-US" dirty="0"/>
              <a:t> could be valuable resource.</a:t>
            </a:r>
          </a:p>
          <a:p>
            <a:endParaRPr lang="en-US" dirty="0"/>
          </a:p>
          <a:p>
            <a:r>
              <a:rPr lang="en-US" dirty="0"/>
              <a:t>Caveat that Green Marine may provide similar reductions although no community engagement component.  EPA should determine how Green Marine might align with this. </a:t>
            </a:r>
          </a:p>
          <a:p>
            <a:endParaRPr lang="en-US" dirty="0"/>
          </a:p>
          <a:p>
            <a:r>
              <a:rPr lang="en-US" b="1" dirty="0"/>
              <a:t>Asses</a:t>
            </a:r>
            <a:r>
              <a:rPr lang="en-US" dirty="0"/>
              <a:t>: The entry level step focuses on collecting baseline data to initiate emission reduction planning and starting the community/stakeholder/tribal engagement process.</a:t>
            </a:r>
          </a:p>
          <a:p>
            <a:endParaRPr lang="en-US" dirty="0"/>
          </a:p>
          <a:p>
            <a:r>
              <a:rPr lang="en-US" b="1" dirty="0"/>
              <a:t>Plan &amp; Implement:  </a:t>
            </a:r>
            <a:r>
              <a:rPr lang="en-US" dirty="0"/>
              <a:t>this step involves developing and implementing a strategic plan with milestones and performance targets to reduce emissions, and reporting information such as metrics.   A suggested list of best practices and an annual 5% reduction goal is contained therein.</a:t>
            </a:r>
          </a:p>
          <a:p>
            <a:endParaRPr lang="en-US" dirty="0"/>
          </a:p>
          <a:p>
            <a:r>
              <a:rPr lang="en-US" b="1" dirty="0"/>
              <a:t>Monitor, Adjust &amp; Enhance:  </a:t>
            </a:r>
            <a:r>
              <a:rPr lang="en-US" dirty="0"/>
              <a:t>In this step, assess progress and initiate the next cycle of planning by evaluating additional technologies and operational practices, hence a commitment to ongoing and continual improvement.    Strive towards widespread use of zero </a:t>
            </a:r>
            <a:r>
              <a:rPr lang="en-US" dirty="0" err="1"/>
              <a:t>emiss</a:t>
            </a:r>
            <a:r>
              <a:rPr lang="en-US" dirty="0"/>
              <a:t>. Technologies.</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74BDDD23-A896-42B9-A4C5-A945EC610357}" type="slidenum">
              <a:rPr lang="en-US" smtClean="0"/>
              <a:t>16</a:t>
            </a:fld>
            <a:endParaRPr lang="en-US"/>
          </a:p>
        </p:txBody>
      </p:sp>
    </p:spTree>
    <p:extLst>
      <p:ext uri="{BB962C8B-B14F-4D97-AF65-F5344CB8AC3E}">
        <p14:creationId xmlns:p14="http://schemas.microsoft.com/office/powerpoint/2010/main" val="386687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254000"/>
            <a:ext cx="4286250" cy="2411413"/>
          </a:xfrm>
        </p:spPr>
      </p:sp>
      <p:sp>
        <p:nvSpPr>
          <p:cNvPr id="3" name="Notes Placeholder 2"/>
          <p:cNvSpPr>
            <a:spLocks noGrp="1"/>
          </p:cNvSpPr>
          <p:nvPr>
            <p:ph type="body" idx="1"/>
          </p:nvPr>
        </p:nvSpPr>
        <p:spPr>
          <a:xfrm>
            <a:off x="685800" y="3002280"/>
            <a:ext cx="5486400" cy="4998720"/>
          </a:xfrm>
        </p:spPr>
        <p:txBody>
          <a:bodyPr/>
          <a:lstStyle/>
          <a:p>
            <a:pPr lvl="0"/>
            <a:r>
              <a:rPr lang="en-US" dirty="0"/>
              <a:t>NOT STATIC:    -what is the best way to address the fact that best practices for each sector are continually evolving, and the ones listed in the draft example roadmap are not exhaustive?   For example,  today, some might say that requiring phase out of 2007 trucks is too aggressive, but 5 years from now, that’s probably more realistic and should be a fundamental best practice. </a:t>
            </a:r>
          </a:p>
          <a:p>
            <a:pPr lvl="0"/>
            <a:endParaRPr lang="en-US" dirty="0"/>
          </a:p>
          <a:p>
            <a:pPr lvl="0"/>
            <a:r>
              <a:rPr lang="en-US" dirty="0"/>
              <a:t>FLEXIBLE BUT AGGRESSIVE:  -Wanted it to be useable by ports doing </a:t>
            </a:r>
            <a:r>
              <a:rPr lang="en-US" dirty="0" err="1"/>
              <a:t>env</a:t>
            </a:r>
            <a:r>
              <a:rPr lang="en-US" dirty="0"/>
              <a:t> plan for first time as well as for ports with more sophisticated strategies. </a:t>
            </a:r>
          </a:p>
          <a:p>
            <a:pPr lvl="0"/>
            <a:r>
              <a:rPr lang="en-US" dirty="0"/>
              <a:t>- One size DOES NOT fit all.   How to balance the need for a quantifiable, aggressive roadmap with the fact that each port is different. The scope, feasibility, aggressiveness, and appropriateness of implementing the suggested 5% annual reduction goal and the selection of emissions reduction strategies will depend on many location-specific factors, including the size and type of the port, the surrounding population distribution, the current emissions levels, and whether some strategies have already been implemented. </a:t>
            </a:r>
          </a:p>
          <a:p>
            <a:r>
              <a:rPr lang="en-US" dirty="0"/>
              <a:t> </a:t>
            </a:r>
          </a:p>
          <a:p>
            <a:pPr lvl="0"/>
            <a:r>
              <a:rPr lang="en-US" dirty="0"/>
              <a:t>SCOPE: Focus purely on air and climate results, or include other environmental media, or even the broader concept of sustainability.?  Focus on all criteria pollutants and GHGs, or just critical subset?   E.g., 5% PM reduction may be more important than 5% ozone reduction.   Should we set targets for reducing health risks too?</a:t>
            </a:r>
          </a:p>
          <a:p>
            <a:r>
              <a:rPr lang="en-US" dirty="0"/>
              <a:t> </a:t>
            </a:r>
          </a:p>
          <a:p>
            <a:pPr lvl="0"/>
            <a:r>
              <a:rPr lang="en-US" dirty="0"/>
              <a:t>VALUE ADDED: How to synchronize with, or complement, existing similar programs such as Green Marine?   Don’t want to duplicate efforts</a:t>
            </a:r>
          </a:p>
          <a:p>
            <a:r>
              <a:rPr lang="en-US" dirty="0"/>
              <a:t> </a:t>
            </a:r>
          </a:p>
          <a:p>
            <a:pPr lvl="0"/>
            <a:r>
              <a:rPr lang="en-US" dirty="0"/>
              <a:t>WHAT’S IN IT FOR THE PORTS:  Don’t want another plaque on the wall. What’s the role of State and Regional agencies and entities in supporting the process.  Need formal structure with clear incentives to ensure accountability &amp; continual improvement</a:t>
            </a:r>
          </a:p>
          <a:p>
            <a:r>
              <a:rPr lang="en-US" dirty="0"/>
              <a:t> </a:t>
            </a:r>
          </a:p>
          <a:p>
            <a:r>
              <a:rPr lang="en-US" dirty="0"/>
              <a:t>ACCOUNTABILITY: Should third-party verification be encouraged (or required as is done in voluntary programs such as Green Marine or CCWG)? This has both cost/time and data confidentiality implications</a:t>
            </a:r>
          </a:p>
          <a:p>
            <a:endParaRPr lang="en-US" dirty="0"/>
          </a:p>
        </p:txBody>
      </p:sp>
      <p:sp>
        <p:nvSpPr>
          <p:cNvPr id="4" name="Slide Number Placeholder 3"/>
          <p:cNvSpPr>
            <a:spLocks noGrp="1"/>
          </p:cNvSpPr>
          <p:nvPr>
            <p:ph type="sldNum" sz="quarter" idx="10"/>
          </p:nvPr>
        </p:nvSpPr>
        <p:spPr/>
        <p:txBody>
          <a:bodyPr/>
          <a:lstStyle/>
          <a:p>
            <a:fld id="{74BDDD23-A896-42B9-A4C5-A945EC610357}" type="slidenum">
              <a:rPr lang="en-US" smtClean="0"/>
              <a:t>17</a:t>
            </a:fld>
            <a:endParaRPr lang="en-US"/>
          </a:p>
        </p:txBody>
      </p:sp>
    </p:spTree>
    <p:extLst>
      <p:ext uri="{BB962C8B-B14F-4D97-AF65-F5344CB8AC3E}">
        <p14:creationId xmlns:p14="http://schemas.microsoft.com/office/powerpoint/2010/main" val="22157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t>RESOURCES FOR COMMUNITY ENGAGEMENT</a:t>
            </a:r>
          </a:p>
          <a:p>
            <a:endParaRPr lang="en-US" sz="1400" dirty="0"/>
          </a:p>
          <a:p>
            <a:r>
              <a:rPr lang="en-US" sz="1400" dirty="0"/>
              <a:t>1. Finalize tools that are under development</a:t>
            </a:r>
          </a:p>
          <a:p>
            <a:pPr marL="171450" indent="-171450">
              <a:buFont typeface="Arial" panose="020B0604020202020204" pitchFamily="34" charset="0"/>
              <a:buChar char="•"/>
            </a:pPr>
            <a:r>
              <a:rPr lang="en-US" sz="1400" dirty="0"/>
              <a:t>EJ Primer for Ports: to help ports understand community interests &amp; enable them to engage more effectively</a:t>
            </a:r>
          </a:p>
          <a:p>
            <a:pPr marL="171450" indent="-171450">
              <a:buFont typeface="Arial" panose="020B0604020202020204" pitchFamily="34" charset="0"/>
              <a:buChar char="•"/>
            </a:pPr>
            <a:r>
              <a:rPr lang="en-US" sz="1400" dirty="0"/>
              <a:t>Ports Primer for Communities: give communities an understanding of port operations &amp; give them tools, skills to effectively engage in decision making with ports.  </a:t>
            </a:r>
          </a:p>
          <a:p>
            <a:pPr marL="171450" indent="-171450">
              <a:buFont typeface="Arial" panose="020B0604020202020204" pitchFamily="34" charset="0"/>
              <a:buChar char="•"/>
            </a:pPr>
            <a:r>
              <a:rPr lang="en-US" sz="1400" dirty="0"/>
              <a:t>Community Action Roadmap: pilot in few communities.  Supplement/complement to Ports Primer for Communities.   Goes through steps:  identify goals; develop relationships; develop action plan; make your case;</a:t>
            </a:r>
          </a:p>
          <a:p>
            <a:pPr marL="171450" indent="-171450">
              <a:buFont typeface="Arial" panose="020B0604020202020204" pitchFamily="34" charset="0"/>
              <a:buChar char="•"/>
            </a:pPr>
            <a:endParaRPr lang="en-US" sz="1400" dirty="0"/>
          </a:p>
          <a:p>
            <a:r>
              <a:rPr lang="en-US" sz="1400" dirty="0"/>
              <a:t>2. Work with regional offices to identify communities most impacted &amp; prioritize those regions by fostering regular </a:t>
            </a:r>
            <a:r>
              <a:rPr lang="en-US" sz="1400" dirty="0" err="1"/>
              <a:t>mtgs</a:t>
            </a:r>
            <a:r>
              <a:rPr lang="en-US" sz="1400" dirty="0"/>
              <a:t>, increased air monitoring, grants.   Recommend use of EJ Screen or other tools to enable users to select a geographic area and have the tool  provide demographic and environmental information for that area.  (EJ Screen does this but does have challenges – ages of databases, etc.)</a:t>
            </a:r>
          </a:p>
        </p:txBody>
      </p:sp>
      <p:sp>
        <p:nvSpPr>
          <p:cNvPr id="4" name="Slide Number Placeholder 3"/>
          <p:cNvSpPr>
            <a:spLocks noGrp="1"/>
          </p:cNvSpPr>
          <p:nvPr>
            <p:ph type="sldNum" sz="quarter" idx="10"/>
          </p:nvPr>
        </p:nvSpPr>
        <p:spPr/>
        <p:txBody>
          <a:bodyPr/>
          <a:lstStyle/>
          <a:p>
            <a:fld id="{D1011ABF-18C5-4FD9-A515-D451625C20DC}" type="slidenum">
              <a:rPr lang="en-US" smtClean="0"/>
              <a:t>18</a:t>
            </a:fld>
            <a:endParaRPr lang="en-US"/>
          </a:p>
        </p:txBody>
      </p:sp>
    </p:spTree>
    <p:extLst>
      <p:ext uri="{BB962C8B-B14F-4D97-AF65-F5344CB8AC3E}">
        <p14:creationId xmlns:p14="http://schemas.microsoft.com/office/powerpoint/2010/main" val="1509062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BDDD23-A896-42B9-A4C5-A945EC610357}" type="slidenum">
              <a:rPr lang="en-US" smtClean="0"/>
              <a:t>19</a:t>
            </a:fld>
            <a:endParaRPr lang="en-US"/>
          </a:p>
        </p:txBody>
      </p:sp>
    </p:spTree>
    <p:extLst>
      <p:ext uri="{BB962C8B-B14F-4D97-AF65-F5344CB8AC3E}">
        <p14:creationId xmlns:p14="http://schemas.microsoft.com/office/powerpoint/2010/main" val="4024819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sz="1400" dirty="0"/>
              <a:t>EPA plays role in infrastructure projects via NEPA.  Community groups rely on EPA to advocate for them and ensure EJ and transparency.   EPA needs to work with stakeholders to facilitate open discussion, share technologies, share community engagement tools.   Reference NEJAC </a:t>
            </a:r>
            <a:r>
              <a:rPr lang="en-US" sz="1400" dirty="0" err="1"/>
              <a:t>rpt</a:t>
            </a:r>
            <a:r>
              <a:rPr lang="en-US" sz="1400" dirty="0"/>
              <a:t> which has similar recommendations.</a:t>
            </a:r>
          </a:p>
          <a:p>
            <a:pPr marL="228600" indent="-228600">
              <a:buAutoNum type="arabicPeriod"/>
            </a:pPr>
            <a:endParaRPr lang="en-US" sz="1400" dirty="0"/>
          </a:p>
          <a:p>
            <a:pPr marL="228600" indent="-228600">
              <a:buAutoNum type="arabicPeriod"/>
            </a:pPr>
            <a:r>
              <a:rPr lang="en-US" sz="1400" dirty="0"/>
              <a:t>37 federal </a:t>
            </a:r>
            <a:r>
              <a:rPr lang="en-US" sz="1400" dirty="0" err="1"/>
              <a:t>depts</a:t>
            </a:r>
            <a:r>
              <a:rPr lang="en-US" sz="1400" dirty="0"/>
              <a:t>, agencies &amp; bureaus and more than 50 fed funding </a:t>
            </a:r>
            <a:r>
              <a:rPr lang="en-US" sz="1400" dirty="0" err="1"/>
              <a:t>pgms</a:t>
            </a:r>
            <a:r>
              <a:rPr lang="en-US" sz="1400" dirty="0"/>
              <a:t> are engaged with marine transportation sector.   COORDINATE on all aspects!!!  Committee on the Marine Transportation System just formed workgroup providing forum for fed agencies to work together to reduce air emissions &amp; implement efficiencies.  </a:t>
            </a:r>
          </a:p>
          <a:p>
            <a:pPr marL="228600" indent="-228600">
              <a:buAutoNum type="arabicPeriod"/>
            </a:pPr>
            <a:endParaRPr lang="en-US" sz="1400" dirty="0"/>
          </a:p>
          <a:p>
            <a:pPr marL="228600" indent="-228600">
              <a:buAutoNum type="arabicPeriod"/>
            </a:pPr>
            <a:r>
              <a:rPr lang="en-US" sz="1400" dirty="0"/>
              <a:t>Expand </a:t>
            </a:r>
            <a:r>
              <a:rPr lang="en-US" sz="1400" dirty="0" err="1"/>
              <a:t>smartway</a:t>
            </a:r>
            <a:r>
              <a:rPr lang="en-US" sz="1400" dirty="0"/>
              <a:t> to marine (currently shippers, truck, rail, barge &amp; planes)</a:t>
            </a:r>
          </a:p>
          <a:p>
            <a:pPr marL="228600" indent="-228600">
              <a:buAutoNum type="arabicPeriod"/>
            </a:pPr>
            <a:endParaRPr lang="en-US" sz="1400" dirty="0"/>
          </a:p>
          <a:p>
            <a:pPr marL="228600" indent="-228600">
              <a:buAutoNum type="arabicPeriod"/>
            </a:pPr>
            <a:r>
              <a:rPr lang="en-US" sz="1400" dirty="0"/>
              <a:t>EPA work with other fed agencies to develop long and short team freight strategies to reduce congestion    </a:t>
            </a:r>
          </a:p>
        </p:txBody>
      </p:sp>
      <p:sp>
        <p:nvSpPr>
          <p:cNvPr id="4" name="Slide Number Placeholder 3"/>
          <p:cNvSpPr>
            <a:spLocks noGrp="1"/>
          </p:cNvSpPr>
          <p:nvPr>
            <p:ph type="sldNum" sz="quarter" idx="10"/>
          </p:nvPr>
        </p:nvSpPr>
        <p:spPr/>
        <p:txBody>
          <a:bodyPr/>
          <a:lstStyle/>
          <a:p>
            <a:fld id="{D1011ABF-18C5-4FD9-A515-D451625C20DC}" type="slidenum">
              <a:rPr lang="en-US" smtClean="0"/>
              <a:t>20</a:t>
            </a:fld>
            <a:endParaRPr lang="en-US"/>
          </a:p>
        </p:txBody>
      </p:sp>
    </p:spTree>
    <p:extLst>
      <p:ext uri="{BB962C8B-B14F-4D97-AF65-F5344CB8AC3E}">
        <p14:creationId xmlns:p14="http://schemas.microsoft.com/office/powerpoint/2010/main" val="316768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Million of people live near ports and rail yards, including a disproportionate number of low-income households, African-Americans, and Hispanics</a:t>
            </a:r>
          </a:p>
          <a:p>
            <a:r>
              <a:rPr lang="en-US" dirty="0"/>
              <a:t>Trade is growing, and port expansion projects are underway.</a:t>
            </a:r>
          </a:p>
          <a:p>
            <a:r>
              <a:rPr lang="en-US" dirty="0"/>
              <a:t>Emission reduction technologies and strategies have been slow in implementation</a:t>
            </a:r>
          </a:p>
          <a:p>
            <a:endParaRPr lang="en-US" dirty="0"/>
          </a:p>
          <a:p>
            <a:r>
              <a:rPr lang="en-US" dirty="0"/>
              <a:t>NON-ATTAINMENT IS JUST ONE INDICATOR OF AIR</a:t>
            </a:r>
            <a:r>
              <a:rPr lang="en-US" baseline="0" dirty="0"/>
              <a:t> QUALITY AND </a:t>
            </a:r>
            <a:r>
              <a:rPr lang="en-US" dirty="0"/>
              <a:t>IMPACTS</a:t>
            </a:r>
          </a:p>
          <a:p>
            <a:pPr marL="285750" indent="-285750">
              <a:buFont typeface="Arial" panose="020B0604020202020204" pitchFamily="34" charset="0"/>
              <a:buChar char="•"/>
            </a:pPr>
            <a:r>
              <a:rPr lang="en-US" sz="1600" b="1" kern="1200" dirty="0">
                <a:solidFill>
                  <a:schemeClr val="tx1"/>
                </a:solidFill>
                <a:effectLst/>
                <a:latin typeface="+mn-lt"/>
                <a:ea typeface="+mn-ea"/>
                <a:cs typeface="+mn-cs"/>
              </a:rPr>
              <a:t>Based on GIS data, approximately 40% of “Principal Ports” were located in or near current nonattainment or maintenance areas (see Figure below). </a:t>
            </a:r>
          </a:p>
          <a:p>
            <a:pPr marL="285750" indent="-285750">
              <a:buFont typeface="Arial" panose="020B0604020202020204" pitchFamily="34" charset="0"/>
              <a:buChar char="•"/>
            </a:pPr>
            <a:r>
              <a:rPr lang="en-US" sz="1600" b="1" kern="1200" dirty="0">
                <a:solidFill>
                  <a:schemeClr val="tx1"/>
                </a:solidFill>
                <a:effectLst/>
                <a:latin typeface="+mn-lt"/>
                <a:ea typeface="+mn-ea"/>
                <a:cs typeface="+mn-cs"/>
              </a:rPr>
              <a:t>However, nearby community and worker exposure to diesel emissions can occur at all ports.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map was based on a comparison of GIS data on the Army Corps of Engineer’s 2014 list of 150 “Principal Ports” and EPA’s latest NAAQS designations. Nonattainment and maintenance area maps reflect the latest EPA NAAAQS for all pollutants</a:t>
            </a:r>
            <a:endParaRPr lang="en-US" dirty="0"/>
          </a:p>
        </p:txBody>
      </p:sp>
      <p:sp>
        <p:nvSpPr>
          <p:cNvPr id="4" name="Slide Number Placeholder 3"/>
          <p:cNvSpPr>
            <a:spLocks noGrp="1"/>
          </p:cNvSpPr>
          <p:nvPr>
            <p:ph type="sldNum" sz="quarter" idx="10"/>
          </p:nvPr>
        </p:nvSpPr>
        <p:spPr/>
        <p:txBody>
          <a:bodyPr/>
          <a:lstStyle/>
          <a:p>
            <a:fld id="{74BDDD23-A896-42B9-A4C5-A945EC610357}" type="slidenum">
              <a:rPr lang="en-US" smtClean="0"/>
              <a:t>2</a:t>
            </a:fld>
            <a:endParaRPr lang="en-US"/>
          </a:p>
        </p:txBody>
      </p:sp>
    </p:spTree>
    <p:extLst>
      <p:ext uri="{BB962C8B-B14F-4D97-AF65-F5344CB8AC3E}">
        <p14:creationId xmlns:p14="http://schemas.microsoft.com/office/powerpoint/2010/main" val="3559791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RESOURCES IN THE FORM OF FUNDING</a:t>
            </a:r>
          </a:p>
          <a:p>
            <a:endParaRPr lang="en-US" dirty="0"/>
          </a:p>
          <a:p>
            <a:r>
              <a:rPr lang="en-US" dirty="0"/>
              <a:t>1 &amp; 2. funding criteria should reflect community priorities.   Prioritize targeted benefits (e.g., used close to residences) vs. overall improvements.    </a:t>
            </a:r>
            <a:r>
              <a:rPr lang="en-US" u="sng" dirty="0"/>
              <a:t>Some</a:t>
            </a:r>
            <a:r>
              <a:rPr lang="en-US" dirty="0"/>
              <a:t> thought criteria should be tighter such as need inventory, metrics, plan in order to qualify for funding. </a:t>
            </a:r>
          </a:p>
          <a:p>
            <a:endParaRPr lang="en-US" dirty="0"/>
          </a:p>
          <a:p>
            <a:r>
              <a:rPr lang="en-US" dirty="0"/>
              <a:t>3. Incentivize ports to do inventories by providing funding, helping them connect to universities that may be able to help, provide inventory tools. </a:t>
            </a:r>
          </a:p>
          <a:p>
            <a:endParaRPr lang="en-US" dirty="0"/>
          </a:p>
          <a:p>
            <a:r>
              <a:rPr lang="en-US" dirty="0"/>
              <a:t>4. DERA should continue including continued focus on ports.</a:t>
            </a:r>
          </a:p>
          <a:p>
            <a:endParaRPr lang="en-US" dirty="0"/>
          </a:p>
          <a:p>
            <a:pPr marL="228600" indent="-228600">
              <a:buAutoNum type="arabicPeriod"/>
            </a:pPr>
            <a:r>
              <a:rPr lang="en-US" dirty="0"/>
              <a:t>Work with FHWA &amp; state DOTs to encourage CMAQ for </a:t>
            </a:r>
            <a:r>
              <a:rPr lang="en-US" dirty="0" err="1"/>
              <a:t>oprts</a:t>
            </a:r>
            <a:endParaRPr lang="en-US" dirty="0"/>
          </a:p>
          <a:p>
            <a:pPr marL="228600" indent="-228600">
              <a:buAutoNum type="arabicPeriod"/>
            </a:pPr>
            <a:endParaRPr lang="en-US" dirty="0"/>
          </a:p>
          <a:p>
            <a:pPr marL="228600" indent="-228600">
              <a:buAutoNum type="arabicPeriod"/>
            </a:pPr>
            <a:r>
              <a:rPr lang="en-US" dirty="0"/>
              <a:t>Coordinate &amp; publicize funding opportunities offered by other fed agencies.</a:t>
            </a:r>
          </a:p>
          <a:p>
            <a:pPr marL="228600" indent="-228600">
              <a:buAutoNum type="arabicPeriod"/>
            </a:pPr>
            <a:endParaRPr lang="en-US" dirty="0"/>
          </a:p>
          <a:p>
            <a:pPr marL="228600" indent="-228600">
              <a:buAutoNum type="arabicPeriod"/>
            </a:pPr>
            <a:r>
              <a:rPr lang="en-US" dirty="0"/>
              <a:t>SEPs</a:t>
            </a:r>
          </a:p>
          <a:p>
            <a:pPr marL="228600" indent="-228600">
              <a:buAutoNum type="arabicPeriod"/>
            </a:pPr>
            <a:endParaRPr lang="en-US" dirty="0"/>
          </a:p>
          <a:p>
            <a:pPr marL="228600" indent="-228600">
              <a:buAutoNum type="arabicPeriod"/>
            </a:pPr>
            <a:r>
              <a:rPr lang="en-US" dirty="0"/>
              <a:t>Sustainable funding…..president’s proposed Climate Infrastructure Fund as part of his 21</a:t>
            </a:r>
            <a:r>
              <a:rPr lang="en-US" baseline="30000" dirty="0"/>
              <a:t>st</a:t>
            </a:r>
            <a:r>
              <a:rPr lang="en-US" dirty="0"/>
              <a:t> century clean transportation plan proposed </a:t>
            </a:r>
            <a:r>
              <a:rPr lang="en-US" dirty="0" err="1"/>
              <a:t>feb</a:t>
            </a:r>
            <a:r>
              <a:rPr lang="en-US" dirty="0"/>
              <a:t> 2016 </a:t>
            </a:r>
          </a:p>
          <a:p>
            <a:endParaRPr lang="en-US" dirty="0"/>
          </a:p>
          <a:p>
            <a:endParaRPr lang="en-US" dirty="0"/>
          </a:p>
        </p:txBody>
      </p:sp>
      <p:sp>
        <p:nvSpPr>
          <p:cNvPr id="4" name="Slide Number Placeholder 3"/>
          <p:cNvSpPr>
            <a:spLocks noGrp="1"/>
          </p:cNvSpPr>
          <p:nvPr>
            <p:ph type="sldNum" sz="quarter" idx="10"/>
          </p:nvPr>
        </p:nvSpPr>
        <p:spPr/>
        <p:txBody>
          <a:bodyPr/>
          <a:lstStyle/>
          <a:p>
            <a:fld id="{D1011ABF-18C5-4FD9-A515-D451625C20DC}" type="slidenum">
              <a:rPr lang="en-US" smtClean="0"/>
              <a:t>21</a:t>
            </a:fld>
            <a:endParaRPr lang="en-US"/>
          </a:p>
        </p:txBody>
      </p:sp>
    </p:spTree>
    <p:extLst>
      <p:ext uri="{BB962C8B-B14F-4D97-AF65-F5344CB8AC3E}">
        <p14:creationId xmlns:p14="http://schemas.microsoft.com/office/powerpoint/2010/main" val="196570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DDD23-A896-42B9-A4C5-A945EC610357}" type="slidenum">
              <a:rPr lang="en-US" smtClean="0"/>
              <a:t>22</a:t>
            </a:fld>
            <a:endParaRPr lang="en-US"/>
          </a:p>
        </p:txBody>
      </p:sp>
    </p:spTree>
    <p:extLst>
      <p:ext uri="{BB962C8B-B14F-4D97-AF65-F5344CB8AC3E}">
        <p14:creationId xmlns:p14="http://schemas.microsoft.com/office/powerpoint/2010/main" val="1574037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Database of emission reduction strategies; funding opportunities; methodologies/guidance documents; studies. </a:t>
            </a:r>
          </a:p>
        </p:txBody>
      </p:sp>
      <p:sp>
        <p:nvSpPr>
          <p:cNvPr id="4" name="Slide Number Placeholder 3"/>
          <p:cNvSpPr>
            <a:spLocks noGrp="1"/>
          </p:cNvSpPr>
          <p:nvPr>
            <p:ph type="sldNum" sz="quarter" idx="10"/>
          </p:nvPr>
        </p:nvSpPr>
        <p:spPr/>
        <p:txBody>
          <a:bodyPr/>
          <a:lstStyle/>
          <a:p>
            <a:fld id="{D1011ABF-18C5-4FD9-A515-D451625C20DC}" type="slidenum">
              <a:rPr lang="en-US" smtClean="0"/>
              <a:t>23</a:t>
            </a:fld>
            <a:endParaRPr lang="en-US"/>
          </a:p>
        </p:txBody>
      </p:sp>
    </p:spTree>
    <p:extLst>
      <p:ext uri="{BB962C8B-B14F-4D97-AF65-F5344CB8AC3E}">
        <p14:creationId xmlns:p14="http://schemas.microsoft.com/office/powerpoint/2010/main" val="3583397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343400"/>
            <a:ext cx="5486400" cy="4419600"/>
          </a:xfrm>
        </p:spPr>
        <p:txBody>
          <a:bodyPr/>
          <a:lstStyle/>
          <a:p>
            <a:r>
              <a:rPr lang="en-US" dirty="0"/>
              <a:t>This goes to the 2</a:t>
            </a:r>
            <a:r>
              <a:rPr lang="en-US" baseline="30000" dirty="0"/>
              <a:t>nd</a:t>
            </a:r>
            <a:r>
              <a:rPr lang="en-US" dirty="0"/>
              <a:t> charge question but also in the “resource” category (i.e., EPA should provide resources for…..</a:t>
            </a:r>
          </a:p>
          <a:p>
            <a:endParaRPr lang="en-US" dirty="0"/>
          </a:p>
          <a:p>
            <a:r>
              <a:rPr lang="en-US" dirty="0"/>
              <a:t>1. Many different types of inventories from simple screening </a:t>
            </a:r>
            <a:r>
              <a:rPr lang="en-US" dirty="0" err="1"/>
              <a:t>inv</a:t>
            </a:r>
            <a:r>
              <a:rPr lang="en-US" dirty="0"/>
              <a:t> that probably have high level of uncertainty and not much activity/</a:t>
            </a:r>
            <a:r>
              <a:rPr lang="en-US" dirty="0" err="1"/>
              <a:t>equipt</a:t>
            </a:r>
            <a:r>
              <a:rPr lang="en-US" dirty="0"/>
              <a:t> level data to high definition activity based inventories resulting from intense data collection &amp; robust </a:t>
            </a:r>
            <a:r>
              <a:rPr lang="en-US" dirty="0" err="1"/>
              <a:t>calcs</a:t>
            </a:r>
            <a:r>
              <a:rPr lang="en-US" dirty="0"/>
              <a:t>.</a:t>
            </a:r>
          </a:p>
          <a:p>
            <a:endParaRPr lang="en-US" dirty="0"/>
          </a:p>
          <a:p>
            <a:r>
              <a:rPr lang="en-US" dirty="0"/>
              <a:t>Each serve a purpose  - provide guidance for developing each type &amp; explain shortcomings, strengths of each.  </a:t>
            </a:r>
          </a:p>
          <a:p>
            <a:endParaRPr lang="en-US" dirty="0"/>
          </a:p>
          <a:p>
            <a:r>
              <a:rPr lang="en-US" dirty="0"/>
              <a:t>2. Communication bullet: </a:t>
            </a:r>
          </a:p>
          <a:p>
            <a:r>
              <a:rPr lang="en-US" dirty="0"/>
              <a:t>-clearly articulating the methodologies and assumptions used to develop inventory (transparency)</a:t>
            </a:r>
          </a:p>
          <a:p>
            <a:r>
              <a:rPr lang="en-US" dirty="0"/>
              <a:t>-Using similar meth &amp; ass. From </a:t>
            </a:r>
            <a:r>
              <a:rPr lang="en-US" dirty="0" err="1"/>
              <a:t>yr</a:t>
            </a:r>
            <a:r>
              <a:rPr lang="en-US" dirty="0"/>
              <a:t> to </a:t>
            </a:r>
            <a:r>
              <a:rPr lang="en-US" dirty="0" err="1"/>
              <a:t>yr</a:t>
            </a:r>
            <a:r>
              <a:rPr lang="en-US" dirty="0"/>
              <a:t> (consistency)</a:t>
            </a:r>
          </a:p>
          <a:p>
            <a:r>
              <a:rPr lang="en-US" dirty="0"/>
              <a:t>-Using best practices to estimate &amp; document emissions, and highlighting</a:t>
            </a:r>
            <a:r>
              <a:rPr lang="en-US" baseline="0" dirty="0"/>
              <a:t> uncertainties = honest &amp; accurate communication </a:t>
            </a:r>
          </a:p>
          <a:p>
            <a:r>
              <a:rPr lang="en-US" baseline="0" dirty="0"/>
              <a:t>-EPA should develop best practices to enable ports to communicate effectively with stakeholders</a:t>
            </a:r>
          </a:p>
          <a:p>
            <a:endParaRPr lang="en-US" dirty="0"/>
          </a:p>
          <a:p>
            <a:r>
              <a:rPr lang="en-US" baseline="0" dirty="0"/>
              <a:t>3. indicators/metrics.   </a:t>
            </a:r>
          </a:p>
          <a:p>
            <a:r>
              <a:rPr lang="en-US" dirty="0"/>
              <a:t>Inventory is starting point.   Indicators (qualitative w/yes or no answer) and metrics (quantitative) are key to measuring progress just remember one size doesn’t fit all; different data quality may be acceptable and different measurements for each port.</a:t>
            </a: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D1011ABF-18C5-4FD9-A515-D451625C20DC}" type="slidenum">
              <a:rPr lang="en-US" smtClean="0"/>
              <a:t>24</a:t>
            </a:fld>
            <a:endParaRPr lang="en-US"/>
          </a:p>
        </p:txBody>
      </p:sp>
    </p:spTree>
    <p:extLst>
      <p:ext uri="{BB962C8B-B14F-4D97-AF65-F5344CB8AC3E}">
        <p14:creationId xmlns:p14="http://schemas.microsoft.com/office/powerpoint/2010/main" val="416454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BDDD23-A896-42B9-A4C5-A945EC610357}" type="slidenum">
              <a:rPr lang="en-US" smtClean="0"/>
              <a:t>25</a:t>
            </a:fld>
            <a:endParaRPr lang="en-US"/>
          </a:p>
        </p:txBody>
      </p:sp>
    </p:spTree>
    <p:extLst>
      <p:ext uri="{BB962C8B-B14F-4D97-AF65-F5344CB8AC3E}">
        <p14:creationId xmlns:p14="http://schemas.microsoft.com/office/powerpoint/2010/main" val="3852541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D970A-D0F9-4539-BEF2-6236E28FDD76}" type="slidenum">
              <a:rPr lang="en-US" smtClean="0"/>
              <a:t>26</a:t>
            </a:fld>
            <a:endParaRPr lang="en-US"/>
          </a:p>
        </p:txBody>
      </p:sp>
    </p:spTree>
    <p:extLst>
      <p:ext uri="{BB962C8B-B14F-4D97-AF65-F5344CB8AC3E}">
        <p14:creationId xmlns:p14="http://schemas.microsoft.com/office/powerpoint/2010/main" val="2359519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DDD23-A896-42B9-A4C5-A945EC610357}" type="slidenum">
              <a:rPr lang="en-US" smtClean="0"/>
              <a:t>27</a:t>
            </a:fld>
            <a:endParaRPr lang="en-US"/>
          </a:p>
        </p:txBody>
      </p:sp>
    </p:spTree>
    <p:extLst>
      <p:ext uri="{BB962C8B-B14F-4D97-AF65-F5344CB8AC3E}">
        <p14:creationId xmlns:p14="http://schemas.microsoft.com/office/powerpoint/2010/main" val="64615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DDD23-A896-42B9-A4C5-A945EC610357}" type="slidenum">
              <a:rPr lang="en-US" smtClean="0"/>
              <a:t>3</a:t>
            </a:fld>
            <a:endParaRPr lang="en-US"/>
          </a:p>
        </p:txBody>
      </p:sp>
    </p:spTree>
    <p:extLst>
      <p:ext uri="{BB962C8B-B14F-4D97-AF65-F5344CB8AC3E}">
        <p14:creationId xmlns:p14="http://schemas.microsoft.com/office/powerpoint/2010/main" val="347085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E50B2-3DA8-494B-847C-362840562619}" type="slidenum">
              <a:rPr lang="en-US" smtClean="0"/>
              <a:pPr/>
              <a:t>4</a:t>
            </a:fld>
            <a:endParaRPr lang="en-US"/>
          </a:p>
        </p:txBody>
      </p:sp>
    </p:spTree>
    <p:extLst>
      <p:ext uri="{BB962C8B-B14F-4D97-AF65-F5344CB8AC3E}">
        <p14:creationId xmlns:p14="http://schemas.microsoft.com/office/powerpoint/2010/main" val="221418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2147">
              <a:defRPr/>
            </a:pP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13FE50B2-3DA8-494B-847C-36284056261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861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2147">
              <a:defRPr/>
            </a:pPr>
            <a:r>
              <a:rPr lang="en-US" sz="1400" dirty="0">
                <a:solidFill>
                  <a:schemeClr val="tx1"/>
                </a:solidFill>
              </a:rPr>
              <a:t>The Workgroup first met on August</a:t>
            </a:r>
            <a:r>
              <a:rPr lang="en-US" sz="1400" baseline="0" dirty="0">
                <a:solidFill>
                  <a:schemeClr val="tx1"/>
                </a:solidFill>
              </a:rPr>
              <a:t> 19, 2014 in Baltimore and has had 4 face-to-face meetings to date.  Over the course of these meetings, the Workgroup decided to form 6 subgroups to focus on the common themes and critical areas of discussion.  Some subgroups convened via telephone as much as bi-weekly.</a:t>
            </a:r>
          </a:p>
          <a:p>
            <a:pPr defTabSz="912147">
              <a:defRPr/>
            </a:pPr>
            <a:endParaRPr lang="en-US" sz="1400" baseline="0" dirty="0">
              <a:solidFill>
                <a:schemeClr val="tx1"/>
              </a:solidFill>
            </a:endParaRPr>
          </a:p>
          <a:p>
            <a:pPr defTabSz="912147">
              <a:defRPr/>
            </a:pPr>
            <a:r>
              <a:rPr lang="en-US" sz="1400" baseline="0" dirty="0">
                <a:solidFill>
                  <a:schemeClr val="tx1"/>
                </a:solidFill>
              </a:rPr>
              <a:t>We have reported regularly to MSTRS and occasionally to CAAAC throughout the process, and received valuable feedback and discussion from MSTRS at the port-focused meeting in Long Beach in December 2015.</a:t>
            </a:r>
          </a:p>
          <a:p>
            <a:pPr defTabSz="912147">
              <a:defRPr/>
            </a:pPr>
            <a:endParaRPr lang="en-US" sz="1400" baseline="0" dirty="0">
              <a:solidFill>
                <a:schemeClr val="tx1"/>
              </a:solidFill>
            </a:endParaRPr>
          </a:p>
          <a:p>
            <a:pPr defTabSz="912147">
              <a:defRPr/>
            </a:pPr>
            <a:r>
              <a:rPr lang="en-US" sz="1400" baseline="0" dirty="0">
                <a:solidFill>
                  <a:schemeClr val="tx1"/>
                </a:solidFill>
              </a:rPr>
              <a:t>We have some recommendations that are not full consensus, but differences were a matter of degree or </a:t>
            </a:r>
            <a:r>
              <a:rPr lang="en-US" sz="1400" baseline="0" dirty="0" smtClean="0">
                <a:solidFill>
                  <a:schemeClr val="tx1"/>
                </a:solidFill>
              </a:rPr>
              <a:t>approach. </a:t>
            </a:r>
            <a:r>
              <a:rPr lang="en-US" sz="1400" baseline="0" dirty="0">
                <a:solidFill>
                  <a:schemeClr val="tx1"/>
                </a:solidFill>
              </a:rPr>
              <a:t>In these cases we have discussed the differences to provide guidance to the Agency.</a:t>
            </a:r>
          </a:p>
          <a:p>
            <a:pPr defTabSz="912147">
              <a:defRPr/>
            </a:pPr>
            <a:endParaRPr lang="en-US" sz="1400" baseline="0" dirty="0">
              <a:solidFill>
                <a:schemeClr val="tx1"/>
              </a:solidFill>
            </a:endParaRPr>
          </a:p>
          <a:p>
            <a:pPr defTabSz="912147">
              <a:defRPr/>
            </a:pPr>
            <a:r>
              <a:rPr lang="en-US" sz="1400" baseline="0" dirty="0">
                <a:solidFill>
                  <a:schemeClr val="tx1"/>
                </a:solidFill>
              </a:rPr>
              <a:t>Section 9 language</a:t>
            </a:r>
          </a:p>
          <a:p>
            <a:pPr defTabSz="912147">
              <a:defRPr/>
            </a:pPr>
            <a:endParaRPr lang="en-US" sz="1400" baseline="0" dirty="0">
              <a:solidFill>
                <a:schemeClr val="tx1"/>
              </a:solidFill>
            </a:endParaRPr>
          </a:p>
          <a:p>
            <a:pPr defTabSz="912147">
              <a:defRPr/>
            </a:pPr>
            <a:r>
              <a:rPr lang="en-US" sz="1400" baseline="0" dirty="0">
                <a:solidFill>
                  <a:schemeClr val="tx1"/>
                </a:solidFill>
              </a:rPr>
              <a:t>There were extensive opportunities for input and comment. Subgroup drafts </a:t>
            </a:r>
            <a:r>
              <a:rPr lang="en-US" sz="1400" baseline="0" dirty="0">
                <a:solidFill>
                  <a:schemeClr val="tx1"/>
                </a:solidFill>
                <a:sym typeface="Wingdings" panose="05000000000000000000" pitchFamily="2" charset="2"/>
              </a:rPr>
              <a:t> draft recommendations with discussion and comments (iterative).  </a:t>
            </a:r>
            <a:r>
              <a:rPr lang="en-US" sz="1400" baseline="0" dirty="0">
                <a:solidFill>
                  <a:schemeClr val="tx1"/>
                </a:solidFill>
              </a:rPr>
              <a:t>Review opportunities to comment. Then overall report with written and verbal comment opportunities and we held “office hours” and individual calls with community representatives. </a:t>
            </a:r>
            <a:endParaRPr lang="en-US" sz="1400" dirty="0"/>
          </a:p>
        </p:txBody>
      </p:sp>
      <p:sp>
        <p:nvSpPr>
          <p:cNvPr id="4" name="Slide Number Placeholder 3"/>
          <p:cNvSpPr>
            <a:spLocks noGrp="1"/>
          </p:cNvSpPr>
          <p:nvPr>
            <p:ph type="sldNum" sz="quarter" idx="10"/>
          </p:nvPr>
        </p:nvSpPr>
        <p:spPr/>
        <p:txBody>
          <a:bodyPr/>
          <a:lstStyle/>
          <a:p>
            <a:fld id="{298EBB82-DD59-4120-9C11-253B3A551C6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0842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2025">
              <a:defRPr/>
            </a:pPr>
            <a:r>
              <a:rPr lang="en-US" sz="1400" baseline="0" dirty="0">
                <a:solidFill>
                  <a:schemeClr val="tx1"/>
                </a:solidFill>
              </a:rPr>
              <a:t>The MSTRS Ports Workgroup includes representatives from </a:t>
            </a:r>
            <a:r>
              <a:rPr lang="en-US" sz="1400" b="1" baseline="0" dirty="0">
                <a:solidFill>
                  <a:schemeClr val="tx1"/>
                </a:solidFill>
              </a:rPr>
              <a:t>marine shippers</a:t>
            </a:r>
            <a:r>
              <a:rPr lang="en-US" sz="1400" baseline="0" dirty="0">
                <a:solidFill>
                  <a:schemeClr val="tx1"/>
                </a:solidFill>
              </a:rPr>
              <a:t>, </a:t>
            </a:r>
            <a:r>
              <a:rPr lang="en-US" sz="1400" b="1" baseline="0" dirty="0">
                <a:solidFill>
                  <a:srgbClr val="FF0000"/>
                </a:solidFill>
                <a:effectLst>
                  <a:outerShdw blurRad="38100" dist="38100" dir="2700000" algn="tl">
                    <a:srgbClr val="000000">
                      <a:alpha val="43137"/>
                    </a:srgbClr>
                  </a:outerShdw>
                </a:effectLst>
              </a:rPr>
              <a:t>ports, terminal operators</a:t>
            </a:r>
            <a:r>
              <a:rPr lang="en-US" sz="1400" baseline="0" dirty="0">
                <a:solidFill>
                  <a:schemeClr val="tx1"/>
                </a:solidFill>
              </a:rPr>
              <a:t>, </a:t>
            </a:r>
            <a:r>
              <a:rPr lang="en-US" sz="1400" b="1" baseline="0" dirty="0">
                <a:solidFill>
                  <a:schemeClr val="tx1"/>
                </a:solidFill>
              </a:rPr>
              <a:t>beneficial cargo owners</a:t>
            </a:r>
            <a:r>
              <a:rPr lang="en-US" sz="1400" baseline="0" dirty="0">
                <a:solidFill>
                  <a:schemeClr val="tx1"/>
                </a:solidFill>
              </a:rPr>
              <a:t>, </a:t>
            </a:r>
            <a:r>
              <a:rPr lang="en-US" sz="1400" b="1" baseline="0" dirty="0">
                <a:solidFill>
                  <a:schemeClr val="tx1"/>
                </a:solidFill>
              </a:rPr>
              <a:t>technology experts</a:t>
            </a:r>
            <a:r>
              <a:rPr lang="en-US" sz="1400" baseline="0" dirty="0">
                <a:solidFill>
                  <a:schemeClr val="tx1"/>
                </a:solidFill>
              </a:rPr>
              <a:t>, </a:t>
            </a:r>
            <a:r>
              <a:rPr lang="en-US" sz="1400" b="1" baseline="0" dirty="0">
                <a:solidFill>
                  <a:schemeClr val="tx1"/>
                </a:solidFill>
              </a:rPr>
              <a:t>rail</a:t>
            </a:r>
            <a:r>
              <a:rPr lang="en-US" sz="1400" baseline="0" dirty="0">
                <a:solidFill>
                  <a:schemeClr val="tx1"/>
                </a:solidFill>
              </a:rPr>
              <a:t>, </a:t>
            </a:r>
            <a:r>
              <a:rPr lang="en-US" sz="1400" b="1" baseline="0" dirty="0">
                <a:solidFill>
                  <a:schemeClr val="tx1"/>
                </a:solidFill>
              </a:rPr>
              <a:t>trucking</a:t>
            </a:r>
            <a:r>
              <a:rPr lang="en-US" sz="1400" baseline="0" dirty="0">
                <a:solidFill>
                  <a:schemeClr val="tx1"/>
                </a:solidFill>
              </a:rPr>
              <a:t>, </a:t>
            </a:r>
            <a:r>
              <a:rPr lang="en-US" sz="1400" b="1" baseline="0" dirty="0">
                <a:solidFill>
                  <a:schemeClr val="tx1"/>
                </a:solidFill>
              </a:rPr>
              <a:t>environmental groups</a:t>
            </a:r>
            <a:r>
              <a:rPr lang="en-US" sz="1400" baseline="0" dirty="0">
                <a:solidFill>
                  <a:schemeClr val="tx1"/>
                </a:solidFill>
              </a:rPr>
              <a:t>, </a:t>
            </a:r>
            <a:r>
              <a:rPr lang="en-US" sz="1400" b="1" baseline="0" dirty="0">
                <a:solidFill>
                  <a:schemeClr val="tx1"/>
                </a:solidFill>
              </a:rPr>
              <a:t>state environmental agencies</a:t>
            </a:r>
            <a:r>
              <a:rPr lang="en-US" sz="1400" baseline="0" dirty="0">
                <a:solidFill>
                  <a:schemeClr val="tx1"/>
                </a:solidFill>
              </a:rPr>
              <a:t>, </a:t>
            </a:r>
            <a:r>
              <a:rPr lang="en-US" sz="1400" b="1" baseline="0" dirty="0">
                <a:solidFill>
                  <a:schemeClr val="tx1"/>
                </a:solidFill>
              </a:rPr>
              <a:t>tribal representation</a:t>
            </a:r>
            <a:r>
              <a:rPr lang="en-US" sz="1400" baseline="0" dirty="0">
                <a:solidFill>
                  <a:schemeClr val="tx1"/>
                </a:solidFill>
              </a:rPr>
              <a:t>, and </a:t>
            </a:r>
            <a:r>
              <a:rPr lang="en-US" sz="1400" b="1" baseline="0" dirty="0">
                <a:solidFill>
                  <a:schemeClr val="tx1"/>
                </a:solidFill>
              </a:rPr>
              <a:t>community groups</a:t>
            </a:r>
            <a:r>
              <a:rPr lang="en-US" sz="1400" baseline="0" dirty="0">
                <a:solidFill>
                  <a:schemeClr val="tx1"/>
                </a:solidFill>
              </a:rPr>
              <a:t>.  </a:t>
            </a:r>
          </a:p>
          <a:p>
            <a:pPr defTabSz="912025">
              <a:defRPr/>
            </a:pPr>
            <a:endParaRPr lang="en-US" sz="1400" baseline="0" dirty="0">
              <a:solidFill>
                <a:schemeClr val="tx1"/>
              </a:solidFill>
            </a:endParaRPr>
          </a:p>
          <a:p>
            <a:pPr defTabSz="912025">
              <a:defRPr/>
            </a:pPr>
            <a:r>
              <a:rPr lang="en-US" sz="1400" baseline="0" dirty="0">
                <a:solidFill>
                  <a:schemeClr val="tx1"/>
                </a:solidFill>
              </a:rPr>
              <a:t>In addition we have included other federal agencies (MARAD and CMTS) and internal EPA offices (OW and OEJ) plus the regions. </a:t>
            </a:r>
            <a:r>
              <a:rPr lang="en-US" sz="1400" dirty="0">
                <a:solidFill>
                  <a:schemeClr val="tx1"/>
                </a:solidFill>
              </a:rPr>
              <a:t> </a:t>
            </a:r>
            <a:r>
              <a:rPr lang="en-US" sz="1400" b="0" dirty="0">
                <a:solidFill>
                  <a:schemeClr val="tx1"/>
                </a:solidFill>
              </a:rPr>
              <a:t>Region 2 as sub-lead for mobile sources is coordinating regional engagement with MSTRS.</a:t>
            </a:r>
          </a:p>
          <a:p>
            <a:endParaRPr lang="en-US" dirty="0"/>
          </a:p>
        </p:txBody>
      </p:sp>
      <p:sp>
        <p:nvSpPr>
          <p:cNvPr id="4" name="Slide Number Placeholder 3"/>
          <p:cNvSpPr>
            <a:spLocks noGrp="1"/>
          </p:cNvSpPr>
          <p:nvPr>
            <p:ph type="sldNum" sz="quarter" idx="10"/>
          </p:nvPr>
        </p:nvSpPr>
        <p:spPr/>
        <p:txBody>
          <a:bodyPr/>
          <a:lstStyle/>
          <a:p>
            <a:fld id="{298EBB82-DD59-4120-9C11-253B3A551C6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9388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D970A-D0F9-4539-BEF2-6236E28FDD76}" type="slidenum">
              <a:rPr lang="en-US" smtClean="0"/>
              <a:t>8</a:t>
            </a:fld>
            <a:endParaRPr lang="en-US"/>
          </a:p>
        </p:txBody>
      </p:sp>
    </p:spTree>
    <p:extLst>
      <p:ext uri="{BB962C8B-B14F-4D97-AF65-F5344CB8AC3E}">
        <p14:creationId xmlns:p14="http://schemas.microsoft.com/office/powerpoint/2010/main" val="12230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t>While we realize that EPA will need to consider a number of factors before finalizing a name, we did develop one to use for the purposes of this</a:t>
            </a:r>
            <a:r>
              <a:rPr lang="en-US" sz="1400" baseline="0" dirty="0"/>
              <a:t> study – it is PACE:</a:t>
            </a:r>
            <a:endParaRPr lang="en-US" sz="1400" dirty="0"/>
          </a:p>
          <a:p>
            <a:endParaRPr lang="en-US" sz="1400" dirty="0"/>
          </a:p>
          <a:p>
            <a:r>
              <a:rPr lang="en-US" sz="1400" dirty="0"/>
              <a:t>Port Action for</a:t>
            </a:r>
            <a:r>
              <a:rPr lang="en-US" sz="1400" baseline="0" dirty="0"/>
              <a:t> a</a:t>
            </a:r>
            <a:r>
              <a:rPr lang="en-US" sz="1400" dirty="0"/>
              <a:t> Clean Environment (or Port Action for Communities</a:t>
            </a:r>
            <a:r>
              <a:rPr lang="en-US" sz="1400" baseline="0" dirty="0"/>
              <a:t> and Environment) </a:t>
            </a:r>
          </a:p>
          <a:p>
            <a:endParaRPr lang="en-US" sz="1400" baseline="0" dirty="0"/>
          </a:p>
        </p:txBody>
      </p:sp>
      <p:sp>
        <p:nvSpPr>
          <p:cNvPr id="4" name="Slide Number Placeholder 3"/>
          <p:cNvSpPr>
            <a:spLocks noGrp="1"/>
          </p:cNvSpPr>
          <p:nvPr>
            <p:ph type="sldNum" sz="quarter" idx="10"/>
          </p:nvPr>
        </p:nvSpPr>
        <p:spPr/>
        <p:txBody>
          <a:bodyPr/>
          <a:lstStyle/>
          <a:p>
            <a:fld id="{74BDDD23-A896-42B9-A4C5-A945EC610357}" type="slidenum">
              <a:rPr lang="en-US" smtClean="0"/>
              <a:t>9</a:t>
            </a:fld>
            <a:endParaRPr lang="en-US"/>
          </a:p>
        </p:txBody>
      </p:sp>
    </p:spTree>
    <p:extLst>
      <p:ext uri="{BB962C8B-B14F-4D97-AF65-F5344CB8AC3E}">
        <p14:creationId xmlns:p14="http://schemas.microsoft.com/office/powerpoint/2010/main" val="135427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A44D0B-D2B4-4D9E-824F-17D0A35B7D24}" type="datetime1">
              <a:rPr lang="en-US" smtClean="0">
                <a:solidFill>
                  <a:prstClr val="black">
                    <a:tint val="75000"/>
                  </a:prstClr>
                </a:solidFill>
              </a:rPr>
              <a:pPr/>
              <a:t>10/24/16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88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FA09B-99F3-43D9-BEDF-B8C2171E2AF7}" type="datetime1">
              <a:rPr lang="en-US" smtClean="0">
                <a:solidFill>
                  <a:prstClr val="black">
                    <a:tint val="75000"/>
                  </a:prstClr>
                </a:solidFill>
              </a:rPr>
              <a:pPr/>
              <a:t>10/24/16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51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465D1-58D9-4FD7-8D49-76F688E7E704}" type="datetime1">
              <a:rPr lang="en-US" smtClean="0">
                <a:solidFill>
                  <a:prstClr val="black">
                    <a:tint val="75000"/>
                  </a:prstClr>
                </a:solidFill>
              </a:rPr>
              <a:pPr/>
              <a:t>10/24/16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89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
            <a:ext cx="10363200" cy="14700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a:defRPr/>
            </a:lvl1pPr>
          </a:lstStyle>
          <a:p>
            <a:pPr>
              <a:defRPr/>
            </a:pPr>
            <a:fld id="{3CDF8D4E-EC98-4B51-A9A5-482AD457CD41}" type="datetime1">
              <a:rPr lang="en-US" altLang="en-US" smtClean="0">
                <a:solidFill>
                  <a:prstClr val="black">
                    <a:tint val="75000"/>
                  </a:prstClr>
                </a:solidFill>
              </a:rPr>
              <a:pPr>
                <a:defRPr/>
              </a:pPr>
              <a:t>10/24/16</a:t>
            </a:fld>
            <a:endParaRPr lang="en-US" altLang="en-US">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a:defRPr/>
            </a:lvl1pPr>
          </a:lstStyle>
          <a:p>
            <a:pPr>
              <a:defRPr/>
            </a:pPr>
            <a:fld id="{060E384C-12C0-4329-BE6B-0BCBB2F98A6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306312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A44D0B-D2B4-4D9E-824F-17D0A35B7D24}" type="datetime1">
              <a:rPr lang="en-US" smtClean="0">
                <a:solidFill>
                  <a:prstClr val="black">
                    <a:tint val="75000"/>
                  </a:prstClr>
                </a:solidFill>
              </a:rPr>
              <a:pPr/>
              <a:t>10/24/16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13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3FA34-E001-46DE-9FE8-47C7F6EA2971}" type="datetime1">
              <a:rPr lang="en-US" smtClean="0">
                <a:solidFill>
                  <a:prstClr val="black">
                    <a:tint val="75000"/>
                  </a:prstClr>
                </a:solidFill>
              </a:rPr>
              <a:pPr/>
              <a:t>10/24/16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6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81BB6-1C83-480B-B8B2-C6CBCAEB6F8B}" type="datetime1">
              <a:rPr lang="en-US" smtClean="0">
                <a:solidFill>
                  <a:prstClr val="black">
                    <a:tint val="75000"/>
                  </a:prstClr>
                </a:solidFill>
              </a:rPr>
              <a:pPr/>
              <a:t>10/24/16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3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AD2B8C-B738-4F4D-8E47-E8D0D20EC84F}" type="datetime1">
              <a:rPr lang="en-US" smtClean="0">
                <a:solidFill>
                  <a:prstClr val="black">
                    <a:tint val="75000"/>
                  </a:prstClr>
                </a:solidFill>
              </a:rPr>
              <a:pPr/>
              <a:t>10/24/16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02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5C2A41-DC77-4940-B603-08A6428DE02A}" type="datetime1">
              <a:rPr lang="en-US" smtClean="0">
                <a:solidFill>
                  <a:prstClr val="black">
                    <a:tint val="75000"/>
                  </a:prstClr>
                </a:solidFill>
              </a:rPr>
              <a:pPr/>
              <a:t>10/24/16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357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EC3FF2-2FE7-45E8-9BC6-1E8D4A7E0792}" type="datetime1">
              <a:rPr lang="en-US" smtClean="0">
                <a:solidFill>
                  <a:prstClr val="black">
                    <a:tint val="75000"/>
                  </a:prstClr>
                </a:solidFill>
              </a:rPr>
              <a:pPr/>
              <a:t>10/24/16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252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F6A8D-66D6-43C0-9C84-FEFD1018D9AE}" type="datetime1">
              <a:rPr lang="en-US" smtClean="0">
                <a:solidFill>
                  <a:prstClr val="black">
                    <a:tint val="75000"/>
                  </a:prstClr>
                </a:solidFill>
              </a:rPr>
              <a:pPr/>
              <a:t>10/24/16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07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3FA34-E001-46DE-9FE8-47C7F6EA2971}" type="datetime1">
              <a:rPr lang="en-US" smtClean="0">
                <a:solidFill>
                  <a:prstClr val="black">
                    <a:tint val="75000"/>
                  </a:prstClr>
                </a:solidFill>
              </a:rPr>
              <a:pPr/>
              <a:t>10/24/16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889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47778E-4241-4C35-A89E-72A13264D290}" type="datetime1">
              <a:rPr lang="en-US" smtClean="0">
                <a:solidFill>
                  <a:prstClr val="black">
                    <a:tint val="75000"/>
                  </a:prstClr>
                </a:solidFill>
              </a:rPr>
              <a:pPr/>
              <a:t>10/24/16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86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ECD5C8-3E23-4319-BC78-97CF7DA1CE0E}" type="datetime1">
              <a:rPr lang="en-US" smtClean="0">
                <a:solidFill>
                  <a:prstClr val="black">
                    <a:tint val="75000"/>
                  </a:prstClr>
                </a:solidFill>
              </a:rPr>
              <a:pPr/>
              <a:t>10/24/16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24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FA09B-99F3-43D9-BEDF-B8C2171E2AF7}" type="datetime1">
              <a:rPr lang="en-US" smtClean="0">
                <a:solidFill>
                  <a:prstClr val="black">
                    <a:tint val="75000"/>
                  </a:prstClr>
                </a:solidFill>
              </a:rPr>
              <a:pPr/>
              <a:t>10/24/16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578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465D1-58D9-4FD7-8D49-76F688E7E704}" type="datetime1">
              <a:rPr lang="en-US" smtClean="0">
                <a:solidFill>
                  <a:prstClr val="black">
                    <a:tint val="75000"/>
                  </a:prstClr>
                </a:solidFill>
              </a:rPr>
              <a:pPr/>
              <a:t>10/24/16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24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
            <a:ext cx="10363200" cy="14700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a:defRPr/>
            </a:lvl1pPr>
          </a:lstStyle>
          <a:p>
            <a:pPr>
              <a:defRPr/>
            </a:pPr>
            <a:fld id="{3CDF8D4E-EC98-4B51-A9A5-482AD457CD41}" type="datetime1">
              <a:rPr lang="en-US" altLang="en-US" smtClean="0">
                <a:solidFill>
                  <a:prstClr val="black">
                    <a:tint val="75000"/>
                  </a:prstClr>
                </a:solidFill>
              </a:rPr>
              <a:pPr>
                <a:defRPr/>
              </a:pPr>
              <a:t>10/24/16</a:t>
            </a:fld>
            <a:endParaRPr lang="en-US" altLang="en-US">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a:defRPr/>
            </a:lvl1pPr>
          </a:lstStyle>
          <a:p>
            <a:pPr>
              <a:defRPr/>
            </a:pPr>
            <a:fld id="{060E384C-12C0-4329-BE6B-0BCBB2F98A6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21019905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81BB6-1C83-480B-B8B2-C6CBCAEB6F8B}" type="datetime1">
              <a:rPr lang="en-US" smtClean="0">
                <a:solidFill>
                  <a:prstClr val="black">
                    <a:tint val="75000"/>
                  </a:prstClr>
                </a:solidFill>
              </a:rPr>
              <a:pPr/>
              <a:t>10/24/16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44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AD2B8C-B738-4F4D-8E47-E8D0D20EC84F}" type="datetime1">
              <a:rPr lang="en-US" smtClean="0">
                <a:solidFill>
                  <a:prstClr val="black">
                    <a:tint val="75000"/>
                  </a:prstClr>
                </a:solidFill>
              </a:rPr>
              <a:pPr/>
              <a:t>10/24/16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9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5C2A41-DC77-4940-B603-08A6428DE02A}" type="datetime1">
              <a:rPr lang="en-US" smtClean="0">
                <a:solidFill>
                  <a:prstClr val="black">
                    <a:tint val="75000"/>
                  </a:prstClr>
                </a:solidFill>
              </a:rPr>
              <a:pPr/>
              <a:t>10/24/16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52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EC3FF2-2FE7-45E8-9BC6-1E8D4A7E0792}" type="datetime1">
              <a:rPr lang="en-US" smtClean="0">
                <a:solidFill>
                  <a:prstClr val="black">
                    <a:tint val="75000"/>
                  </a:prstClr>
                </a:solidFill>
              </a:rPr>
              <a:pPr/>
              <a:t>10/24/16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2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F6A8D-66D6-43C0-9C84-FEFD1018D9AE}" type="datetime1">
              <a:rPr lang="en-US" smtClean="0">
                <a:solidFill>
                  <a:prstClr val="black">
                    <a:tint val="75000"/>
                  </a:prstClr>
                </a:solidFill>
              </a:rPr>
              <a:pPr/>
              <a:t>10/24/16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41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47778E-4241-4C35-A89E-72A13264D290}" type="datetime1">
              <a:rPr lang="en-US" smtClean="0">
                <a:solidFill>
                  <a:prstClr val="black">
                    <a:tint val="75000"/>
                  </a:prstClr>
                </a:solidFill>
              </a:rPr>
              <a:pPr/>
              <a:t>10/24/16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01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ECD5C8-3E23-4319-BC78-97CF7DA1CE0E}" type="datetime1">
              <a:rPr lang="en-US" smtClean="0">
                <a:solidFill>
                  <a:prstClr val="black">
                    <a:tint val="75000"/>
                  </a:prstClr>
                </a:solidFill>
              </a:rPr>
              <a:pPr/>
              <a:t>10/24/16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2A305-9683-4CCB-820B-3B88637DEB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39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81A93-4121-44CF-AC3E-B88F6E47B6B5}" type="datetime1">
              <a:rPr lang="en-US" smtClean="0">
                <a:solidFill>
                  <a:prstClr val="black">
                    <a:tint val="75000"/>
                  </a:prstClr>
                </a:solidFill>
              </a:rPr>
              <a:pPr/>
              <a:t>10/24/16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2A305-9683-4CCB-820B-3B88637DEB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114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81A93-4121-44CF-AC3E-B88F6E47B6B5}" type="datetime1">
              <a:rPr lang="en-US" smtClean="0">
                <a:solidFill>
                  <a:prstClr val="black">
                    <a:tint val="75000"/>
                  </a:prstClr>
                </a:solidFill>
              </a:rPr>
              <a:pPr/>
              <a:t>10/24/16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2A305-9683-4CCB-820B-3B88637DEB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5225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ports-initiative" TargetMode="External"/><Relationship Id="rId4" Type="http://schemas.openxmlformats.org/officeDocument/2006/relationships/hyperlink" Target="https://www.epa.gov/sites/production/files/2016-09/documents/ports_workgroup_report_for_epa_9_15_16.pdf" TargetMode="External"/><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580361"/>
            <a:ext cx="7772400" cy="2870545"/>
          </a:xfrm>
        </p:spPr>
        <p:txBody>
          <a:bodyPr>
            <a:noAutofit/>
          </a:bodyPr>
          <a:lstStyle/>
          <a:p>
            <a:pPr algn="ctr"/>
            <a:r>
              <a:rPr lang="en-US" dirty="0" smtClean="0"/>
              <a:t>EPA Ports Initiative </a:t>
            </a:r>
            <a:br>
              <a:rPr lang="en-US" dirty="0" smtClean="0"/>
            </a:br>
            <a:r>
              <a:rPr lang="en-US" sz="2800" dirty="0" smtClean="0"/>
              <a:t>Recommendations to the Environmental </a:t>
            </a:r>
            <a:r>
              <a:rPr lang="en-US" sz="2800" dirty="0"/>
              <a:t>Protection </a:t>
            </a:r>
            <a:r>
              <a:rPr lang="en-US" sz="2800" dirty="0" smtClean="0"/>
              <a:t>Agency</a:t>
            </a:r>
            <a:r>
              <a:rPr lang="en-US" dirty="0" smtClean="0"/>
              <a:t/>
            </a:r>
            <a:br>
              <a:rPr lang="en-US" dirty="0" smtClean="0"/>
            </a:br>
            <a:r>
              <a:rPr lang="en-US" dirty="0"/>
              <a:t/>
            </a:r>
            <a:br>
              <a:rPr lang="en-US" dirty="0"/>
            </a:br>
            <a:r>
              <a:rPr lang="en-US" dirty="0" smtClean="0"/>
              <a:t>NACAA Briefing </a:t>
            </a:r>
            <a:br>
              <a:rPr lang="en-US" dirty="0" smtClean="0"/>
            </a:br>
            <a:r>
              <a:rPr lang="en-US" dirty="0" smtClean="0"/>
              <a:t>Oct. 25, 2016</a:t>
            </a:r>
            <a:br>
              <a:rPr lang="en-US" dirty="0" smtClean="0"/>
            </a:br>
            <a:r>
              <a:rPr lang="en-US" sz="2400" dirty="0" smtClean="0"/>
              <a:t>Lee Kindberg, Maersk Line</a:t>
            </a:r>
            <a:r>
              <a:rPr lang="en-US" dirty="0" smtClean="0"/>
              <a:t/>
            </a:r>
            <a:br>
              <a:rPr lang="en-US" dirty="0" smtClean="0"/>
            </a:br>
            <a:r>
              <a:rPr lang="en-US" dirty="0" smtClean="0"/>
              <a:t> </a:t>
            </a:r>
            <a:r>
              <a:rPr lang="en-US" dirty="0"/>
              <a:t/>
            </a:r>
            <a:br>
              <a:rPr lang="en-US" dirty="0"/>
            </a:br>
            <a:endParaRPr lang="en-US" dirty="0"/>
          </a:p>
        </p:txBody>
      </p:sp>
      <p:pic>
        <p:nvPicPr>
          <p:cNvPr id="4" name="Picture 3" descr="C:\Users\ecraft\Documents\Conferences\CSCMP\tugboat.jpg"/>
          <p:cNvPicPr>
            <a:picLocks noChangeAspect="1" noChangeArrowheads="1"/>
          </p:cNvPicPr>
          <p:nvPr/>
        </p:nvPicPr>
        <p:blipFill>
          <a:blip r:embed="rId4" cstate="print"/>
          <a:srcRect/>
          <a:stretch>
            <a:fillRect/>
          </a:stretch>
        </p:blipFill>
        <p:spPr bwMode="auto">
          <a:xfrm>
            <a:off x="2362899" y="5943600"/>
            <a:ext cx="1165811" cy="774922"/>
          </a:xfrm>
          <a:prstGeom prst="rect">
            <a:avLst/>
          </a:prstGeom>
          <a:noFill/>
        </p:spPr>
      </p:pic>
      <p:pic>
        <p:nvPicPr>
          <p:cNvPr id="5" name="Picture 2" descr="C:\Users\ecraft\Documents\Conferences\CSCMP\container ship.jpg"/>
          <p:cNvPicPr>
            <a:picLocks noChangeAspect="1" noChangeArrowheads="1"/>
          </p:cNvPicPr>
          <p:nvPr/>
        </p:nvPicPr>
        <p:blipFill>
          <a:blip r:embed="rId5" cstate="print"/>
          <a:srcRect/>
          <a:stretch>
            <a:fillRect/>
          </a:stretch>
        </p:blipFill>
        <p:spPr bwMode="auto">
          <a:xfrm>
            <a:off x="6951586" y="5912299"/>
            <a:ext cx="1190138" cy="777141"/>
          </a:xfrm>
          <a:prstGeom prst="rect">
            <a:avLst/>
          </a:prstGeom>
          <a:noFill/>
        </p:spPr>
      </p:pic>
      <p:pic>
        <p:nvPicPr>
          <p:cNvPr id="6" name="Picture 3" descr="C:\Users\ecraft\Documents\Conferences\CSCMP\gantrycrane.jpg"/>
          <p:cNvPicPr>
            <a:picLocks noChangeAspect="1" noChangeArrowheads="1"/>
          </p:cNvPicPr>
          <p:nvPr/>
        </p:nvPicPr>
        <p:blipFill>
          <a:blip r:embed="rId6" cstate="print"/>
          <a:srcRect/>
          <a:stretch>
            <a:fillRect/>
          </a:stretch>
        </p:blipFill>
        <p:spPr bwMode="auto">
          <a:xfrm>
            <a:off x="5516286" y="5941550"/>
            <a:ext cx="1079698" cy="776319"/>
          </a:xfrm>
          <a:prstGeom prst="rect">
            <a:avLst/>
          </a:prstGeom>
          <a:noFill/>
        </p:spPr>
      </p:pic>
      <p:pic>
        <p:nvPicPr>
          <p:cNvPr id="7" name="Picture 5" descr="C:\Users\ecraft\Documents\Conferences\CSCMP\rail yard.jpg"/>
          <p:cNvPicPr>
            <a:picLocks noChangeAspect="1" noChangeArrowheads="1"/>
          </p:cNvPicPr>
          <p:nvPr/>
        </p:nvPicPr>
        <p:blipFill>
          <a:blip r:embed="rId7" cstate="print"/>
          <a:srcRect/>
          <a:stretch>
            <a:fillRect/>
          </a:stretch>
        </p:blipFill>
        <p:spPr bwMode="auto">
          <a:xfrm>
            <a:off x="3992218" y="5941550"/>
            <a:ext cx="1075971" cy="755031"/>
          </a:xfrm>
          <a:prstGeom prst="rect">
            <a:avLst/>
          </a:prstGeom>
          <a:noFill/>
        </p:spPr>
      </p:pic>
      <p:pic>
        <p:nvPicPr>
          <p:cNvPr id="8" name="Picture 7"/>
          <p:cNvPicPr>
            <a:picLocks noChangeAspect="1" noChangeArrowheads="1"/>
          </p:cNvPicPr>
          <p:nvPr/>
        </p:nvPicPr>
        <p:blipFill>
          <a:blip r:embed="rId8" cstate="print"/>
          <a:srcRect/>
          <a:stretch>
            <a:fillRect/>
          </a:stretch>
        </p:blipFill>
        <p:spPr bwMode="auto">
          <a:xfrm>
            <a:off x="8619871" y="5941550"/>
            <a:ext cx="881319" cy="796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lide Number Placeholder 8"/>
          <p:cNvSpPr>
            <a:spLocks noGrp="1"/>
          </p:cNvSpPr>
          <p:nvPr>
            <p:ph type="sldNum" sz="quarter" idx="12"/>
          </p:nvPr>
        </p:nvSpPr>
        <p:spPr/>
        <p:txBody>
          <a:bodyPr/>
          <a:lstStyle/>
          <a:p>
            <a:fld id="{CED2A305-9683-4CCB-820B-3B88637DEBF1}"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106702182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a:t>
            </a:r>
            <a:endParaRPr lang="en-US" dirty="0"/>
          </a:p>
        </p:txBody>
      </p:sp>
      <p:sp>
        <p:nvSpPr>
          <p:cNvPr id="3" name="Content Placeholder 2"/>
          <p:cNvSpPr>
            <a:spLocks noGrp="1"/>
          </p:cNvSpPr>
          <p:nvPr>
            <p:ph idx="1"/>
          </p:nvPr>
        </p:nvSpPr>
        <p:spPr>
          <a:xfrm>
            <a:off x="1240077" y="1600203"/>
            <a:ext cx="9745250" cy="4525963"/>
          </a:xfrm>
        </p:spPr>
        <p:txBody>
          <a:bodyPr>
            <a:normAutofit fontScale="85000" lnSpcReduction="10000"/>
          </a:bodyPr>
          <a:lstStyle/>
          <a:p>
            <a:r>
              <a:rPr lang="en-US" dirty="0" smtClean="0"/>
              <a:t>Port Authorities are the common denominators and natural conveners, but usually do not own, operate or control most equipment and activities.</a:t>
            </a:r>
          </a:p>
          <a:p>
            <a:r>
              <a:rPr lang="en-US" dirty="0" smtClean="0"/>
              <a:t>Federal and state funding has been effective in reducing diesel emissions, and should be continued and increased.</a:t>
            </a:r>
          </a:p>
          <a:p>
            <a:r>
              <a:rPr lang="en-US" dirty="0" smtClean="0"/>
              <a:t>Community – Port engagement is essential.</a:t>
            </a:r>
          </a:p>
          <a:p>
            <a:r>
              <a:rPr lang="en-US" dirty="0" smtClean="0"/>
              <a:t>Measurement and science-based decision making are critical.</a:t>
            </a:r>
          </a:p>
          <a:p>
            <a:r>
              <a:rPr lang="en-US" dirty="0" smtClean="0"/>
              <a:t>EPA should streamline the testing and implementation of new technologies.</a:t>
            </a:r>
          </a:p>
          <a:p>
            <a:r>
              <a:rPr lang="en-US" dirty="0" smtClean="0"/>
              <a:t>Effective communications are essential to success.</a:t>
            </a:r>
            <a:endParaRPr lang="en-US" dirty="0"/>
          </a:p>
        </p:txBody>
      </p:sp>
      <p:sp>
        <p:nvSpPr>
          <p:cNvPr id="4" name="Slide Number Placeholder 3"/>
          <p:cNvSpPr>
            <a:spLocks noGrp="1"/>
          </p:cNvSpPr>
          <p:nvPr>
            <p:ph type="sldNum" sz="quarter" idx="12"/>
          </p:nvPr>
        </p:nvSpPr>
        <p:spPr/>
        <p:txBody>
          <a:bodyPr/>
          <a:lstStyle/>
          <a:p>
            <a:fld id="{CED2A305-9683-4CCB-820B-3B88637DEBF1}"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45557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0522"/>
            <a:ext cx="10972800" cy="1143000"/>
          </a:xfrm>
        </p:spPr>
        <p:txBody>
          <a:bodyPr>
            <a:normAutofit fontScale="90000"/>
          </a:bodyPr>
          <a:lstStyle/>
          <a:p>
            <a:r>
              <a:rPr lang="en-US" dirty="0" smtClean="0"/>
              <a:t>Program Design:</a:t>
            </a:r>
            <a:r>
              <a:rPr lang="en-US" sz="3200" dirty="0" smtClean="0"/>
              <a:t/>
            </a:r>
            <a:br>
              <a:rPr lang="en-US" sz="3200" dirty="0" smtClean="0"/>
            </a:br>
            <a:r>
              <a:rPr lang="en-US" sz="3100" i="1" dirty="0">
                <a:solidFill>
                  <a:srgbClr val="0070C0"/>
                </a:solidFill>
              </a:rPr>
              <a:t>Provide funding, technical resources, and expertise to enable and encourage environmental improvements</a:t>
            </a:r>
            <a:r>
              <a:rPr lang="en-US" sz="3200" dirty="0"/>
              <a:t/>
            </a:r>
            <a:br>
              <a:rPr lang="en-US" sz="3200" dirty="0"/>
            </a:br>
            <a:endParaRPr lang="en-US" sz="3200" dirty="0"/>
          </a:p>
        </p:txBody>
      </p:sp>
      <p:sp>
        <p:nvSpPr>
          <p:cNvPr id="5" name="Content Placeholder 4"/>
          <p:cNvSpPr>
            <a:spLocks noGrp="1"/>
          </p:cNvSpPr>
          <p:nvPr>
            <p:ph idx="1"/>
          </p:nvPr>
        </p:nvSpPr>
        <p:spPr>
          <a:xfrm>
            <a:off x="1202500" y="2001035"/>
            <a:ext cx="4784941" cy="4375651"/>
          </a:xfrm>
        </p:spPr>
        <p:txBody>
          <a:bodyPr>
            <a:normAutofit fontScale="70000" lnSpcReduction="20000"/>
          </a:bodyPr>
          <a:lstStyle/>
          <a:p>
            <a:pPr marL="0" indent="0">
              <a:buNone/>
            </a:pPr>
            <a:r>
              <a:rPr lang="en-US" sz="4000" dirty="0" smtClean="0"/>
              <a:t>Structural components:</a:t>
            </a:r>
          </a:p>
          <a:p>
            <a:r>
              <a:rPr lang="en-US" dirty="0" smtClean="0"/>
              <a:t>Set </a:t>
            </a:r>
            <a:r>
              <a:rPr lang="en-US" dirty="0"/>
              <a:t>goals, track progress, and incorporate ongoing feedback</a:t>
            </a:r>
          </a:p>
          <a:p>
            <a:pPr lvl="1"/>
            <a:r>
              <a:rPr lang="en-US" dirty="0" smtClean="0"/>
              <a:t>Example: Work </a:t>
            </a:r>
            <a:r>
              <a:rPr lang="en-US" dirty="0"/>
              <a:t>collaboratively with a specified number of ports in a given timeframe (e.g., 20 ports by 2020)</a:t>
            </a:r>
          </a:p>
          <a:p>
            <a:pPr lvl="1"/>
            <a:r>
              <a:rPr lang="en-US" dirty="0"/>
              <a:t>Establish </a:t>
            </a:r>
            <a:r>
              <a:rPr lang="en-US" dirty="0" smtClean="0"/>
              <a:t>a voluntary </a:t>
            </a:r>
            <a:r>
              <a:rPr lang="en-US" dirty="0"/>
              <a:t>registry of goals and progress</a:t>
            </a:r>
          </a:p>
          <a:p>
            <a:pPr lvl="1"/>
            <a:r>
              <a:rPr lang="en-US" dirty="0"/>
              <a:t>Publish results </a:t>
            </a:r>
            <a:endParaRPr lang="en-US" dirty="0" smtClean="0"/>
          </a:p>
          <a:p>
            <a:pPr marL="457200" lvl="1" indent="0">
              <a:buNone/>
            </a:pPr>
            <a:endParaRPr lang="en-US" dirty="0" smtClean="0"/>
          </a:p>
          <a:p>
            <a:r>
              <a:rPr lang="en-US" dirty="0"/>
              <a:t>Evaluate the feasibility and added value of a formal tiered program</a:t>
            </a:r>
          </a:p>
          <a:p>
            <a:pPr lvl="1"/>
            <a:r>
              <a:rPr lang="en-US" dirty="0" smtClean="0"/>
              <a:t>Support existing programs like Green Marine, SmartWay and Clean Cargo</a:t>
            </a:r>
          </a:p>
          <a:p>
            <a:pPr lvl="3"/>
            <a:endParaRPr lang="en-US" dirty="0"/>
          </a:p>
        </p:txBody>
      </p:sp>
      <p:sp>
        <p:nvSpPr>
          <p:cNvPr id="3" name="Slide Number Placeholder 2"/>
          <p:cNvSpPr>
            <a:spLocks noGrp="1"/>
          </p:cNvSpPr>
          <p:nvPr>
            <p:ph type="sldNum" sz="quarter" idx="12"/>
          </p:nvPr>
        </p:nvSpPr>
        <p:spPr/>
        <p:txBody>
          <a:bodyPr/>
          <a:lstStyle/>
          <a:p>
            <a:fld id="{3CE5FB4C-8F1C-4F18-AD40-D461F490FEC3}" type="slidenum">
              <a:rPr lang="en-US" smtClean="0">
                <a:solidFill>
                  <a:prstClr val="black">
                    <a:tint val="75000"/>
                  </a:prstClr>
                </a:solidFill>
              </a:rPr>
              <a:pPr/>
              <a:t>11</a:t>
            </a:fld>
            <a:endParaRPr lang="en-US" dirty="0">
              <a:solidFill>
                <a:prstClr val="black">
                  <a:tint val="75000"/>
                </a:prstClr>
              </a:solidFill>
            </a:endParaRPr>
          </a:p>
        </p:txBody>
      </p:sp>
      <p:sp>
        <p:nvSpPr>
          <p:cNvPr id="6" name="Content Placeholder 2"/>
          <p:cNvSpPr txBox="1">
            <a:spLocks/>
          </p:cNvSpPr>
          <p:nvPr/>
        </p:nvSpPr>
        <p:spPr>
          <a:xfrm>
            <a:off x="6688898" y="2001036"/>
            <a:ext cx="4434213" cy="40365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dirty="0" smtClean="0"/>
              <a:t>Focal </a:t>
            </a:r>
            <a:r>
              <a:rPr lang="en-US" sz="3000" dirty="0"/>
              <a:t>Areas</a:t>
            </a:r>
            <a:endParaRPr lang="en-US" sz="3000" dirty="0" smtClean="0"/>
          </a:p>
          <a:p>
            <a:r>
              <a:rPr lang="en-US" sz="2400" dirty="0" smtClean="0"/>
              <a:t>Emission Reduction Strategies (technologies and operations)</a:t>
            </a:r>
          </a:p>
          <a:p>
            <a:r>
              <a:rPr lang="en-US" sz="2400" dirty="0" smtClean="0"/>
              <a:t>Community-Port Engagement </a:t>
            </a:r>
          </a:p>
          <a:p>
            <a:r>
              <a:rPr lang="en-US" sz="2400" dirty="0" smtClean="0"/>
              <a:t>Coordinating Relevant Government Programs</a:t>
            </a:r>
          </a:p>
          <a:p>
            <a:r>
              <a:rPr lang="en-US" sz="2400" dirty="0" smtClean="0"/>
              <a:t>Increasing and Targeting Funding</a:t>
            </a:r>
          </a:p>
          <a:p>
            <a:r>
              <a:rPr lang="en-US" sz="2400" dirty="0" smtClean="0"/>
              <a:t>Information Clearinghouse and Communications</a:t>
            </a:r>
          </a:p>
          <a:p>
            <a:r>
              <a:rPr lang="en-US" sz="2400" dirty="0" smtClean="0"/>
              <a:t>Inventories and Metrics</a:t>
            </a:r>
          </a:p>
        </p:txBody>
      </p:sp>
    </p:spTree>
    <p:extLst>
      <p:ext uri="{BB962C8B-B14F-4D97-AF65-F5344CB8AC3E}">
        <p14:creationId xmlns:p14="http://schemas.microsoft.com/office/powerpoint/2010/main" val="182264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11434" y="275132"/>
            <a:ext cx="8562868"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algn="l"/>
            <a:r>
              <a:rPr lang="en-US" kern="0" dirty="0">
                <a:solidFill>
                  <a:prstClr val="black"/>
                </a:solidFill>
              </a:rPr>
              <a:t>Section 2.1: Scope of the PACE program </a:t>
            </a:r>
          </a:p>
          <a:p>
            <a:pPr algn="l"/>
            <a:r>
              <a:rPr lang="en-US" sz="2800" i="1" kern="0" dirty="0">
                <a:solidFill>
                  <a:srgbClr val="0070C0"/>
                </a:solidFill>
              </a:rPr>
              <a:t>(“Definition of a Port”) </a:t>
            </a:r>
          </a:p>
        </p:txBody>
      </p:sp>
      <p:sp>
        <p:nvSpPr>
          <p:cNvPr id="4" name="Rectangle 3"/>
          <p:cNvSpPr/>
          <p:nvPr/>
        </p:nvSpPr>
        <p:spPr>
          <a:xfrm>
            <a:off x="776614" y="1748425"/>
            <a:ext cx="10496811" cy="3477875"/>
          </a:xfrm>
          <a:prstGeom prst="rect">
            <a:avLst/>
          </a:prstGeom>
        </p:spPr>
        <p:txBody>
          <a:bodyPr wrap="square">
            <a:spAutoFit/>
          </a:bodyPr>
          <a:lstStyle/>
          <a:p>
            <a:pPr marL="914400" indent="-457200">
              <a:buFont typeface="Arial" panose="020B0604020202020204" pitchFamily="34" charset="0"/>
              <a:buChar char="•"/>
            </a:pPr>
            <a:r>
              <a:rPr lang="en-US" sz="2200" dirty="0">
                <a:solidFill>
                  <a:prstClr val="black"/>
                </a:solidFill>
              </a:rPr>
              <a:t>The scope of the EPA voluntary ports initiative is maritime activities directly related to the movement of cargo, products or people including those associated with either state/local public port facilities or private terminals and federal facilities as appropriate.</a:t>
            </a:r>
          </a:p>
          <a:p>
            <a:pPr marL="457200"/>
            <a:endParaRPr lang="en-US" sz="2200" dirty="0">
              <a:solidFill>
                <a:prstClr val="black"/>
              </a:solidFill>
            </a:endParaRPr>
          </a:p>
          <a:p>
            <a:pPr marL="914400" indent="-457200">
              <a:buFont typeface="Arial" panose="020B0604020202020204" pitchFamily="34" charset="0"/>
              <a:buChar char="•"/>
            </a:pPr>
            <a:r>
              <a:rPr lang="en-US" sz="2200" dirty="0">
                <a:solidFill>
                  <a:prstClr val="black"/>
                </a:solidFill>
              </a:rPr>
              <a:t>These activities include operation of vessels, cargo handling equipment, rail, truck/vehicles and storage/warehousing directly related to the transportation of maritime cargo or passengers.  </a:t>
            </a:r>
          </a:p>
          <a:p>
            <a:pPr marL="457200"/>
            <a:endParaRPr lang="en-US" sz="2200" dirty="0">
              <a:solidFill>
                <a:prstClr val="black"/>
              </a:solidFill>
            </a:endParaRPr>
          </a:p>
          <a:p>
            <a:pPr marL="914400" indent="-457200">
              <a:buFont typeface="Arial" panose="020B0604020202020204" pitchFamily="34" charset="0"/>
              <a:buChar char="•"/>
            </a:pPr>
            <a:r>
              <a:rPr lang="en-US" sz="2200" dirty="0">
                <a:solidFill>
                  <a:prstClr val="black"/>
                </a:solidFill>
              </a:rPr>
              <a:t>Activities can be related to infrastructure development and maintenance. </a:t>
            </a:r>
          </a:p>
        </p:txBody>
      </p:sp>
      <p:sp>
        <p:nvSpPr>
          <p:cNvPr id="2" name="Slide Number Placeholder 1"/>
          <p:cNvSpPr>
            <a:spLocks noGrp="1"/>
          </p:cNvSpPr>
          <p:nvPr>
            <p:ph type="sldNum" sz="quarter" idx="12"/>
          </p:nvPr>
        </p:nvSpPr>
        <p:spPr/>
        <p:txBody>
          <a:bodyPr/>
          <a:lstStyle/>
          <a:p>
            <a:fld id="{CED2A305-9683-4CCB-820B-3B88637DEBF1}" type="slidenum">
              <a:rPr lang="en-US" smtClean="0">
                <a:solidFill>
                  <a:prstClr val="black">
                    <a:tint val="75000"/>
                  </a:prstClr>
                </a:solidFill>
              </a:rPr>
              <a:pPr/>
              <a:t>12</a:t>
            </a:fld>
            <a:endParaRPr lang="en-US">
              <a:solidFill>
                <a:prstClr val="black">
                  <a:tint val="75000"/>
                </a:prstClr>
              </a:solidFill>
            </a:endParaRPr>
          </a:p>
        </p:txBody>
      </p:sp>
      <p:sp>
        <p:nvSpPr>
          <p:cNvPr id="5" name="TextBox 4"/>
          <p:cNvSpPr txBox="1"/>
          <p:nvPr/>
        </p:nvSpPr>
        <p:spPr>
          <a:xfrm>
            <a:off x="2442575" y="5553677"/>
            <a:ext cx="7841293" cy="954107"/>
          </a:xfrm>
          <a:prstGeom prst="rect">
            <a:avLst/>
          </a:prstGeom>
          <a:noFill/>
        </p:spPr>
        <p:txBody>
          <a:bodyPr wrap="square" rtlCol="0">
            <a:spAutoFit/>
          </a:bodyPr>
          <a:lstStyle/>
          <a:p>
            <a:pPr algn="ctr"/>
            <a:r>
              <a:rPr lang="en-US" sz="2800" b="1" dirty="0">
                <a:solidFill>
                  <a:srgbClr val="0070C0"/>
                </a:solidFill>
              </a:rPr>
              <a:t>NOT just targeted to Port Authorities </a:t>
            </a:r>
          </a:p>
          <a:p>
            <a:pPr algn="ctr"/>
            <a:r>
              <a:rPr lang="en-US" sz="2800" b="1" dirty="0">
                <a:solidFill>
                  <a:srgbClr val="0070C0"/>
                </a:solidFill>
              </a:rPr>
              <a:t>(but they are key players). </a:t>
            </a:r>
          </a:p>
        </p:txBody>
      </p:sp>
    </p:spTree>
    <p:extLst>
      <p:ext uri="{BB962C8B-B14F-4D97-AF65-F5344CB8AC3E}">
        <p14:creationId xmlns:p14="http://schemas.microsoft.com/office/powerpoint/2010/main" val="334517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Section 2.2: Overall Program Design</a:t>
            </a:r>
          </a:p>
        </p:txBody>
      </p:sp>
      <p:sp>
        <p:nvSpPr>
          <p:cNvPr id="5" name="Content Placeholder 4"/>
          <p:cNvSpPr>
            <a:spLocks noGrp="1"/>
          </p:cNvSpPr>
          <p:nvPr>
            <p:ph idx="1"/>
          </p:nvPr>
        </p:nvSpPr>
        <p:spPr>
          <a:xfrm>
            <a:off x="1340286" y="1600203"/>
            <a:ext cx="9557358" cy="4525963"/>
          </a:xfrm>
        </p:spPr>
        <p:txBody>
          <a:bodyPr>
            <a:normAutofit fontScale="85000" lnSpcReduction="10000"/>
          </a:bodyPr>
          <a:lstStyle/>
          <a:p>
            <a:pPr marL="0" indent="0">
              <a:buNone/>
            </a:pPr>
            <a:r>
              <a:rPr lang="en-US" dirty="0"/>
              <a:t>2.2.1 Provide funding, technical resources, and expertise to enable environmental improvements</a:t>
            </a:r>
          </a:p>
          <a:p>
            <a:pPr marL="0" indent="0">
              <a:buNone/>
            </a:pPr>
            <a:endParaRPr lang="en-US" dirty="0"/>
          </a:p>
          <a:p>
            <a:pPr marL="0" indent="0">
              <a:buNone/>
            </a:pPr>
            <a:r>
              <a:rPr lang="en-US" dirty="0"/>
              <a:t>2.2.2 *Evaluate the feasibility and added value of formal tiered participatory program</a:t>
            </a:r>
          </a:p>
          <a:p>
            <a:pPr marL="0" indent="0">
              <a:buNone/>
            </a:pPr>
            <a:endParaRPr lang="en-US" dirty="0"/>
          </a:p>
          <a:p>
            <a:pPr marL="0" indent="0">
              <a:buNone/>
            </a:pPr>
            <a:r>
              <a:rPr lang="en-US" dirty="0"/>
              <a:t>2.2.3 Set goals, track progress, and incorporate ongoing feedback</a:t>
            </a:r>
          </a:p>
          <a:p>
            <a:pPr lvl="2"/>
            <a:r>
              <a:rPr lang="en-US" dirty="0"/>
              <a:t>Set goals to work collaboratively with a specified number of ports in a given timeframe (e.g., 20 ports by 2020)</a:t>
            </a:r>
          </a:p>
          <a:p>
            <a:pPr lvl="2"/>
            <a:r>
              <a:rPr lang="en-US" dirty="0"/>
              <a:t>Establish voluntary registry of goals and progress</a:t>
            </a:r>
          </a:p>
          <a:p>
            <a:pPr lvl="2"/>
            <a:r>
              <a:rPr lang="en-US" dirty="0"/>
              <a:t>Publish results </a:t>
            </a:r>
          </a:p>
        </p:txBody>
      </p:sp>
      <p:sp>
        <p:nvSpPr>
          <p:cNvPr id="3" name="Slide Number Placeholder 2"/>
          <p:cNvSpPr>
            <a:spLocks noGrp="1"/>
          </p:cNvSpPr>
          <p:nvPr>
            <p:ph type="sldNum" sz="quarter" idx="12"/>
          </p:nvPr>
        </p:nvSpPr>
        <p:spPr/>
        <p:txBody>
          <a:bodyPr/>
          <a:lstStyle/>
          <a:p>
            <a:fld id="{3CE5FB4C-8F1C-4F18-AD40-D461F490FEC3}" type="slidenum">
              <a:rPr lang="en-US" smtClean="0"/>
              <a:t>13</a:t>
            </a:fld>
            <a:endParaRPr lang="en-US" dirty="0"/>
          </a:p>
        </p:txBody>
      </p:sp>
    </p:spTree>
    <p:extLst>
      <p:ext uri="{BB962C8B-B14F-4D97-AF65-F5344CB8AC3E}">
        <p14:creationId xmlns:p14="http://schemas.microsoft.com/office/powerpoint/2010/main" val="283407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Overall Program Design (continued)</a:t>
            </a:r>
          </a:p>
        </p:txBody>
      </p:sp>
      <p:sp>
        <p:nvSpPr>
          <p:cNvPr id="3" name="Content Placeholder 2"/>
          <p:cNvSpPr>
            <a:spLocks noGrp="1"/>
          </p:cNvSpPr>
          <p:nvPr>
            <p:ph idx="1"/>
          </p:nvPr>
        </p:nvSpPr>
        <p:spPr>
          <a:xfrm>
            <a:off x="1215025" y="1600201"/>
            <a:ext cx="9757775" cy="4756150"/>
          </a:xfrm>
        </p:spPr>
        <p:txBody>
          <a:bodyPr>
            <a:normAutofit/>
          </a:bodyPr>
          <a:lstStyle/>
          <a:p>
            <a:pPr marL="0" indent="0">
              <a:buNone/>
            </a:pPr>
            <a:r>
              <a:rPr lang="en-US" dirty="0"/>
              <a:t>2.2.2 *Evaluate the feasibility and added value of a formal tiered participatory program</a:t>
            </a:r>
          </a:p>
          <a:p>
            <a:pPr lvl="2"/>
            <a:r>
              <a:rPr lang="en-US" dirty="0"/>
              <a:t>Some members felt technical resources, funding and coordination would be sufficient/the best use of EPA resources</a:t>
            </a:r>
          </a:p>
          <a:p>
            <a:pPr lvl="3"/>
            <a:r>
              <a:rPr lang="en-US" sz="2200" dirty="0"/>
              <a:t>Some were concerned about duplicating efforts (e.g., with Green Marine) and that many ports may not have bandwidth to participate</a:t>
            </a:r>
          </a:p>
          <a:p>
            <a:pPr lvl="2"/>
            <a:r>
              <a:rPr lang="en-US" dirty="0"/>
              <a:t>Others felt a more formal structure with clear incentives may be needed to ensure accountability and continual improvement </a:t>
            </a:r>
          </a:p>
          <a:p>
            <a:pPr lvl="2"/>
            <a:r>
              <a:rPr lang="en-US" dirty="0"/>
              <a:t>The Workgroup also found it challenging to reach consensus on what  AQ/GHG management practices are appropriate for each tier given diversity of ports (discussed further as part of “Roadmap”)</a:t>
            </a:r>
          </a:p>
          <a:p>
            <a:pPr lvl="2"/>
            <a:endParaRPr lang="en-US" dirty="0"/>
          </a:p>
        </p:txBody>
      </p:sp>
      <p:sp>
        <p:nvSpPr>
          <p:cNvPr id="4" name="Slide Number Placeholder 3"/>
          <p:cNvSpPr>
            <a:spLocks noGrp="1"/>
          </p:cNvSpPr>
          <p:nvPr>
            <p:ph type="sldNum" sz="quarter" idx="12"/>
          </p:nvPr>
        </p:nvSpPr>
        <p:spPr/>
        <p:txBody>
          <a:bodyPr/>
          <a:lstStyle/>
          <a:p>
            <a:fld id="{CED2A305-9683-4CCB-820B-3B88637DEBF1}"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03297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Section 3: Emission Reduction Strategies</a:t>
            </a:r>
          </a:p>
        </p:txBody>
      </p:sp>
      <p:sp>
        <p:nvSpPr>
          <p:cNvPr id="7" name="Content Placeholder 6"/>
          <p:cNvSpPr>
            <a:spLocks noGrp="1"/>
          </p:cNvSpPr>
          <p:nvPr>
            <p:ph idx="1"/>
          </p:nvPr>
        </p:nvSpPr>
        <p:spPr>
          <a:xfrm>
            <a:off x="1365337" y="1417640"/>
            <a:ext cx="9770301" cy="4876644"/>
          </a:xfrm>
        </p:spPr>
        <p:txBody>
          <a:bodyPr>
            <a:normAutofit fontScale="92500" lnSpcReduction="20000"/>
          </a:bodyPr>
          <a:lstStyle/>
          <a:p>
            <a:pPr marL="514350" indent="-514350">
              <a:buFont typeface="+mj-lt"/>
              <a:buAutoNum type="arabicPeriod"/>
            </a:pPr>
            <a:r>
              <a:rPr lang="en-US" dirty="0"/>
              <a:t>*Develop a national roadmap of best practices</a:t>
            </a:r>
          </a:p>
          <a:p>
            <a:pPr marL="514350" indent="-514350">
              <a:buFont typeface="+mj-lt"/>
              <a:buAutoNum type="arabicPeriod"/>
            </a:pPr>
            <a:r>
              <a:rPr lang="en-US" dirty="0"/>
              <a:t>Develop guidance on strategies</a:t>
            </a:r>
          </a:p>
          <a:p>
            <a:pPr marL="514350" indent="-514350">
              <a:buFont typeface="+mj-lt"/>
              <a:buAutoNum type="arabicPeriod"/>
            </a:pPr>
            <a:r>
              <a:rPr lang="en-US" dirty="0"/>
              <a:t>Develop alternatives for technologies that don’t fit existing regulatory approval/verification processes</a:t>
            </a:r>
          </a:p>
          <a:p>
            <a:pPr marL="514350" indent="-514350">
              <a:buFont typeface="+mj-lt"/>
              <a:buAutoNum type="arabicPeriod"/>
            </a:pPr>
            <a:r>
              <a:rPr lang="en-US" dirty="0"/>
              <a:t>Facilitate demonstration projects</a:t>
            </a:r>
          </a:p>
          <a:p>
            <a:pPr marL="514350" indent="-514350">
              <a:buFont typeface="+mj-lt"/>
              <a:buAutoNum type="arabicPeriod"/>
            </a:pPr>
            <a:r>
              <a:rPr lang="en-US" dirty="0"/>
              <a:t>Develop way to verify operational efficiency improvements</a:t>
            </a:r>
          </a:p>
          <a:p>
            <a:pPr marL="514350" indent="-514350">
              <a:buFont typeface="+mj-lt"/>
              <a:buAutoNum type="arabicPeriod"/>
            </a:pPr>
            <a:r>
              <a:rPr lang="en-US" dirty="0"/>
              <a:t>Develop guidance on clean construction specifications</a:t>
            </a:r>
          </a:p>
          <a:p>
            <a:pPr marL="514350" indent="-514350">
              <a:buFont typeface="+mj-lt"/>
              <a:buAutoNum type="arabicPeriod"/>
            </a:pPr>
            <a:r>
              <a:rPr lang="en-US" dirty="0"/>
              <a:t>Develop method to identify high emitting vehicles &amp; promote maintenance best practices</a:t>
            </a:r>
          </a:p>
          <a:p>
            <a:pPr marL="514350" indent="-514350">
              <a:buFont typeface="+mj-lt"/>
              <a:buAutoNum type="arabicPeriod"/>
            </a:pPr>
            <a:r>
              <a:rPr lang="en-US" dirty="0"/>
              <a:t>Encourage effective state-level HD I&amp;M</a:t>
            </a:r>
          </a:p>
        </p:txBody>
      </p:sp>
      <p:sp>
        <p:nvSpPr>
          <p:cNvPr id="3" name="Slide Number Placeholder 2"/>
          <p:cNvSpPr>
            <a:spLocks noGrp="1"/>
          </p:cNvSpPr>
          <p:nvPr>
            <p:ph type="sldNum" sz="quarter" idx="12"/>
          </p:nvPr>
        </p:nvSpPr>
        <p:spPr/>
        <p:txBody>
          <a:bodyPr/>
          <a:lstStyle/>
          <a:p>
            <a:fld id="{3CE5FB4C-8F1C-4F18-AD40-D461F490FEC3}" type="slidenum">
              <a:rPr lang="en-US" smtClean="0"/>
              <a:t>15</a:t>
            </a:fld>
            <a:endParaRPr lang="en-US"/>
          </a:p>
        </p:txBody>
      </p:sp>
    </p:spTree>
    <p:extLst>
      <p:ext uri="{BB962C8B-B14F-4D97-AF65-F5344CB8AC3E}">
        <p14:creationId xmlns:p14="http://schemas.microsoft.com/office/powerpoint/2010/main" val="318327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Emission Reduction Strategies (continued)</a:t>
            </a:r>
            <a:br>
              <a:rPr lang="en-US" dirty="0"/>
            </a:br>
            <a:endParaRPr lang="en-US" strike="sngStrike" dirty="0"/>
          </a:p>
        </p:txBody>
      </p:sp>
      <p:sp>
        <p:nvSpPr>
          <p:cNvPr id="3" name="Content Placeholder 2"/>
          <p:cNvSpPr>
            <a:spLocks noGrp="1"/>
          </p:cNvSpPr>
          <p:nvPr>
            <p:ph idx="1"/>
          </p:nvPr>
        </p:nvSpPr>
        <p:spPr>
          <a:xfrm>
            <a:off x="1202499" y="1091382"/>
            <a:ext cx="9394520" cy="5202902"/>
          </a:xfrm>
        </p:spPr>
        <p:txBody>
          <a:bodyPr>
            <a:normAutofit fontScale="77500" lnSpcReduction="20000"/>
          </a:bodyPr>
          <a:lstStyle/>
          <a:p>
            <a:pPr marL="0" indent="0">
              <a:buNone/>
            </a:pPr>
            <a:r>
              <a:rPr lang="en-US" sz="4000" dirty="0"/>
              <a:t>3.1 *Roadmap of best practices - example </a:t>
            </a:r>
          </a:p>
          <a:p>
            <a:pPr marL="0" indent="0">
              <a:buNone/>
            </a:pPr>
            <a:endParaRPr lang="en-US" dirty="0" smtClean="0"/>
          </a:p>
          <a:p>
            <a:pPr marL="0" indent="0">
              <a:buNone/>
            </a:pPr>
            <a:r>
              <a:rPr lang="en-US" b="1" dirty="0" smtClean="0"/>
              <a:t>3 </a:t>
            </a:r>
            <a:r>
              <a:rPr lang="en-US" b="1" dirty="0"/>
              <a:t>steps</a:t>
            </a:r>
          </a:p>
          <a:p>
            <a:pPr lvl="1"/>
            <a:r>
              <a:rPr lang="en-US" dirty="0"/>
              <a:t>Assess:   collect baseline data; begin community/stakeholder engagement</a:t>
            </a:r>
          </a:p>
          <a:p>
            <a:pPr lvl="1"/>
            <a:endParaRPr lang="en-US" dirty="0"/>
          </a:p>
          <a:p>
            <a:pPr lvl="1"/>
            <a:r>
              <a:rPr lang="en-US" dirty="0"/>
              <a:t>Plan &amp; Implement:  develop &amp; implement strategic plan with milestones &amp; performance targets; report metrics; recommended best practices.</a:t>
            </a:r>
          </a:p>
          <a:p>
            <a:pPr lvl="1"/>
            <a:endParaRPr lang="en-US" dirty="0"/>
          </a:p>
          <a:p>
            <a:pPr lvl="1"/>
            <a:r>
              <a:rPr lang="en-US" dirty="0"/>
              <a:t>Monitor, Adjust &amp; Enhance:  assess program; refine plan by evaluating  new technologies/operational practices; ongoing &amp; continual improvement; recommended aggressive best practices.</a:t>
            </a:r>
          </a:p>
          <a:p>
            <a:pPr lvl="1"/>
            <a:endParaRPr lang="en-US" dirty="0"/>
          </a:p>
          <a:p>
            <a:pPr marL="0" indent="0">
              <a:buNone/>
            </a:pPr>
            <a:r>
              <a:rPr lang="en-US" dirty="0"/>
              <a:t>Each step includes: management strategies; technology strategies; efficiency strategies; community strategies </a:t>
            </a:r>
          </a:p>
        </p:txBody>
      </p:sp>
      <p:sp>
        <p:nvSpPr>
          <p:cNvPr id="5" name="Slide Number Placeholder 4"/>
          <p:cNvSpPr>
            <a:spLocks noGrp="1"/>
          </p:cNvSpPr>
          <p:nvPr>
            <p:ph type="sldNum" sz="quarter" idx="12"/>
          </p:nvPr>
        </p:nvSpPr>
        <p:spPr/>
        <p:txBody>
          <a:bodyPr/>
          <a:lstStyle/>
          <a:p>
            <a:fld id="{CED2A305-9683-4CCB-820B-3B88637DEBF1}"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39643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Emission Reduction Strategies (continued)</a:t>
            </a:r>
            <a:br>
              <a:rPr lang="en-US" dirty="0"/>
            </a:br>
            <a:r>
              <a:rPr lang="en-US" sz="3100" i="1" dirty="0">
                <a:solidFill>
                  <a:srgbClr val="0070C0"/>
                </a:solidFill>
              </a:rPr>
              <a:t>Roadmap </a:t>
            </a:r>
            <a:r>
              <a:rPr lang="en-US" sz="3100" i="1" dirty="0" smtClean="0">
                <a:solidFill>
                  <a:srgbClr val="0070C0"/>
                </a:solidFill>
              </a:rPr>
              <a:t>challenges discussed in the report:</a:t>
            </a:r>
            <a:endParaRPr lang="en-US" sz="3100" i="1" dirty="0">
              <a:solidFill>
                <a:srgbClr val="0070C0"/>
              </a:solidFill>
            </a:endParaRPr>
          </a:p>
        </p:txBody>
      </p:sp>
      <p:graphicFrame>
        <p:nvGraphicFramePr>
          <p:cNvPr id="2" name="Content Placeholder 1"/>
          <p:cNvGraphicFramePr>
            <a:graphicFrameLocks noGrp="1"/>
          </p:cNvGraphicFramePr>
          <p:nvPr>
            <p:ph idx="1"/>
            <p:extLst/>
          </p:nvPr>
        </p:nvGraphicFramePr>
        <p:xfrm>
          <a:off x="2417763" y="1584326"/>
          <a:ext cx="7591426" cy="4184015"/>
        </p:xfrm>
        <a:graphic>
          <a:graphicData uri="http://schemas.openxmlformats.org/drawingml/2006/table">
            <a:tbl>
              <a:tblPr firstRow="1" bandRow="1">
                <a:tableStyleId>{5C22544A-7EE6-4342-B048-85BDC9FD1C3A}</a:tableStyleId>
              </a:tblPr>
              <a:tblGrid>
                <a:gridCol w="2127023">
                  <a:extLst>
                    <a:ext uri="{9D8B030D-6E8A-4147-A177-3AD203B41FA5}">
                      <a16:colId xmlns="" xmlns:a16="http://schemas.microsoft.com/office/drawing/2014/main" val="20000"/>
                    </a:ext>
                  </a:extLst>
                </a:gridCol>
                <a:gridCol w="5464403">
                  <a:extLst>
                    <a:ext uri="{9D8B030D-6E8A-4147-A177-3AD203B41FA5}">
                      <a16:colId xmlns="" xmlns:a16="http://schemas.microsoft.com/office/drawing/2014/main" val="20001"/>
                    </a:ext>
                  </a:extLst>
                </a:gridCol>
              </a:tblGrid>
              <a:tr h="146504">
                <a:tc>
                  <a:txBody>
                    <a:bodyPr/>
                    <a:lstStyle/>
                    <a:p>
                      <a:r>
                        <a:rPr lang="en-US" dirty="0"/>
                        <a:t>Characteristic</a:t>
                      </a:r>
                    </a:p>
                  </a:txBody>
                  <a:tcPr/>
                </a:tc>
                <a:tc>
                  <a:txBody>
                    <a:bodyPr/>
                    <a:lstStyle/>
                    <a:p>
                      <a:r>
                        <a:rPr lang="en-US" dirty="0"/>
                        <a:t>Challenges</a:t>
                      </a:r>
                    </a:p>
                  </a:txBody>
                  <a:tcPr/>
                </a:tc>
                <a:extLst>
                  <a:ext uri="{0D108BD9-81ED-4DB2-BD59-A6C34878D82A}">
                    <a16:rowId xmlns="" xmlns:a16="http://schemas.microsoft.com/office/drawing/2014/main" val="10000"/>
                  </a:ext>
                </a:extLst>
              </a:tr>
              <a:tr h="482872">
                <a:tc>
                  <a:txBody>
                    <a:bodyPr/>
                    <a:lstStyle/>
                    <a:p>
                      <a:r>
                        <a:rPr lang="en-US" sz="2000" dirty="0"/>
                        <a:t>Not static</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Best practices are continually evolving. </a:t>
                      </a: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Flexible but aggressive</a:t>
                      </a:r>
                    </a:p>
                    <a:p>
                      <a:endParaRPr lang="en-US" sz="2000" dirty="0"/>
                    </a:p>
                  </a:txBody>
                  <a:tcPr/>
                </a:tc>
                <a:tc>
                  <a:txBody>
                    <a:bodyPr/>
                    <a:lstStyle/>
                    <a:p>
                      <a:pPr marL="285750" lvl="0" indent="-285750">
                        <a:buFont typeface="Arial" panose="020B0604020202020204" pitchFamily="34" charset="0"/>
                        <a:buChar char="•"/>
                      </a:pPr>
                      <a:r>
                        <a:rPr lang="en-US" sz="2000" dirty="0"/>
                        <a:t>Accommodate “beginner” ports as well as more advanced ports.</a:t>
                      </a:r>
                    </a:p>
                    <a:p>
                      <a:pPr marL="285750" lvl="0" indent="-285750">
                        <a:buFont typeface="Arial" panose="020B0604020202020204" pitchFamily="34" charset="0"/>
                        <a:buChar char="•"/>
                      </a:pPr>
                      <a:r>
                        <a:rPr lang="en-US" sz="2000" dirty="0"/>
                        <a:t>Numerical goals</a:t>
                      </a:r>
                    </a:p>
                  </a:txBody>
                  <a:tcPr/>
                </a:tc>
                <a:extLst>
                  <a:ext uri="{0D108BD9-81ED-4DB2-BD59-A6C34878D82A}">
                    <a16:rowId xmlns="" xmlns:a16="http://schemas.microsoft.com/office/drawing/2014/main" val="10002"/>
                  </a:ext>
                </a:extLst>
              </a:tr>
              <a:tr h="512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Scope</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Which pollutants &amp; which media</a:t>
                      </a:r>
                    </a:p>
                  </a:txBody>
                  <a:tcPr/>
                </a:tc>
                <a:extLst>
                  <a:ext uri="{0D108BD9-81ED-4DB2-BD59-A6C34878D82A}">
                    <a16:rowId xmlns="" xmlns:a16="http://schemas.microsoft.com/office/drawing/2014/main" val="10003"/>
                  </a:ext>
                </a:extLst>
              </a:tr>
              <a:tr h="571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Value added</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How to complement existing programs</a:t>
                      </a:r>
                    </a:p>
                  </a:txBody>
                  <a:tcPr/>
                </a:tc>
                <a:extLst>
                  <a:ext uri="{0D108BD9-81ED-4DB2-BD59-A6C34878D82A}">
                    <a16:rowId xmlns="" xmlns:a16="http://schemas.microsoft.com/office/drawing/2014/main" val="10004"/>
                  </a:ext>
                </a:extLst>
              </a:tr>
              <a:tr h="849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What’s in it for the ports</a:t>
                      </a:r>
                    </a:p>
                  </a:txBody>
                  <a:tcPr/>
                </a:tc>
                <a:tc>
                  <a:txBody>
                    <a:bodyPr/>
                    <a:lstStyle/>
                    <a:p>
                      <a:pPr marL="285750" lvl="0" indent="-285750">
                        <a:buFont typeface="Arial" panose="020B0604020202020204" pitchFamily="34" charset="0"/>
                        <a:buChar char="•"/>
                      </a:pPr>
                      <a:r>
                        <a:rPr lang="en-US" sz="2000" dirty="0"/>
                        <a:t>State/federal support</a:t>
                      </a:r>
                    </a:p>
                    <a:p>
                      <a:pPr marL="285750" lvl="0" indent="-285750">
                        <a:buFont typeface="Arial" panose="020B0604020202020204" pitchFamily="34" charset="0"/>
                        <a:buChar char="•"/>
                      </a:pPr>
                      <a:r>
                        <a:rPr lang="en-US" sz="2000" dirty="0"/>
                        <a:t>Clear incentives</a:t>
                      </a:r>
                    </a:p>
                  </a:txBody>
                  <a:tcPr/>
                </a:tc>
                <a:extLst>
                  <a:ext uri="{0D108BD9-81ED-4DB2-BD59-A6C34878D82A}">
                    <a16:rowId xmlns=""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Accountability</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3</a:t>
                      </a:r>
                      <a:r>
                        <a:rPr lang="en-US" sz="2000" baseline="30000" dirty="0"/>
                        <a:t>rd</a:t>
                      </a:r>
                      <a:r>
                        <a:rPr lang="en-US" sz="2000" dirty="0"/>
                        <a:t> party verification</a:t>
                      </a:r>
                    </a:p>
                  </a:txBody>
                  <a:tcPr/>
                </a:tc>
                <a:extLst>
                  <a:ext uri="{0D108BD9-81ED-4DB2-BD59-A6C34878D82A}">
                    <a16:rowId xmlns=""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CED2A305-9683-4CCB-820B-3B88637DEBF1}"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11032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4: Community-Port Engagement Tools</a:t>
            </a:r>
          </a:p>
        </p:txBody>
      </p:sp>
      <p:sp>
        <p:nvSpPr>
          <p:cNvPr id="3" name="Content Placeholder 2"/>
          <p:cNvSpPr>
            <a:spLocks noGrp="1"/>
          </p:cNvSpPr>
          <p:nvPr>
            <p:ph idx="1"/>
          </p:nvPr>
        </p:nvSpPr>
        <p:spPr>
          <a:xfrm>
            <a:off x="1377864" y="1473202"/>
            <a:ext cx="9469676" cy="4883150"/>
          </a:xfrm>
        </p:spPr>
        <p:txBody>
          <a:bodyPr>
            <a:normAutofit fontScale="85000" lnSpcReduction="10000"/>
          </a:bodyPr>
          <a:lstStyle/>
          <a:p>
            <a:pPr marL="514350" indent="-514350">
              <a:buFont typeface="+mj-lt"/>
              <a:buAutoNum type="arabicPeriod"/>
            </a:pPr>
            <a:r>
              <a:rPr lang="en-US" dirty="0"/>
              <a:t>Finalize EPA’s capacity-building tools </a:t>
            </a:r>
          </a:p>
          <a:p>
            <a:pPr marL="514350" indent="-514350">
              <a:buFont typeface="+mj-lt"/>
              <a:buAutoNum type="arabicPeriod"/>
            </a:pPr>
            <a:r>
              <a:rPr lang="en-US" dirty="0"/>
              <a:t>Develop future tools in partnership with key stakeholders</a:t>
            </a:r>
          </a:p>
          <a:p>
            <a:pPr marL="514350" indent="-514350">
              <a:buFont typeface="+mj-lt"/>
              <a:buAutoNum type="arabicPeriod"/>
            </a:pPr>
            <a:r>
              <a:rPr lang="en-US" dirty="0"/>
              <a:t>*Prioritize regional office actions in communities disproportionately exposed to port area emissions</a:t>
            </a:r>
          </a:p>
          <a:p>
            <a:pPr marL="0" indent="0">
              <a:buNone/>
            </a:pPr>
            <a:endParaRPr lang="en-US" dirty="0"/>
          </a:p>
          <a:p>
            <a:pPr>
              <a:buFont typeface="Wingdings" panose="05000000000000000000" pitchFamily="2" charset="2"/>
              <a:buChar char="Ø"/>
            </a:pPr>
            <a:r>
              <a:rPr lang="en-US" dirty="0"/>
              <a:t>A number of other recommendations are also related to community engagement. Examples include:</a:t>
            </a:r>
          </a:p>
          <a:p>
            <a:pPr lvl="2"/>
            <a:r>
              <a:rPr lang="en-US" dirty="0"/>
              <a:t>Guidance on developing and communicating inventories </a:t>
            </a:r>
          </a:p>
          <a:p>
            <a:pPr lvl="2"/>
            <a:r>
              <a:rPr lang="en-US" dirty="0"/>
              <a:t>Use of emerging tools (“citizen science”)</a:t>
            </a:r>
          </a:p>
          <a:p>
            <a:pPr lvl="2"/>
            <a:r>
              <a:rPr lang="en-US" dirty="0"/>
              <a:t>Guidance on emissions reduction strategies and best practices</a:t>
            </a:r>
          </a:p>
          <a:p>
            <a:pPr lvl="2"/>
            <a:r>
              <a:rPr lang="en-US" dirty="0"/>
              <a:t>Advocating for EJ in the NEPA process </a:t>
            </a:r>
          </a:p>
          <a:p>
            <a:pPr lvl="2"/>
            <a:r>
              <a:rPr lang="en-US" dirty="0"/>
              <a:t>For a more complete list see Section 4 </a:t>
            </a:r>
          </a:p>
        </p:txBody>
      </p:sp>
      <p:sp>
        <p:nvSpPr>
          <p:cNvPr id="5" name="Slide Number Placeholder 4"/>
          <p:cNvSpPr>
            <a:spLocks noGrp="1"/>
          </p:cNvSpPr>
          <p:nvPr>
            <p:ph type="sldNum" sz="quarter" idx="12"/>
          </p:nvPr>
        </p:nvSpPr>
        <p:spPr/>
        <p:txBody>
          <a:bodyPr/>
          <a:lstStyle/>
          <a:p>
            <a:fld id="{3CE5FB4C-8F1C-4F18-AD40-D461F490FEC3}" type="slidenum">
              <a:rPr lang="en-US" smtClean="0"/>
              <a:t>18</a:t>
            </a:fld>
            <a:endParaRPr lang="en-US"/>
          </a:p>
        </p:txBody>
      </p:sp>
    </p:spTree>
    <p:extLst>
      <p:ext uri="{BB962C8B-B14F-4D97-AF65-F5344CB8AC3E}">
        <p14:creationId xmlns:p14="http://schemas.microsoft.com/office/powerpoint/2010/main" val="37083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Community-Port Engagement Tools (continued)</a:t>
            </a:r>
          </a:p>
        </p:txBody>
      </p:sp>
      <p:sp>
        <p:nvSpPr>
          <p:cNvPr id="3" name="Content Placeholder 2"/>
          <p:cNvSpPr>
            <a:spLocks noGrp="1"/>
          </p:cNvSpPr>
          <p:nvPr>
            <p:ph idx="1"/>
          </p:nvPr>
        </p:nvSpPr>
        <p:spPr>
          <a:xfrm>
            <a:off x="1981200" y="1600203"/>
            <a:ext cx="8229601" cy="4525963"/>
          </a:xfrm>
        </p:spPr>
        <p:txBody>
          <a:bodyPr/>
          <a:lstStyle/>
          <a:p>
            <a:pPr marL="0" indent="0">
              <a:buNone/>
            </a:pPr>
            <a:r>
              <a:rPr lang="en-US" dirty="0"/>
              <a:t>4.3 *Prioritize regional office actions in communities disproportionately exposed to port area emissions</a:t>
            </a:r>
          </a:p>
          <a:p>
            <a:pPr lvl="1"/>
            <a:r>
              <a:rPr lang="en-US" dirty="0"/>
              <a:t>Some members felt that Port Authorities and other port operators should always be included in EPA meetings with communities</a:t>
            </a:r>
          </a:p>
          <a:p>
            <a:pPr lvl="1"/>
            <a:r>
              <a:rPr lang="en-US" dirty="0"/>
              <a:t>Others felt it was appropriate and valuable for EPA to meet with communities independently</a:t>
            </a:r>
          </a:p>
          <a:p>
            <a:pPr marL="457200" lvl="1" indent="0">
              <a:buNone/>
            </a:pPr>
            <a:endParaRPr lang="en-US" dirty="0"/>
          </a:p>
        </p:txBody>
      </p:sp>
      <p:sp>
        <p:nvSpPr>
          <p:cNvPr id="4" name="Slide Number Placeholder 3"/>
          <p:cNvSpPr>
            <a:spLocks noGrp="1"/>
          </p:cNvSpPr>
          <p:nvPr>
            <p:ph type="sldNum" sz="quarter" idx="12"/>
          </p:nvPr>
        </p:nvSpPr>
        <p:spPr/>
        <p:txBody>
          <a:bodyPr/>
          <a:lstStyle/>
          <a:p>
            <a:fld id="{CED2A305-9683-4CCB-820B-3B88637DEBF1}"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23841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Port-related operations are significant sources of air emissions and greenhouse gases.</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32790" y="1600200"/>
            <a:ext cx="5858335" cy="4525963"/>
          </a:xfrm>
        </p:spPr>
      </p:pic>
      <p:sp>
        <p:nvSpPr>
          <p:cNvPr id="4" name="Slide Number Placeholder 3"/>
          <p:cNvSpPr>
            <a:spLocks noGrp="1"/>
          </p:cNvSpPr>
          <p:nvPr>
            <p:ph type="sldNum" sz="quarter" idx="12"/>
          </p:nvPr>
        </p:nvSpPr>
        <p:spPr/>
        <p:txBody>
          <a:bodyPr/>
          <a:lstStyle/>
          <a:p>
            <a:fld id="{CED2A305-9683-4CCB-820B-3B88637DEBF1}" type="slidenum">
              <a:rPr lang="en-US" smtClean="0">
                <a:solidFill>
                  <a:prstClr val="black">
                    <a:tint val="75000"/>
                  </a:prstClr>
                </a:solidFill>
              </a:rPr>
              <a:pPr/>
              <a:t>2</a:t>
            </a:fld>
            <a:endParaRPr lang="en-US">
              <a:solidFill>
                <a:prstClr val="black">
                  <a:tint val="75000"/>
                </a:prstClr>
              </a:solidFill>
            </a:endParaRPr>
          </a:p>
        </p:txBody>
      </p:sp>
      <p:sp>
        <p:nvSpPr>
          <p:cNvPr id="3" name="Rectangle 2"/>
          <p:cNvSpPr/>
          <p:nvPr/>
        </p:nvSpPr>
        <p:spPr>
          <a:xfrm>
            <a:off x="843876" y="2688523"/>
            <a:ext cx="3602863" cy="1754326"/>
          </a:xfrm>
          <a:prstGeom prst="rect">
            <a:avLst/>
          </a:prstGeom>
        </p:spPr>
        <p:txBody>
          <a:bodyPr wrap="square">
            <a:spAutoFit/>
          </a:bodyPr>
          <a:lstStyle/>
          <a:p>
            <a:r>
              <a:rPr lang="en-US" dirty="0" smtClean="0"/>
              <a:t>Many ports are in areas with existing air quality challenges and nearby populations.</a:t>
            </a:r>
          </a:p>
          <a:p>
            <a:endParaRPr lang="en-US" dirty="0"/>
          </a:p>
          <a:p>
            <a:r>
              <a:rPr lang="en-US" dirty="0" smtClean="0"/>
              <a:t>The largest sources of port-related emissions are vessels and trucks.</a:t>
            </a:r>
            <a:endParaRPr lang="en-US" dirty="0"/>
          </a:p>
        </p:txBody>
      </p:sp>
    </p:spTree>
    <p:extLst>
      <p:ext uri="{BB962C8B-B14F-4D97-AF65-F5344CB8AC3E}">
        <p14:creationId xmlns:p14="http://schemas.microsoft.com/office/powerpoint/2010/main" val="328017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5: Coordination with Relevant Government Programs</a:t>
            </a:r>
          </a:p>
        </p:txBody>
      </p:sp>
      <p:sp>
        <p:nvSpPr>
          <p:cNvPr id="5" name="Content Placeholder 4"/>
          <p:cNvSpPr>
            <a:spLocks noGrp="1"/>
          </p:cNvSpPr>
          <p:nvPr>
            <p:ph idx="1"/>
          </p:nvPr>
        </p:nvSpPr>
        <p:spPr>
          <a:xfrm>
            <a:off x="1981201" y="1655997"/>
            <a:ext cx="8431967" cy="4700354"/>
          </a:xfrm>
        </p:spPr>
        <p:txBody>
          <a:bodyPr>
            <a:normAutofit fontScale="77500" lnSpcReduction="20000"/>
          </a:bodyPr>
          <a:lstStyle/>
          <a:p>
            <a:pPr marL="514350" indent="-514350">
              <a:buFont typeface="+mj-lt"/>
              <a:buAutoNum type="arabicPeriod"/>
            </a:pPr>
            <a:r>
              <a:rPr lang="en-US" dirty="0"/>
              <a:t>Coordinate within EPA, with CMTS, and other state, fed, and tribal agencies.  Examples include:</a:t>
            </a:r>
          </a:p>
          <a:p>
            <a:pPr lvl="2"/>
            <a:r>
              <a:rPr lang="en-US" dirty="0"/>
              <a:t>Internal coordination with SmartWay, Regional Diesel Collaboratives, NEJAC, Office of Environmental Justice, other </a:t>
            </a:r>
            <a:r>
              <a:rPr lang="en-US" dirty="0" err="1"/>
              <a:t>env</a:t>
            </a:r>
            <a:r>
              <a:rPr lang="en-US" dirty="0"/>
              <a:t>. media offices</a:t>
            </a:r>
          </a:p>
          <a:p>
            <a:pPr lvl="2"/>
            <a:r>
              <a:rPr lang="en-US" dirty="0"/>
              <a:t>CMTS Maritime and Air Emissions Workgroup and EJ Interagency Working Group as forums for federal coordination</a:t>
            </a:r>
          </a:p>
          <a:p>
            <a:pPr lvl="2"/>
            <a:r>
              <a:rPr lang="en-US" dirty="0"/>
              <a:t>Coordination with HHS/CDC on health impact communications</a:t>
            </a:r>
          </a:p>
          <a:p>
            <a:pPr marL="514350" indent="-514350">
              <a:buFont typeface="+mj-lt"/>
              <a:buAutoNum type="arabicPeriod"/>
            </a:pPr>
            <a:r>
              <a:rPr lang="en-US" dirty="0"/>
              <a:t>Advocate for environmental justice, protection of treaty rights, mitigation, and transparency in the NEPA process</a:t>
            </a:r>
          </a:p>
          <a:p>
            <a:pPr marL="514350" indent="-514350">
              <a:buFont typeface="+mj-lt"/>
              <a:buAutoNum type="arabicPeriod"/>
            </a:pPr>
            <a:r>
              <a:rPr lang="en-US" dirty="0"/>
              <a:t>Work with sister agencies on voluntary national strategies to reduce emissions from the entire freight network</a:t>
            </a:r>
          </a:p>
          <a:p>
            <a:pPr marL="514350" indent="-514350">
              <a:buFont typeface="+mj-lt"/>
              <a:buAutoNum type="arabicPeriod"/>
            </a:pPr>
            <a:r>
              <a:rPr lang="en-US" dirty="0"/>
              <a:t>Expand SmartWay to other port operators (e.g., vessel operators) and consider how to recognize existing SmartWay partner port strategies</a:t>
            </a:r>
          </a:p>
        </p:txBody>
      </p:sp>
      <p:sp>
        <p:nvSpPr>
          <p:cNvPr id="3" name="Slide Number Placeholder 2"/>
          <p:cNvSpPr>
            <a:spLocks noGrp="1"/>
          </p:cNvSpPr>
          <p:nvPr>
            <p:ph type="sldNum" sz="quarter" idx="12"/>
          </p:nvPr>
        </p:nvSpPr>
        <p:spPr/>
        <p:txBody>
          <a:bodyPr/>
          <a:lstStyle/>
          <a:p>
            <a:fld id="{3CE5FB4C-8F1C-4F18-AD40-D461F490FEC3}" type="slidenum">
              <a:rPr lang="en-US" smtClean="0"/>
              <a:t>20</a:t>
            </a:fld>
            <a:endParaRPr lang="en-US" dirty="0"/>
          </a:p>
        </p:txBody>
      </p:sp>
    </p:spTree>
    <p:extLst>
      <p:ext uri="{BB962C8B-B14F-4D97-AF65-F5344CB8AC3E}">
        <p14:creationId xmlns:p14="http://schemas.microsoft.com/office/powerpoint/2010/main" val="260596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6: Increasing and Targeting Funding</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Seek DERA reauthorization and full funding</a:t>
            </a:r>
          </a:p>
          <a:p>
            <a:pPr marL="514350" indent="-514350">
              <a:buFont typeface="+mj-lt"/>
              <a:buAutoNum type="arabicPeriod"/>
            </a:pPr>
            <a:r>
              <a:rPr lang="en-US" dirty="0"/>
              <a:t>Encourage use of more CMAQ funding at ports</a:t>
            </a:r>
          </a:p>
          <a:p>
            <a:pPr marL="514350" indent="-514350">
              <a:buFont typeface="+mj-lt"/>
              <a:buAutoNum type="arabicPeriod"/>
            </a:pPr>
            <a:r>
              <a:rPr lang="en-US" dirty="0"/>
              <a:t>Collaborate with other federal agencies to coordinate and publicize funding</a:t>
            </a:r>
          </a:p>
          <a:p>
            <a:pPr marL="514350" indent="-514350">
              <a:buFont typeface="+mj-lt"/>
              <a:buAutoNum type="arabicPeriod"/>
            </a:pPr>
            <a:r>
              <a:rPr lang="en-US" dirty="0"/>
              <a:t>Encourage use of SEPs to fund port projects</a:t>
            </a:r>
          </a:p>
          <a:p>
            <a:pPr marL="514350" indent="-514350">
              <a:buFont typeface="+mj-lt"/>
              <a:buAutoNum type="arabicPeriod"/>
            </a:pPr>
            <a:r>
              <a:rPr lang="en-US" dirty="0"/>
              <a:t>Provide funding for demonstration projects</a:t>
            </a:r>
          </a:p>
          <a:p>
            <a:pPr marL="514350" indent="-514350">
              <a:buFont typeface="+mj-lt"/>
              <a:buAutoNum type="arabicPeriod"/>
            </a:pPr>
            <a:r>
              <a:rPr lang="en-US" dirty="0"/>
              <a:t>*Support and incentivize inventories and clean air plans</a:t>
            </a:r>
          </a:p>
          <a:p>
            <a:pPr marL="514350" indent="-514350">
              <a:buFont typeface="+mj-lt"/>
              <a:buAutoNum type="arabicPeriod"/>
            </a:pPr>
            <a:r>
              <a:rPr lang="en-US" dirty="0"/>
              <a:t>Identify new, feasible sources of self-sustained funding</a:t>
            </a:r>
          </a:p>
          <a:p>
            <a:pPr marL="514350" indent="-514350">
              <a:buFont typeface="+mj-lt"/>
              <a:buAutoNum type="arabicPeriod"/>
            </a:pPr>
            <a:r>
              <a:rPr lang="en-US" dirty="0"/>
              <a:t>*Prioritize funding based on demonstration of measurable improvement; strengthen criteria to ensure public health benefits</a:t>
            </a:r>
          </a:p>
        </p:txBody>
      </p:sp>
      <p:pic>
        <p:nvPicPr>
          <p:cNvPr id="3074" name="Picture 2" descr="C:\Users\phanna\AppData\Local\Microsoft\Windows\Temporary Internet Files\Content.IE5\FAT30TCZ\clipart02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550" y="187774"/>
            <a:ext cx="1990779" cy="11300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CE5FB4C-8F1C-4F18-AD40-D461F490FEC3}" type="slidenum">
              <a:rPr lang="en-US" smtClean="0"/>
              <a:t>21</a:t>
            </a:fld>
            <a:endParaRPr lang="en-US" dirty="0"/>
          </a:p>
        </p:txBody>
      </p:sp>
    </p:spTree>
    <p:extLst>
      <p:ext uri="{BB962C8B-B14F-4D97-AF65-F5344CB8AC3E}">
        <p14:creationId xmlns:p14="http://schemas.microsoft.com/office/powerpoint/2010/main" val="1515002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Increasing and Targeting Funding (continued)</a:t>
            </a:r>
          </a:p>
        </p:txBody>
      </p:sp>
      <p:sp>
        <p:nvSpPr>
          <p:cNvPr id="3" name="Content Placeholder 2"/>
          <p:cNvSpPr>
            <a:spLocks noGrp="1"/>
          </p:cNvSpPr>
          <p:nvPr>
            <p:ph idx="1"/>
          </p:nvPr>
        </p:nvSpPr>
        <p:spPr>
          <a:xfrm>
            <a:off x="1139868" y="1417638"/>
            <a:ext cx="9707672" cy="5103083"/>
          </a:xfrm>
        </p:spPr>
        <p:txBody>
          <a:bodyPr>
            <a:normAutofit fontScale="70000" lnSpcReduction="20000"/>
          </a:bodyPr>
          <a:lstStyle/>
          <a:p>
            <a:pPr marL="0" indent="0">
              <a:buNone/>
            </a:pPr>
            <a:r>
              <a:rPr lang="en-US" dirty="0"/>
              <a:t>6.6 *Support and incentivize inventories and clean air plans</a:t>
            </a:r>
          </a:p>
          <a:p>
            <a:pPr lvl="1"/>
            <a:r>
              <a:rPr lang="en-US" dirty="0"/>
              <a:t>Range of opinions on how to use funds to promote inventories and clean air plans</a:t>
            </a:r>
          </a:p>
          <a:p>
            <a:pPr lvl="2"/>
            <a:r>
              <a:rPr lang="en-US" sz="2900" dirty="0"/>
              <a:t>Some members recommend EPA fund inventory/clean air plan development</a:t>
            </a:r>
          </a:p>
          <a:p>
            <a:pPr lvl="2"/>
            <a:r>
              <a:rPr lang="en-US" sz="2900" dirty="0"/>
              <a:t>Others recommend restricting EPA funds to Port Authorities that have conducted or committed to conducting inventories</a:t>
            </a:r>
          </a:p>
          <a:p>
            <a:pPr marL="0" indent="0">
              <a:buNone/>
            </a:pPr>
            <a:endParaRPr lang="en-US" dirty="0"/>
          </a:p>
          <a:p>
            <a:pPr marL="0" indent="0">
              <a:buNone/>
            </a:pPr>
            <a:r>
              <a:rPr lang="en-US" dirty="0"/>
              <a:t>6.8 *Prioritize funding based on demonstration of measurable improvement; strengthen criteria to ensure public health benefits </a:t>
            </a:r>
          </a:p>
          <a:p>
            <a:pPr lvl="1"/>
            <a:r>
              <a:rPr lang="en-US" dirty="0"/>
              <a:t>Range of views on how stringent criteria for future funding should be or whether the criteria for DERA should change</a:t>
            </a:r>
          </a:p>
          <a:p>
            <a:pPr lvl="2"/>
            <a:r>
              <a:rPr lang="en-US" sz="2900" dirty="0"/>
              <a:t>Some say strong funding criteria (e.g., requirement to have inventory, clean air plan, participate in structured EPA program,) are needed</a:t>
            </a:r>
          </a:p>
          <a:p>
            <a:pPr lvl="2"/>
            <a:r>
              <a:rPr lang="en-US" sz="2900" dirty="0"/>
              <a:t>Others are concerned that strong criteria could preclude Port Authorities with limited bandwidth (and possibly the greatest emissions reductions needs</a:t>
            </a:r>
            <a:r>
              <a:rPr lang="en-US" sz="2900" dirty="0" smtClean="0"/>
              <a:t>)</a:t>
            </a:r>
            <a:endParaRPr lang="en-US" dirty="0"/>
          </a:p>
        </p:txBody>
      </p:sp>
      <p:sp>
        <p:nvSpPr>
          <p:cNvPr id="4" name="Slide Number Placeholder 3"/>
          <p:cNvSpPr>
            <a:spLocks noGrp="1"/>
          </p:cNvSpPr>
          <p:nvPr>
            <p:ph type="sldNum" sz="quarter" idx="12"/>
          </p:nvPr>
        </p:nvSpPr>
        <p:spPr/>
        <p:txBody>
          <a:bodyPr/>
          <a:lstStyle/>
          <a:p>
            <a:fld id="{CED2A305-9683-4CCB-820B-3B88637DEBF1}"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2456340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7: Information Clearinghouse and Communications</a:t>
            </a:r>
          </a:p>
        </p:txBody>
      </p:sp>
      <p:sp>
        <p:nvSpPr>
          <p:cNvPr id="3" name="Content Placeholder 2"/>
          <p:cNvSpPr>
            <a:spLocks noGrp="1"/>
          </p:cNvSpPr>
          <p:nvPr>
            <p:ph idx="1"/>
          </p:nvPr>
        </p:nvSpPr>
        <p:spPr>
          <a:xfrm>
            <a:off x="1981201" y="1981203"/>
            <a:ext cx="8072203" cy="4525963"/>
          </a:xfrm>
        </p:spPr>
        <p:txBody>
          <a:bodyPr/>
          <a:lstStyle/>
          <a:p>
            <a:pPr marL="514350" indent="-514350">
              <a:buFont typeface="+mj-lt"/>
              <a:buAutoNum type="arabicPeriod"/>
            </a:pPr>
            <a:r>
              <a:rPr lang="en-US" sz="2800" dirty="0"/>
              <a:t>Develop communications and outreach strategy to promote use of program resources</a:t>
            </a:r>
          </a:p>
          <a:p>
            <a:pPr marL="514350" indent="-514350">
              <a:buFont typeface="+mj-lt"/>
              <a:buAutoNum type="arabicPeriod"/>
            </a:pPr>
            <a:r>
              <a:rPr lang="en-US" sz="2800" dirty="0"/>
              <a:t>Create web-based information clearinghouse</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0402" y="4123533"/>
            <a:ext cx="3330677" cy="249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3CE5FB4C-8F1C-4F18-AD40-D461F490FEC3}" type="slidenum">
              <a:rPr lang="en-US" smtClean="0"/>
              <a:t>23</a:t>
            </a:fld>
            <a:endParaRPr lang="en-US"/>
          </a:p>
        </p:txBody>
      </p:sp>
    </p:spTree>
    <p:extLst>
      <p:ext uri="{BB962C8B-B14F-4D97-AF65-F5344CB8AC3E}">
        <p14:creationId xmlns:p14="http://schemas.microsoft.com/office/powerpoint/2010/main" val="24584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Inventories and Metrics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Develop inventory guidance</a:t>
            </a:r>
          </a:p>
          <a:p>
            <a:pPr lvl="2"/>
            <a:r>
              <a:rPr lang="en-US" dirty="0"/>
              <a:t>Acknowledge various levels and quality of data</a:t>
            </a:r>
          </a:p>
          <a:p>
            <a:pPr lvl="2"/>
            <a:r>
              <a:rPr lang="en-US" dirty="0"/>
              <a:t>Consider emerging data sources (e.g. citizen science)</a:t>
            </a:r>
          </a:p>
          <a:p>
            <a:pPr marL="514350" indent="-514350">
              <a:buFont typeface="+mj-lt"/>
              <a:buAutoNum type="arabicPeriod"/>
            </a:pPr>
            <a:r>
              <a:rPr lang="en-US" dirty="0"/>
              <a:t>Assist and encourage development of refined port-related inventories</a:t>
            </a:r>
          </a:p>
          <a:p>
            <a:pPr marL="514350" indent="-514350">
              <a:buFont typeface="+mj-lt"/>
              <a:buAutoNum type="arabicPeriod"/>
            </a:pPr>
            <a:r>
              <a:rPr lang="en-US" dirty="0"/>
              <a:t>Facilitate simple, non-technical communication of inventories to stakeholders</a:t>
            </a:r>
          </a:p>
          <a:p>
            <a:pPr marL="514350" indent="-514350">
              <a:buFont typeface="+mj-lt"/>
              <a:buAutoNum type="arabicPeriod"/>
            </a:pPr>
            <a:r>
              <a:rPr lang="en-US" dirty="0"/>
              <a:t>Provide guidance on indicators/metrics</a:t>
            </a:r>
          </a:p>
          <a:p>
            <a:pPr marL="514350" indent="-514350">
              <a:buFont typeface="+mj-lt"/>
              <a:buAutoNum type="arabicPeriod"/>
            </a:pPr>
            <a:r>
              <a:rPr lang="en-US" dirty="0"/>
              <a:t>Identify and/or develop calculators</a:t>
            </a:r>
          </a:p>
          <a:p>
            <a:pPr marL="514350" indent="-514350">
              <a:buFont typeface="+mj-lt"/>
              <a:buAutoNum type="arabicPeriod"/>
            </a:pPr>
            <a:r>
              <a:rPr lang="en-US" dirty="0"/>
              <a:t>Provide guidance on other programs’ indictors, metrics, and tools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1" y="171646"/>
            <a:ext cx="2532065" cy="185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CE5FB4C-8F1C-4F18-AD40-D461F490FEC3}" type="slidenum">
              <a:rPr lang="en-US" smtClean="0"/>
              <a:t>24</a:t>
            </a:fld>
            <a:endParaRPr lang="en-US"/>
          </a:p>
        </p:txBody>
      </p:sp>
      <p:sp>
        <p:nvSpPr>
          <p:cNvPr id="6" name="TextBox 5"/>
          <p:cNvSpPr txBox="1"/>
          <p:nvPr/>
        </p:nvSpPr>
        <p:spPr>
          <a:xfrm>
            <a:off x="1625600" y="6421284"/>
            <a:ext cx="1047082" cy="369332"/>
          </a:xfrm>
          <a:prstGeom prst="rect">
            <a:avLst/>
          </a:prstGeom>
          <a:noFill/>
        </p:spPr>
        <p:txBody>
          <a:bodyPr wrap="none" rtlCol="0">
            <a:spAutoFit/>
          </a:bodyPr>
          <a:lstStyle/>
          <a:p>
            <a:r>
              <a:rPr lang="en-US" dirty="0"/>
              <a:t>Section 8</a:t>
            </a:r>
          </a:p>
        </p:txBody>
      </p:sp>
    </p:spTree>
    <p:extLst>
      <p:ext uri="{BB962C8B-B14F-4D97-AF65-F5344CB8AC3E}">
        <p14:creationId xmlns:p14="http://schemas.microsoft.com/office/powerpoint/2010/main" val="282569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Section 9: Ideas Felt to be Non-Consensus or Out of Scope</a:t>
            </a:r>
          </a:p>
        </p:txBody>
      </p:sp>
      <p:sp>
        <p:nvSpPr>
          <p:cNvPr id="3" name="Content Placeholder 2"/>
          <p:cNvSpPr>
            <a:spLocks noGrp="1"/>
          </p:cNvSpPr>
          <p:nvPr>
            <p:ph idx="1"/>
          </p:nvPr>
        </p:nvSpPr>
        <p:spPr>
          <a:xfrm>
            <a:off x="1252603" y="1600202"/>
            <a:ext cx="9832931" cy="5063414"/>
          </a:xfrm>
        </p:spPr>
        <p:txBody>
          <a:bodyPr>
            <a:normAutofit fontScale="77500" lnSpcReduction="20000"/>
          </a:bodyPr>
          <a:lstStyle/>
          <a:p>
            <a:pPr marL="0" indent="0">
              <a:buNone/>
            </a:pPr>
            <a:r>
              <a:rPr lang="en-US" sz="3100" dirty="0"/>
              <a:t>Prioritization of these recommendations, along with other emissions reduction strategies (including regulatory approaches), was raised in some Workgroup discussions. The Workgroup did not reach a consensus on this broader prioritization, since our scope was defined as a voluntary initiative. The following statement reflects the concerns expressed by those members:</a:t>
            </a:r>
          </a:p>
          <a:p>
            <a:endParaRPr lang="en-US" dirty="0"/>
          </a:p>
          <a:p>
            <a:pPr lvl="1"/>
            <a:r>
              <a:rPr lang="en-US" i="1" dirty="0">
                <a:solidFill>
                  <a:srgbClr val="0070C0"/>
                </a:solidFill>
              </a:rPr>
              <a:t>The Workgroup has provided EPA with numerous recommendations, a number of which will require significant time and expense for the Agency to implement.  In prioritizing which requests to adopt in the near-term, EPA should, first, articulate its air quality and human health goals with respect to reducing freight emissions, including a timeline for reaching those goals; and then determine the combination of strategies it should employ to reach those goals (including funding, voluntary, regulatory, and guidance-oriented strategies). Such an assessment will help ensure that EPA’s actions are driven by its mission (protect human health and the environment) and timely delivered.</a:t>
            </a:r>
          </a:p>
        </p:txBody>
      </p:sp>
      <p:sp>
        <p:nvSpPr>
          <p:cNvPr id="4" name="Slide Number Placeholder 3"/>
          <p:cNvSpPr>
            <a:spLocks noGrp="1"/>
          </p:cNvSpPr>
          <p:nvPr>
            <p:ph type="sldNum" sz="quarter" idx="12"/>
          </p:nvPr>
        </p:nvSpPr>
        <p:spPr/>
        <p:txBody>
          <a:bodyPr/>
          <a:lstStyle/>
          <a:p>
            <a:fld id="{CED2A305-9683-4CCB-820B-3B88637DEBF1}"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185371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themes </a:t>
            </a:r>
            <a:endParaRPr lang="en-US" dirty="0"/>
          </a:p>
        </p:txBody>
      </p:sp>
      <p:sp>
        <p:nvSpPr>
          <p:cNvPr id="3" name="Content Placeholder 2"/>
          <p:cNvSpPr>
            <a:spLocks noGrp="1"/>
          </p:cNvSpPr>
          <p:nvPr>
            <p:ph idx="1"/>
          </p:nvPr>
        </p:nvSpPr>
        <p:spPr>
          <a:xfrm>
            <a:off x="1390389" y="1252603"/>
            <a:ext cx="9857984" cy="5066172"/>
          </a:xfrm>
        </p:spPr>
        <p:txBody>
          <a:bodyPr>
            <a:normAutofit fontScale="62500" lnSpcReduction="20000"/>
          </a:bodyPr>
          <a:lstStyle/>
          <a:p>
            <a:pPr>
              <a:spcAft>
                <a:spcPts val="600"/>
              </a:spcAft>
            </a:pPr>
            <a:r>
              <a:rPr lang="en-US" dirty="0" smtClean="0"/>
              <a:t>The scope of this work is measurement and </a:t>
            </a:r>
            <a:r>
              <a:rPr lang="en-US" u="sng" dirty="0"/>
              <a:t>voluntary</a:t>
            </a:r>
            <a:r>
              <a:rPr lang="en-US" dirty="0"/>
              <a:t> </a:t>
            </a:r>
            <a:r>
              <a:rPr lang="en-US" dirty="0" smtClean="0"/>
              <a:t>improvements as part of an EPA Ports strategy.</a:t>
            </a:r>
            <a:endParaRPr lang="en-US" dirty="0"/>
          </a:p>
          <a:p>
            <a:pPr lvl="1">
              <a:spcAft>
                <a:spcPts val="600"/>
              </a:spcAft>
            </a:pPr>
            <a:r>
              <a:rPr lang="en-US" dirty="0" smtClean="0"/>
              <a:t>“Ports” is defined to include all the equipment moving in and out of ports – vessels, trucks, trains, terminal and warehouse cargo-handling equipment, and harbor craft.</a:t>
            </a:r>
          </a:p>
          <a:p>
            <a:pPr>
              <a:spcAft>
                <a:spcPts val="600"/>
              </a:spcAft>
            </a:pPr>
            <a:r>
              <a:rPr lang="en-US" dirty="0" smtClean="0"/>
              <a:t>Increased funding and initiatives directed to:</a:t>
            </a:r>
          </a:p>
          <a:p>
            <a:pPr lvl="1">
              <a:spcAft>
                <a:spcPts val="600"/>
              </a:spcAft>
            </a:pPr>
            <a:r>
              <a:rPr lang="en-US" dirty="0" smtClean="0"/>
              <a:t>Vessels, trucks, trains, cargo-handling equipment and operational improvements</a:t>
            </a:r>
          </a:p>
          <a:p>
            <a:pPr lvl="1">
              <a:spcAft>
                <a:spcPts val="600"/>
              </a:spcAft>
            </a:pPr>
            <a:r>
              <a:rPr lang="en-US" dirty="0" smtClean="0"/>
              <a:t>Upgrade and modernize equipment</a:t>
            </a:r>
          </a:p>
          <a:p>
            <a:pPr lvl="1">
              <a:spcAft>
                <a:spcPts val="600"/>
              </a:spcAft>
            </a:pPr>
            <a:r>
              <a:rPr lang="en-US" dirty="0" smtClean="0"/>
              <a:t>Streamline verification of emissions benefits for new technologies and methods</a:t>
            </a:r>
          </a:p>
          <a:p>
            <a:pPr>
              <a:spcAft>
                <a:spcPts val="600"/>
              </a:spcAft>
            </a:pPr>
            <a:r>
              <a:rPr lang="en-US" dirty="0" smtClean="0"/>
              <a:t>Recognition that operational and energy efficiency improvements also result in environmental improvements </a:t>
            </a:r>
          </a:p>
          <a:p>
            <a:pPr lvl="1">
              <a:spcAft>
                <a:spcPts val="600"/>
              </a:spcAft>
            </a:pPr>
            <a:r>
              <a:rPr lang="en-US" dirty="0" smtClean="0"/>
              <a:t>Mechanisms are to be established to quantify and recognize these in both voluntary and regulatory programs</a:t>
            </a:r>
          </a:p>
          <a:p>
            <a:pPr>
              <a:spcAft>
                <a:spcPts val="600"/>
              </a:spcAft>
            </a:pPr>
            <a:r>
              <a:rPr lang="en-US" dirty="0" smtClean="0"/>
              <a:t>Align with and leverage the many federal, state and other programs to better support environmental improvement in and around ports.</a:t>
            </a:r>
          </a:p>
          <a:p>
            <a:pPr lvl="1">
              <a:spcAft>
                <a:spcPts val="600"/>
              </a:spcAft>
            </a:pPr>
            <a:r>
              <a:rPr lang="en-US" dirty="0" smtClean="0"/>
              <a:t>Green Marine, SmartWay and Clean Cargo are specifically recognized.</a:t>
            </a:r>
          </a:p>
          <a:p>
            <a:endParaRPr lang="en-US" dirty="0"/>
          </a:p>
        </p:txBody>
      </p:sp>
      <p:sp>
        <p:nvSpPr>
          <p:cNvPr id="4" name="Slide Number Placeholder 3"/>
          <p:cNvSpPr>
            <a:spLocks noGrp="1"/>
          </p:cNvSpPr>
          <p:nvPr>
            <p:ph type="sldNum" sz="quarter" idx="12"/>
          </p:nvPr>
        </p:nvSpPr>
        <p:spPr/>
        <p:txBody>
          <a:bodyPr/>
          <a:lstStyle/>
          <a:p>
            <a:fld id="{CED2A305-9683-4CCB-820B-3B88637DEBF1}"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645803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CED2A305-9683-4CCB-820B-3B88637DEBF1}" type="slidenum">
              <a:rPr lang="en-US" smtClean="0">
                <a:solidFill>
                  <a:prstClr val="black">
                    <a:tint val="75000"/>
                  </a:prstClr>
                </a:solidFill>
              </a:rPr>
              <a:pPr/>
              <a:t>27</a:t>
            </a:fld>
            <a:endParaRPr lang="en-US">
              <a:solidFill>
                <a:prstClr val="black">
                  <a:tint val="75000"/>
                </a:prstClr>
              </a:solidFill>
            </a:endParaRPr>
          </a:p>
        </p:txBody>
      </p:sp>
      <p:sp>
        <p:nvSpPr>
          <p:cNvPr id="6" name="TextBox 5"/>
          <p:cNvSpPr txBox="1"/>
          <p:nvPr/>
        </p:nvSpPr>
        <p:spPr>
          <a:xfrm>
            <a:off x="4735873" y="5361858"/>
            <a:ext cx="2542427" cy="369332"/>
          </a:xfrm>
          <a:prstGeom prst="rect">
            <a:avLst/>
          </a:prstGeom>
          <a:noFill/>
        </p:spPr>
        <p:txBody>
          <a:bodyPr wrap="none" rtlCol="0">
            <a:spAutoFit/>
          </a:bodyPr>
          <a:lstStyle/>
          <a:p>
            <a:r>
              <a:rPr lang="en-US" dirty="0"/>
              <a:t>Nina Sofia </a:t>
            </a:r>
            <a:r>
              <a:rPr lang="en-US" dirty="0" err="1"/>
              <a:t>Mestan</a:t>
            </a:r>
            <a:r>
              <a:rPr lang="en-US" dirty="0"/>
              <a:t> (Craft)</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3020" y="1600202"/>
            <a:ext cx="4525963" cy="4525963"/>
          </a:xfrm>
        </p:spPr>
      </p:pic>
    </p:spTree>
    <p:extLst>
      <p:ext uri="{BB962C8B-B14F-4D97-AF65-F5344CB8AC3E}">
        <p14:creationId xmlns:p14="http://schemas.microsoft.com/office/powerpoint/2010/main" val="181931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“Ports” are complex legal &amp; operational systems.</a:t>
            </a:r>
          </a:p>
        </p:txBody>
      </p:sp>
      <p:sp>
        <p:nvSpPr>
          <p:cNvPr id="3" name="Content Placeholder 2"/>
          <p:cNvSpPr>
            <a:spLocks noGrp="1"/>
          </p:cNvSpPr>
          <p:nvPr>
            <p:ph sz="half" idx="1"/>
          </p:nvPr>
        </p:nvSpPr>
        <p:spPr>
          <a:xfrm>
            <a:off x="1779180" y="1290639"/>
            <a:ext cx="4614532" cy="5303838"/>
          </a:xfrm>
        </p:spPr>
        <p:txBody>
          <a:bodyPr>
            <a:normAutofit fontScale="40000" lnSpcReduction="20000"/>
          </a:bodyPr>
          <a:lstStyle/>
          <a:p>
            <a:r>
              <a:rPr lang="en-US" sz="4200" b="1" dirty="0"/>
              <a:t>Port Authority</a:t>
            </a:r>
          </a:p>
          <a:p>
            <a:pPr lvl="1"/>
            <a:r>
              <a:rPr lang="en-US" sz="4000" dirty="0"/>
              <a:t>Government-established entity</a:t>
            </a:r>
          </a:p>
          <a:p>
            <a:pPr lvl="1"/>
            <a:r>
              <a:rPr lang="en-US" sz="4000" dirty="0"/>
              <a:t>May be “Landlord,” Operating or both</a:t>
            </a:r>
          </a:p>
          <a:p>
            <a:pPr lvl="1"/>
            <a:r>
              <a:rPr lang="en-US" sz="4000" dirty="0"/>
              <a:t>Financial and legal responsibilities</a:t>
            </a:r>
          </a:p>
          <a:p>
            <a:pPr lvl="1"/>
            <a:r>
              <a:rPr lang="en-US" sz="4000" dirty="0"/>
              <a:t>Environmental requirements for expansions, changes and as needed due to policies, or by government or tribal agencies programs. </a:t>
            </a:r>
          </a:p>
          <a:p>
            <a:pPr lvl="1"/>
            <a:r>
              <a:rPr lang="en-US" sz="4000" dirty="0"/>
              <a:t>Some have or are developing environmental strategies, inventories and programs </a:t>
            </a:r>
          </a:p>
          <a:p>
            <a:pPr lvl="1"/>
            <a:r>
              <a:rPr lang="en-US" sz="4000" dirty="0"/>
              <a:t>The “convening” entity  </a:t>
            </a:r>
          </a:p>
          <a:p>
            <a:pPr marL="457200" lvl="1" indent="0">
              <a:buNone/>
            </a:pPr>
            <a:endParaRPr lang="en-US" dirty="0"/>
          </a:p>
          <a:p>
            <a:r>
              <a:rPr lang="en-US" sz="4000" b="1" dirty="0"/>
              <a:t>Other port operators</a:t>
            </a:r>
          </a:p>
          <a:p>
            <a:pPr lvl="1"/>
            <a:r>
              <a:rPr lang="en-US" sz="4000" dirty="0"/>
              <a:t>Marine terminals (cargo and passenger)</a:t>
            </a:r>
          </a:p>
          <a:p>
            <a:pPr lvl="1"/>
            <a:r>
              <a:rPr lang="en-US" sz="4000" dirty="0"/>
              <a:t>Private terminals, Pilots, tugs and harbor craft</a:t>
            </a:r>
          </a:p>
          <a:p>
            <a:pPr lvl="1"/>
            <a:r>
              <a:rPr lang="en-US" sz="4000" dirty="0"/>
              <a:t>Energy and fuel suppliers</a:t>
            </a:r>
          </a:p>
          <a:p>
            <a:pPr lvl="1"/>
            <a:r>
              <a:rPr lang="en-US" sz="4000" dirty="0"/>
              <a:t>Dredging/maintenance/construction</a:t>
            </a:r>
          </a:p>
          <a:p>
            <a:pPr lvl="1"/>
            <a:r>
              <a:rPr lang="en-US" sz="4000" dirty="0"/>
              <a:t>On/near-port </a:t>
            </a:r>
            <a:r>
              <a:rPr lang="en-US" sz="4000" dirty="0" err="1"/>
              <a:t>railyards</a:t>
            </a:r>
            <a:r>
              <a:rPr lang="en-US" sz="4000" dirty="0"/>
              <a:t> and warehouses</a:t>
            </a:r>
          </a:p>
          <a:p>
            <a:pPr lvl="1"/>
            <a:r>
              <a:rPr lang="en-US" sz="4000" dirty="0"/>
              <a:t>Satellite port facilities</a:t>
            </a:r>
          </a:p>
          <a:p>
            <a:pPr lvl="1"/>
            <a:r>
              <a:rPr lang="en-US" sz="4000" dirty="0"/>
              <a:t>USCG, CBP and other governmental entities</a:t>
            </a:r>
          </a:p>
          <a:p>
            <a:pPr lvl="1"/>
            <a:r>
              <a:rPr lang="en-US" sz="4000" dirty="0">
                <a:solidFill>
                  <a:srgbClr val="0070C0"/>
                </a:solidFill>
              </a:rPr>
              <a:t>(On-port manufacturing was excluded from study)</a:t>
            </a:r>
          </a:p>
        </p:txBody>
      </p:sp>
      <p:sp>
        <p:nvSpPr>
          <p:cNvPr id="4" name="Content Placeholder 3"/>
          <p:cNvSpPr>
            <a:spLocks noGrp="1"/>
          </p:cNvSpPr>
          <p:nvPr>
            <p:ph sz="half" idx="2"/>
          </p:nvPr>
        </p:nvSpPr>
        <p:spPr>
          <a:xfrm>
            <a:off x="6241144" y="1290639"/>
            <a:ext cx="4171677" cy="5303838"/>
          </a:xfrm>
        </p:spPr>
        <p:txBody>
          <a:bodyPr>
            <a:noAutofit/>
          </a:bodyPr>
          <a:lstStyle/>
          <a:p>
            <a:r>
              <a:rPr lang="en-US" sz="1600" b="1" dirty="0"/>
              <a:t>Port facility visitors/users</a:t>
            </a:r>
          </a:p>
          <a:p>
            <a:pPr lvl="1"/>
            <a:r>
              <a:rPr lang="en-US" sz="1600" dirty="0"/>
              <a:t>Ocean/lake/river-going vessels and barge services</a:t>
            </a:r>
          </a:p>
          <a:p>
            <a:pPr lvl="1"/>
            <a:r>
              <a:rPr lang="en-US" sz="1600" dirty="0"/>
              <a:t>Rail carriers</a:t>
            </a:r>
          </a:p>
          <a:p>
            <a:pPr lvl="1"/>
            <a:r>
              <a:rPr lang="en-US" sz="1600" dirty="0"/>
              <a:t>Trucking companies</a:t>
            </a:r>
          </a:p>
          <a:p>
            <a:pPr lvl="1"/>
            <a:r>
              <a:rPr lang="en-US" sz="1600" dirty="0"/>
              <a:t>Supply deliveries</a:t>
            </a:r>
          </a:p>
          <a:p>
            <a:pPr lvl="1"/>
            <a:r>
              <a:rPr lang="en-US" sz="1600" dirty="0"/>
              <a:t>Workers for all entities</a:t>
            </a:r>
          </a:p>
          <a:p>
            <a:pPr lvl="1"/>
            <a:r>
              <a:rPr lang="en-US" sz="1600" dirty="0"/>
              <a:t>Passengers</a:t>
            </a:r>
          </a:p>
          <a:p>
            <a:pPr lvl="1"/>
            <a:r>
              <a:rPr lang="en-US" sz="1600" dirty="0">
                <a:solidFill>
                  <a:srgbClr val="0070C0"/>
                </a:solidFill>
              </a:rPr>
              <a:t>Military vessels may/ay not be included</a:t>
            </a:r>
            <a:endParaRPr lang="en-US" sz="1600" dirty="0"/>
          </a:p>
          <a:p>
            <a:r>
              <a:rPr lang="en-US" sz="1600" b="1" dirty="0"/>
              <a:t>Others impacted</a:t>
            </a:r>
          </a:p>
          <a:p>
            <a:pPr lvl="1"/>
            <a:r>
              <a:rPr lang="en-US" sz="1600" dirty="0"/>
              <a:t>Surrounding community and tribes</a:t>
            </a:r>
          </a:p>
          <a:p>
            <a:pPr lvl="1"/>
            <a:r>
              <a:rPr lang="en-US" sz="1600" dirty="0"/>
              <a:t>Other governmental entities (federal, state, local and tribal)</a:t>
            </a:r>
          </a:p>
          <a:p>
            <a:pPr lvl="1"/>
            <a:r>
              <a:rPr lang="en-US" sz="1600" dirty="0"/>
              <a:t>Cargo owners, shippers and recipients</a:t>
            </a:r>
          </a:p>
          <a:p>
            <a:pPr lvl="1"/>
            <a:r>
              <a:rPr lang="en-US" sz="1600" dirty="0">
                <a:solidFill>
                  <a:srgbClr val="0070C0"/>
                </a:solidFill>
              </a:rPr>
              <a:t>Marine or land-based ecosystems </a:t>
            </a:r>
          </a:p>
          <a:p>
            <a:pPr lvl="1"/>
            <a:r>
              <a:rPr lang="en-US" sz="1600" dirty="0">
                <a:solidFill>
                  <a:srgbClr val="0070C0"/>
                </a:solidFill>
              </a:rPr>
              <a:t>Fishermen, offshore oil and suppliers, recreational users</a:t>
            </a:r>
          </a:p>
        </p:txBody>
      </p:sp>
      <p:sp>
        <p:nvSpPr>
          <p:cNvPr id="5" name="Slide Number Placeholder 4"/>
          <p:cNvSpPr>
            <a:spLocks noGrp="1"/>
          </p:cNvSpPr>
          <p:nvPr>
            <p:ph type="sldNum" sz="quarter" idx="12"/>
          </p:nvPr>
        </p:nvSpPr>
        <p:spPr/>
        <p:txBody>
          <a:bodyPr/>
          <a:lstStyle/>
          <a:p>
            <a:fld id="{CED2A305-9683-4CCB-820B-3B88637DEBF1}"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38485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3568" y="481210"/>
            <a:ext cx="2730673" cy="990600"/>
          </a:xfrm>
        </p:spPr>
        <p:txBody>
          <a:bodyPr>
            <a:normAutofit fontScale="90000"/>
          </a:bodyPr>
          <a:lstStyle/>
          <a:p>
            <a:r>
              <a:rPr lang="en-US" dirty="0" smtClean="0"/>
              <a:t>EPA’s Port Initiative</a:t>
            </a:r>
            <a:endParaRPr lang="en-US" dirty="0"/>
          </a:p>
        </p:txBody>
      </p:sp>
      <p:sp>
        <p:nvSpPr>
          <p:cNvPr id="3" name="Content Placeholder 2"/>
          <p:cNvSpPr>
            <a:spLocks noGrp="1"/>
          </p:cNvSpPr>
          <p:nvPr>
            <p:ph idx="1"/>
          </p:nvPr>
        </p:nvSpPr>
        <p:spPr>
          <a:xfrm>
            <a:off x="2868460" y="396662"/>
            <a:ext cx="9144000" cy="1770341"/>
          </a:xfrm>
        </p:spPr>
        <p:txBody>
          <a:bodyPr>
            <a:normAutofit fontScale="92500"/>
          </a:bodyPr>
          <a:lstStyle/>
          <a:p>
            <a:pPr marL="0" indent="0">
              <a:buNone/>
            </a:pPr>
            <a:r>
              <a:rPr lang="en-US" sz="2200" b="1" dirty="0" smtClean="0">
                <a:solidFill>
                  <a:srgbClr val="0070C0"/>
                </a:solidFill>
              </a:rPr>
              <a:t>Vision: To </a:t>
            </a:r>
            <a:r>
              <a:rPr lang="en-US" sz="2200" b="1" dirty="0">
                <a:solidFill>
                  <a:srgbClr val="0070C0"/>
                </a:solidFill>
              </a:rPr>
              <a:t>develop and implement an environmentally sustainable port strategy </a:t>
            </a:r>
            <a:r>
              <a:rPr lang="en-US" sz="2200" b="1" dirty="0" smtClean="0">
                <a:solidFill>
                  <a:srgbClr val="0070C0"/>
                </a:solidFill>
              </a:rPr>
              <a:t>that:</a:t>
            </a:r>
          </a:p>
          <a:p>
            <a:pPr>
              <a:buFont typeface="Wingdings" panose="05000000000000000000" pitchFamily="2" charset="2"/>
              <a:buChar char="Ø"/>
            </a:pPr>
            <a:r>
              <a:rPr lang="en-US" sz="2000" dirty="0" smtClean="0">
                <a:solidFill>
                  <a:srgbClr val="0070C0"/>
                </a:solidFill>
              </a:rPr>
              <a:t>identifies </a:t>
            </a:r>
            <a:r>
              <a:rPr lang="en-US" sz="2000" dirty="0">
                <a:solidFill>
                  <a:srgbClr val="0070C0"/>
                </a:solidFill>
              </a:rPr>
              <a:t>opportunities and finds solutions to help build a more sustainable ports </a:t>
            </a:r>
            <a:r>
              <a:rPr lang="en-US" sz="2000" dirty="0" smtClean="0">
                <a:solidFill>
                  <a:srgbClr val="0070C0"/>
                </a:solidFill>
              </a:rPr>
              <a:t>system</a:t>
            </a:r>
          </a:p>
          <a:p>
            <a:pPr>
              <a:buFont typeface="Wingdings" panose="05000000000000000000" pitchFamily="2" charset="2"/>
              <a:buChar char="Ø"/>
            </a:pPr>
            <a:r>
              <a:rPr lang="en-US" sz="2000" dirty="0" smtClean="0">
                <a:solidFill>
                  <a:srgbClr val="0070C0"/>
                </a:solidFill>
              </a:rPr>
              <a:t>creates </a:t>
            </a:r>
            <a:r>
              <a:rPr lang="en-US" sz="2000" dirty="0">
                <a:solidFill>
                  <a:srgbClr val="0070C0"/>
                </a:solidFill>
              </a:rPr>
              <a:t>healthy air quality for </a:t>
            </a:r>
            <a:r>
              <a:rPr lang="en-US" sz="2000" dirty="0" smtClean="0">
                <a:solidFill>
                  <a:srgbClr val="0070C0"/>
                </a:solidFill>
              </a:rPr>
              <a:t>communities</a:t>
            </a:r>
          </a:p>
          <a:p>
            <a:pPr>
              <a:buFont typeface="Wingdings" panose="05000000000000000000" pitchFamily="2" charset="2"/>
              <a:buChar char="Ø"/>
            </a:pPr>
            <a:r>
              <a:rPr lang="en-US" sz="2000" dirty="0" smtClean="0">
                <a:solidFill>
                  <a:srgbClr val="0070C0"/>
                </a:solidFill>
              </a:rPr>
              <a:t>reduces </a:t>
            </a:r>
            <a:r>
              <a:rPr lang="en-US" sz="2000" dirty="0">
                <a:solidFill>
                  <a:srgbClr val="0070C0"/>
                </a:solidFill>
              </a:rPr>
              <a:t>climate </a:t>
            </a:r>
            <a:r>
              <a:rPr lang="en-US" sz="2000" dirty="0" smtClean="0">
                <a:solidFill>
                  <a:srgbClr val="0070C0"/>
                </a:solidFill>
              </a:rPr>
              <a:t>risk</a:t>
            </a:r>
          </a:p>
        </p:txBody>
      </p:sp>
      <p:sp>
        <p:nvSpPr>
          <p:cNvPr id="4" name="Rectangle 3"/>
          <p:cNvSpPr/>
          <p:nvPr/>
        </p:nvSpPr>
        <p:spPr>
          <a:xfrm>
            <a:off x="764089" y="2718147"/>
            <a:ext cx="5361138" cy="3447098"/>
          </a:xfrm>
          <a:prstGeom prst="rect">
            <a:avLst/>
          </a:prstGeom>
        </p:spPr>
        <p:txBody>
          <a:bodyPr wrap="square">
            <a:spAutoFit/>
          </a:bodyPr>
          <a:lstStyle/>
          <a:p>
            <a:r>
              <a:rPr lang="en-US" sz="2000" b="1" dirty="0"/>
              <a:t>National Conversation on </a:t>
            </a:r>
            <a:r>
              <a:rPr lang="en-US" sz="2000" b="1" dirty="0" smtClean="0"/>
              <a:t>Ports (</a:t>
            </a:r>
            <a:r>
              <a:rPr lang="en-US" sz="2000" b="1" dirty="0" err="1" smtClean="0"/>
              <a:t>Webex</a:t>
            </a:r>
            <a:r>
              <a:rPr lang="en-US" sz="2000" b="1" dirty="0" smtClean="0"/>
              <a:t>)</a:t>
            </a:r>
            <a:endParaRPr lang="en-US" sz="2000" b="1" dirty="0"/>
          </a:p>
          <a:p>
            <a:pPr marL="285750" indent="-285750">
              <a:buFont typeface="Arial" panose="020B0604020202020204" pitchFamily="34" charset="0"/>
              <a:buChar char="•"/>
            </a:pPr>
            <a:r>
              <a:rPr lang="en-US" dirty="0"/>
              <a:t>Sept 24, 2013 – Promoting Port Stakeholder Success</a:t>
            </a:r>
          </a:p>
          <a:p>
            <a:pPr marL="742950" lvl="1" indent="-285750">
              <a:buFont typeface="Arial" panose="020B0604020202020204" pitchFamily="34" charset="0"/>
              <a:buChar char="•"/>
            </a:pPr>
            <a:r>
              <a:rPr lang="en-US" dirty="0"/>
              <a:t>Industry stakeholders showcased successes &amp; challenges</a:t>
            </a:r>
          </a:p>
          <a:p>
            <a:pPr marL="285750" indent="-285750">
              <a:buFont typeface="Arial" panose="020B0604020202020204" pitchFamily="34" charset="0"/>
              <a:buChar char="•"/>
            </a:pPr>
            <a:r>
              <a:rPr lang="en-US" dirty="0"/>
              <a:t>Jan 14, 2014 – Collaborative Solutions &amp; Community</a:t>
            </a:r>
          </a:p>
          <a:p>
            <a:pPr marL="742950" lvl="1" indent="-285750">
              <a:buFont typeface="Arial" panose="020B0604020202020204" pitchFamily="34" charset="0"/>
              <a:buChar char="•"/>
            </a:pPr>
            <a:r>
              <a:rPr lang="en-US" dirty="0"/>
              <a:t>Scientists and community groups discussed experiences, concerns and lessons learned about port impacts</a:t>
            </a:r>
          </a:p>
          <a:p>
            <a:pPr marL="285750" indent="-285750">
              <a:buFont typeface="Arial" panose="020B0604020202020204" pitchFamily="34" charset="0"/>
              <a:buChar char="•"/>
            </a:pPr>
            <a:r>
              <a:rPr lang="en-US" dirty="0"/>
              <a:t>Mar 4, 2014 – Advancing Sustainable Solutions</a:t>
            </a:r>
          </a:p>
          <a:p>
            <a:pPr marL="742950" lvl="1" indent="-285750">
              <a:buFont typeface="Arial" panose="020B0604020202020204" pitchFamily="34" charset="0"/>
              <a:buChar char="•"/>
            </a:pPr>
            <a:r>
              <a:rPr lang="en-US" dirty="0"/>
              <a:t>Stakeholder perspectives on assessing port emissions, technical solutions and lessons learned</a:t>
            </a:r>
          </a:p>
        </p:txBody>
      </p:sp>
      <p:sp>
        <p:nvSpPr>
          <p:cNvPr id="5" name="Rectangle 4"/>
          <p:cNvSpPr/>
          <p:nvPr/>
        </p:nvSpPr>
        <p:spPr>
          <a:xfrm>
            <a:off x="6739003" y="2725061"/>
            <a:ext cx="4809994" cy="3170099"/>
          </a:xfrm>
          <a:prstGeom prst="rect">
            <a:avLst/>
          </a:prstGeom>
        </p:spPr>
        <p:txBody>
          <a:bodyPr wrap="square">
            <a:spAutoFit/>
          </a:bodyPr>
          <a:lstStyle/>
          <a:p>
            <a:r>
              <a:rPr lang="en-US" sz="2000" b="1" dirty="0"/>
              <a:t>Port Stakeholders Summit</a:t>
            </a:r>
          </a:p>
          <a:p>
            <a:pPr marL="285750" indent="-285750">
              <a:buFont typeface="Arial" panose="020B0604020202020204" pitchFamily="34" charset="0"/>
              <a:buChar char="•"/>
            </a:pPr>
            <a:r>
              <a:rPr lang="en-US" dirty="0"/>
              <a:t>Summit held April 8, 2014 in </a:t>
            </a:r>
            <a:r>
              <a:rPr lang="en-US" dirty="0" smtClean="0"/>
              <a:t>Baltimore</a:t>
            </a:r>
          </a:p>
          <a:p>
            <a:pPr marL="742950" lvl="1" indent="-285750">
              <a:buFont typeface="Arial" panose="020B0604020202020204" pitchFamily="34" charset="0"/>
              <a:buChar char="•"/>
            </a:pPr>
            <a:r>
              <a:rPr lang="en-US" dirty="0" smtClean="0"/>
              <a:t>215 experts and stakeholders attended</a:t>
            </a:r>
          </a:p>
          <a:p>
            <a:pPr marL="285750" indent="-285750">
              <a:buFont typeface="Arial" panose="020B0604020202020204" pitchFamily="34" charset="0"/>
              <a:buChar char="•"/>
            </a:pPr>
            <a:r>
              <a:rPr lang="en-US" dirty="0" smtClean="0"/>
              <a:t>Purpose: to </a:t>
            </a:r>
            <a:r>
              <a:rPr lang="en-US" dirty="0"/>
              <a:t>continue dialogue and </a:t>
            </a:r>
            <a:r>
              <a:rPr lang="en-US" dirty="0" smtClean="0"/>
              <a:t>build momentum </a:t>
            </a:r>
            <a:r>
              <a:rPr lang="en-US" dirty="0"/>
              <a:t>through face to face interaction with stakeholders</a:t>
            </a:r>
          </a:p>
          <a:p>
            <a:pPr marL="285750" indent="-285750">
              <a:buFont typeface="Arial" panose="020B0604020202020204" pitchFamily="34" charset="0"/>
              <a:buChar char="•"/>
            </a:pPr>
            <a:r>
              <a:rPr lang="en-US" dirty="0"/>
              <a:t>Goals:</a:t>
            </a:r>
          </a:p>
          <a:p>
            <a:pPr marL="742950" lvl="1" indent="-285750">
              <a:buFont typeface="Arial" panose="020B0604020202020204" pitchFamily="34" charset="0"/>
              <a:buChar char="•"/>
            </a:pPr>
            <a:r>
              <a:rPr lang="en-US" dirty="0"/>
              <a:t>Exchange information and insights</a:t>
            </a:r>
          </a:p>
          <a:p>
            <a:pPr marL="742950" lvl="1" indent="-285750">
              <a:buFont typeface="Arial" panose="020B0604020202020204" pitchFamily="34" charset="0"/>
              <a:buChar char="•"/>
            </a:pPr>
            <a:r>
              <a:rPr lang="en-US" dirty="0"/>
              <a:t>Take a deeper dive into the challenges and solutions</a:t>
            </a:r>
          </a:p>
          <a:p>
            <a:pPr marL="742950" lvl="1" indent="-285750">
              <a:buFont typeface="Arial" panose="020B0604020202020204" pitchFamily="34" charset="0"/>
              <a:buChar char="•"/>
            </a:pPr>
            <a:r>
              <a:rPr lang="en-US" dirty="0"/>
              <a:t>Build and strengthen collaboration</a:t>
            </a:r>
          </a:p>
        </p:txBody>
      </p:sp>
    </p:spTree>
    <p:extLst>
      <p:ext uri="{BB962C8B-B14F-4D97-AF65-F5344CB8AC3E}">
        <p14:creationId xmlns:p14="http://schemas.microsoft.com/office/powerpoint/2010/main" val="3407749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0" y="597074"/>
            <a:ext cx="9705584" cy="990600"/>
          </a:xfrm>
        </p:spPr>
        <p:txBody>
          <a:bodyPr>
            <a:normAutofit fontScale="90000"/>
          </a:bodyPr>
          <a:lstStyle/>
          <a:p>
            <a:r>
              <a:rPr lang="en-US" dirty="0" smtClean="0"/>
              <a:t>US EPA </a:t>
            </a:r>
            <a:r>
              <a:rPr lang="en-US" dirty="0"/>
              <a:t>Ports Initiative </a:t>
            </a:r>
            <a:r>
              <a:rPr lang="en-US" dirty="0" smtClean="0"/>
              <a:t>Workgroup</a:t>
            </a:r>
            <a:br>
              <a:rPr lang="en-US" dirty="0" smtClean="0"/>
            </a:br>
            <a:r>
              <a:rPr lang="en-US" sz="2700" i="1" dirty="0">
                <a:solidFill>
                  <a:srgbClr val="0070C0"/>
                </a:solidFill>
              </a:rPr>
              <a:t>Established </a:t>
            </a:r>
            <a:r>
              <a:rPr lang="en-US" sz="2700" i="1" dirty="0" smtClean="0">
                <a:solidFill>
                  <a:srgbClr val="0070C0"/>
                </a:solidFill>
              </a:rPr>
              <a:t>Summer 2014 </a:t>
            </a:r>
            <a:endParaRPr lang="en-US" sz="2700" i="1" dirty="0">
              <a:solidFill>
                <a:srgbClr val="0070C0"/>
              </a:solidFill>
            </a:endParaRPr>
          </a:p>
        </p:txBody>
      </p:sp>
      <p:sp>
        <p:nvSpPr>
          <p:cNvPr id="5" name="Content Placeholder 2"/>
          <p:cNvSpPr>
            <a:spLocks noGrp="1"/>
          </p:cNvSpPr>
          <p:nvPr>
            <p:ph idx="1"/>
          </p:nvPr>
        </p:nvSpPr>
        <p:spPr>
          <a:xfrm>
            <a:off x="1949302" y="1752600"/>
            <a:ext cx="8758362" cy="4343400"/>
          </a:xfrm>
        </p:spPr>
        <p:txBody>
          <a:bodyPr>
            <a:normAutofit fontScale="70000" lnSpcReduction="20000"/>
          </a:bodyPr>
          <a:lstStyle/>
          <a:p>
            <a:pPr marL="0" indent="0">
              <a:buNone/>
            </a:pPr>
            <a:r>
              <a:rPr lang="en-US" sz="3400" dirty="0"/>
              <a:t>EPA asked </a:t>
            </a:r>
            <a:r>
              <a:rPr lang="en-US" sz="3400" dirty="0" smtClean="0"/>
              <a:t>their mobile sources advisory group (MSTRS*) for </a:t>
            </a:r>
            <a:r>
              <a:rPr lang="en-US" sz="3400" dirty="0"/>
              <a:t>recommendations on: </a:t>
            </a:r>
          </a:p>
          <a:p>
            <a:pPr lvl="1"/>
            <a:r>
              <a:rPr lang="en-US" sz="3400" dirty="0"/>
              <a:t>Development of an EPA-led </a:t>
            </a:r>
            <a:r>
              <a:rPr lang="en-US" sz="3400" u="sng" dirty="0"/>
              <a:t>voluntary</a:t>
            </a:r>
            <a:r>
              <a:rPr lang="en-US" sz="3400" dirty="0"/>
              <a:t> environmental port initiative </a:t>
            </a:r>
          </a:p>
          <a:p>
            <a:pPr lvl="1"/>
            <a:r>
              <a:rPr lang="en-US" sz="3400" dirty="0"/>
              <a:t>How to effectively measure air quality and GHG performance of ports and/or terminals within ports</a:t>
            </a:r>
          </a:p>
          <a:p>
            <a:pPr marL="0" indent="0">
              <a:buNone/>
            </a:pPr>
            <a:endParaRPr lang="en-US" sz="3400" dirty="0"/>
          </a:p>
          <a:p>
            <a:pPr marL="0" indent="0">
              <a:buNone/>
            </a:pPr>
            <a:r>
              <a:rPr lang="en-US" sz="3400" dirty="0" smtClean="0"/>
              <a:t>Considerations:</a:t>
            </a:r>
            <a:endParaRPr lang="en-US" sz="3400" dirty="0"/>
          </a:p>
          <a:p>
            <a:pPr lvl="1"/>
            <a:r>
              <a:rPr lang="en-US" sz="3200" dirty="0"/>
              <a:t>“Ports” includes all the </a:t>
            </a:r>
            <a:r>
              <a:rPr lang="en-US" sz="3200" dirty="0" smtClean="0"/>
              <a:t>operators that move cargo </a:t>
            </a:r>
            <a:r>
              <a:rPr lang="en-US" sz="3200" dirty="0"/>
              <a:t>in and out of </a:t>
            </a:r>
            <a:r>
              <a:rPr lang="en-US" sz="3200" dirty="0" smtClean="0"/>
              <a:t>ports – not just the Port Authorities.</a:t>
            </a:r>
            <a:endParaRPr lang="en-US" sz="3100" dirty="0"/>
          </a:p>
          <a:p>
            <a:pPr lvl="1"/>
            <a:r>
              <a:rPr lang="en-US" sz="3100" dirty="0"/>
              <a:t>Existing </a:t>
            </a:r>
            <a:r>
              <a:rPr lang="en-US" sz="3100" dirty="0" smtClean="0"/>
              <a:t>port and port-related environmental </a:t>
            </a:r>
            <a:r>
              <a:rPr lang="en-US" sz="3100" dirty="0"/>
              <a:t>improvement programs </a:t>
            </a:r>
          </a:p>
          <a:p>
            <a:pPr lvl="1"/>
            <a:r>
              <a:rPr lang="en-US" sz="3100" dirty="0"/>
              <a:t>Ports in the context of the broader transportation supply </a:t>
            </a:r>
            <a:r>
              <a:rPr lang="en-US" sz="3100" dirty="0" smtClean="0"/>
              <a:t>chain</a:t>
            </a:r>
          </a:p>
          <a:p>
            <a:pPr lvl="1"/>
            <a:r>
              <a:rPr lang="en-US" sz="3100" dirty="0" smtClean="0"/>
              <a:t>Previous studies/recommendations and other relevant programs </a:t>
            </a:r>
            <a:endParaRPr lang="en-US" sz="3100" dirty="0"/>
          </a:p>
          <a:p>
            <a:pPr marL="109728" indent="0">
              <a:buNone/>
            </a:pPr>
            <a:endParaRPr lang="en-US" dirty="0"/>
          </a:p>
        </p:txBody>
      </p:sp>
      <p:sp>
        <p:nvSpPr>
          <p:cNvPr id="3" name="Slide Number Placeholder 2"/>
          <p:cNvSpPr>
            <a:spLocks noGrp="1"/>
          </p:cNvSpPr>
          <p:nvPr>
            <p:ph type="sldNum" sz="quarter" idx="12"/>
          </p:nvPr>
        </p:nvSpPr>
        <p:spPr/>
        <p:txBody>
          <a:bodyPr/>
          <a:lstStyle/>
          <a:p>
            <a:fld id="{CED2A305-9683-4CCB-820B-3B88637DEBF1}" type="slidenum">
              <a:rPr lang="en-US" smtClean="0">
                <a:solidFill>
                  <a:prstClr val="black">
                    <a:tint val="75000"/>
                  </a:prstClr>
                </a:solidFill>
              </a:rPr>
              <a:pPr/>
              <a:t>5</a:t>
            </a:fld>
            <a:endParaRPr lang="en-US" dirty="0">
              <a:solidFill>
                <a:prstClr val="black">
                  <a:tint val="75000"/>
                </a:prstClr>
              </a:solidFill>
            </a:endParaRPr>
          </a:p>
        </p:txBody>
      </p:sp>
      <p:sp>
        <p:nvSpPr>
          <p:cNvPr id="4" name="TextBox 3"/>
          <p:cNvSpPr txBox="1"/>
          <p:nvPr/>
        </p:nvSpPr>
        <p:spPr>
          <a:xfrm>
            <a:off x="526094" y="6388274"/>
            <a:ext cx="9017212" cy="307777"/>
          </a:xfrm>
          <a:prstGeom prst="rect">
            <a:avLst/>
          </a:prstGeom>
          <a:noFill/>
        </p:spPr>
        <p:txBody>
          <a:bodyPr wrap="none" rtlCol="0">
            <a:spAutoFit/>
          </a:bodyPr>
          <a:lstStyle/>
          <a:p>
            <a:r>
              <a:rPr lang="en-US" sz="1400" dirty="0" smtClean="0"/>
              <a:t>* MSTRS is the Mobile Sources Technical Review Subcommittee of </a:t>
            </a:r>
            <a:r>
              <a:rPr lang="en-US" sz="1400" dirty="0"/>
              <a:t>the US EPA’s Clean Air Act Advisory </a:t>
            </a:r>
            <a:r>
              <a:rPr lang="en-US" sz="1400" dirty="0" smtClean="0"/>
              <a:t>Committee (CAAAC)</a:t>
            </a:r>
            <a:endParaRPr lang="en-US" sz="1400" dirty="0"/>
          </a:p>
        </p:txBody>
      </p:sp>
    </p:spTree>
    <p:extLst>
      <p:ext uri="{BB962C8B-B14F-4D97-AF65-F5344CB8AC3E}">
        <p14:creationId xmlns:p14="http://schemas.microsoft.com/office/powerpoint/2010/main" val="229671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6302" y="1177447"/>
            <a:ext cx="6275539" cy="5223353"/>
          </a:xfrm>
        </p:spPr>
        <p:txBody>
          <a:bodyPr>
            <a:normAutofit fontScale="62500" lnSpcReduction="20000"/>
          </a:bodyPr>
          <a:lstStyle/>
          <a:p>
            <a:r>
              <a:rPr lang="en-US" dirty="0" smtClean="0"/>
              <a:t>A Workgroup of experts and a range of stakeholders was assembled</a:t>
            </a:r>
          </a:p>
          <a:p>
            <a:pPr lvl="1"/>
            <a:r>
              <a:rPr lang="en-US" sz="2900" dirty="0" smtClean="0"/>
              <a:t>Subgroups </a:t>
            </a:r>
            <a:r>
              <a:rPr lang="en-US" sz="2900" dirty="0"/>
              <a:t>assessed needs/opportunities and developed </a:t>
            </a:r>
            <a:r>
              <a:rPr lang="en-US" sz="2900" dirty="0" smtClean="0"/>
              <a:t>recommendations </a:t>
            </a:r>
            <a:endParaRPr lang="en-US" sz="2900" dirty="0"/>
          </a:p>
          <a:p>
            <a:pPr lvl="1"/>
            <a:r>
              <a:rPr lang="en-US" sz="2900" dirty="0"/>
              <a:t>The Port Initiative </a:t>
            </a:r>
            <a:r>
              <a:rPr lang="en-US" sz="2900" dirty="0" smtClean="0"/>
              <a:t>Workgroup worked </a:t>
            </a:r>
            <a:r>
              <a:rPr lang="en-US" sz="2900" dirty="0"/>
              <a:t>to create a report that reflects the viewpoints of all Workgroup members. Where opinions differed on particular recommendations, the differing points of view are discussed, and these recommendations are identified with an asterisk </a:t>
            </a:r>
            <a:r>
              <a:rPr lang="en-US" sz="2900" dirty="0" smtClean="0"/>
              <a:t>(*). </a:t>
            </a:r>
          </a:p>
          <a:p>
            <a:pPr lvl="1"/>
            <a:r>
              <a:rPr lang="en-US" sz="2900" dirty="0" smtClean="0"/>
              <a:t>One </a:t>
            </a:r>
            <a:r>
              <a:rPr lang="en-US" sz="2900" dirty="0"/>
              <a:t>idea was considered out-of scope or non-consensus (Section 9</a:t>
            </a:r>
            <a:r>
              <a:rPr lang="en-US" sz="2900" dirty="0" smtClean="0"/>
              <a:t>).</a:t>
            </a:r>
          </a:p>
          <a:p>
            <a:pPr lvl="1"/>
            <a:endParaRPr lang="en-US" dirty="0" smtClean="0"/>
          </a:p>
          <a:p>
            <a:pPr marL="0" indent="0">
              <a:buNone/>
            </a:pPr>
            <a:r>
              <a:rPr lang="en-US" sz="4500" dirty="0" smtClean="0"/>
              <a:t>Approval </a:t>
            </a:r>
          </a:p>
          <a:p>
            <a:pPr lvl="1"/>
            <a:r>
              <a:rPr lang="en-US" dirty="0"/>
              <a:t>Workgroup leaders reported regularly to MSTRS and CAAAC throughout the process</a:t>
            </a:r>
          </a:p>
          <a:p>
            <a:pPr lvl="1"/>
            <a:r>
              <a:rPr lang="en-US" dirty="0" smtClean="0"/>
              <a:t>MSTRS presentation and approval June 16, 2016, with letter to CAAAC</a:t>
            </a:r>
          </a:p>
          <a:p>
            <a:pPr lvl="1"/>
            <a:r>
              <a:rPr lang="en-US" dirty="0" smtClean="0"/>
              <a:t>CAAAC unanimously approved the report on Sept. 7, 2016 and </a:t>
            </a:r>
            <a:r>
              <a:rPr lang="en-US" dirty="0"/>
              <a:t>sent to the US EPA Administrator </a:t>
            </a:r>
            <a:r>
              <a:rPr lang="en-US" dirty="0" smtClean="0"/>
              <a:t>as their formal recommendations</a:t>
            </a:r>
            <a:endParaRPr lang="en-US" dirty="0"/>
          </a:p>
        </p:txBody>
      </p:sp>
      <p:sp>
        <p:nvSpPr>
          <p:cNvPr id="6" name="Slide Number Placeholder 5"/>
          <p:cNvSpPr>
            <a:spLocks noGrp="1"/>
          </p:cNvSpPr>
          <p:nvPr>
            <p:ph type="sldNum" sz="quarter" idx="12"/>
          </p:nvPr>
        </p:nvSpPr>
        <p:spPr>
          <a:xfrm>
            <a:off x="9271000" y="6548441"/>
            <a:ext cx="1079500" cy="179387"/>
          </a:xfrm>
          <a:prstGeom prst="rect">
            <a:avLst/>
          </a:prstGeom>
        </p:spPr>
        <p:txBody>
          <a:bodyPr/>
          <a:lstStyle/>
          <a:p>
            <a:fld id="{1590D323-CDEB-4BE8-9BE5-04345AE5B545}" type="slidenum">
              <a:rPr lang="en-US" smtClean="0">
                <a:solidFill>
                  <a:prstClr val="black">
                    <a:tint val="75000"/>
                  </a:prstClr>
                </a:solidFill>
              </a:rPr>
              <a:pPr/>
              <a:t>6</a:t>
            </a:fld>
            <a:endParaRPr lang="en-US" dirty="0">
              <a:solidFill>
                <a:prstClr val="black">
                  <a:tint val="75000"/>
                </a:prstClr>
              </a:solidFill>
            </a:endParaRPr>
          </a:p>
        </p:txBody>
      </p:sp>
      <p:sp>
        <p:nvSpPr>
          <p:cNvPr id="7" name="Title 3"/>
          <p:cNvSpPr txBox="1">
            <a:spLocks/>
          </p:cNvSpPr>
          <p:nvPr/>
        </p:nvSpPr>
        <p:spPr>
          <a:xfrm>
            <a:off x="789141" y="558006"/>
            <a:ext cx="8583460" cy="46272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a:lstStyle>
          <a:p>
            <a:r>
              <a:rPr lang="en-US" dirty="0" smtClean="0">
                <a:solidFill>
                  <a:prstClr val="black"/>
                </a:solidFill>
              </a:rPr>
              <a:t>Process</a:t>
            </a:r>
            <a:endParaRPr lang="en-US" sz="1800" dirty="0">
              <a:solidFill>
                <a:srgbClr val="FF0000"/>
              </a:solidFill>
            </a:endParaRPr>
          </a:p>
        </p:txBody>
      </p:sp>
      <p:sp>
        <p:nvSpPr>
          <p:cNvPr id="3" name="Rectangle 2"/>
          <p:cNvSpPr/>
          <p:nvPr/>
        </p:nvSpPr>
        <p:spPr>
          <a:xfrm>
            <a:off x="7390356" y="526951"/>
            <a:ext cx="4396636" cy="5109091"/>
          </a:xfrm>
          <a:prstGeom prst="rect">
            <a:avLst/>
          </a:prstGeom>
        </p:spPr>
        <p:txBody>
          <a:bodyPr wrap="square">
            <a:spAutoFit/>
          </a:bodyPr>
          <a:lstStyle/>
          <a:p>
            <a:r>
              <a:rPr lang="en-US" sz="2800" dirty="0"/>
              <a:t>Next </a:t>
            </a:r>
            <a:r>
              <a:rPr lang="en-US" sz="2800" dirty="0" smtClean="0"/>
              <a:t>Steps</a:t>
            </a:r>
            <a:endParaRPr lang="en-US" dirty="0"/>
          </a:p>
          <a:p>
            <a:endParaRPr lang="en-US" sz="2000" dirty="0" smtClean="0"/>
          </a:p>
          <a:p>
            <a:pPr marL="342900" indent="-342900">
              <a:buFont typeface="Arial" panose="020B0604020202020204" pitchFamily="34" charset="0"/>
              <a:buChar char="•"/>
            </a:pPr>
            <a:r>
              <a:rPr lang="en-US" sz="2000" dirty="0" smtClean="0"/>
              <a:t>Report </a:t>
            </a:r>
            <a:r>
              <a:rPr lang="en-US" sz="2000" dirty="0"/>
              <a:t>has been finalized and published on the CAAAC and EPA Ports Initiative websites </a:t>
            </a:r>
            <a:endParaRPr lang="en-US" sz="2000" dirty="0" smtClean="0"/>
          </a:p>
          <a:p>
            <a:pPr marL="800100" lvl="1" indent="-342900">
              <a:buFont typeface="Arial" panose="020B0604020202020204" pitchFamily="34" charset="0"/>
              <a:buChar char="•"/>
            </a:pPr>
            <a:r>
              <a:rPr lang="en-US" dirty="0" smtClean="0"/>
              <a:t>35 </a:t>
            </a:r>
            <a:r>
              <a:rPr lang="en-US" dirty="0"/>
              <a:t>specific </a:t>
            </a:r>
            <a:r>
              <a:rPr lang="en-US" dirty="0" smtClean="0"/>
              <a:t>recommendations in </a:t>
            </a:r>
            <a:r>
              <a:rPr lang="en-US" dirty="0"/>
              <a:t>6 program </a:t>
            </a:r>
            <a:r>
              <a:rPr lang="en-US" dirty="0" smtClean="0"/>
              <a:t>areas</a:t>
            </a:r>
          </a:p>
          <a:p>
            <a:pPr marL="800100" lvl="1" indent="-342900">
              <a:buFont typeface="Arial" panose="020B0604020202020204" pitchFamily="34" charset="0"/>
              <a:buChar char="•"/>
            </a:pPr>
            <a:r>
              <a:rPr lang="en-US" dirty="0" smtClean="0"/>
              <a:t>106 </a:t>
            </a:r>
            <a:r>
              <a:rPr lang="en-US" dirty="0"/>
              <a:t>page </a:t>
            </a:r>
            <a:r>
              <a:rPr lang="en-US" dirty="0" smtClean="0"/>
              <a:t>report </a:t>
            </a:r>
          </a:p>
          <a:p>
            <a:pPr marL="800100" lvl="1" indent="-342900">
              <a:buFont typeface="Arial" panose="020B0604020202020204" pitchFamily="34" charset="0"/>
              <a:buChar char="•"/>
            </a:pPr>
            <a:r>
              <a:rPr lang="en-US" dirty="0" smtClean="0"/>
              <a:t>Glossary of shipping &amp; environmental terminology</a:t>
            </a:r>
          </a:p>
          <a:p>
            <a:pPr marL="800100" lvl="1" indent="-342900">
              <a:buFont typeface="Arial" panose="020B0604020202020204" pitchFamily="34" charset="0"/>
              <a:buChar char="•"/>
            </a:pPr>
            <a:r>
              <a:rPr lang="en-US" dirty="0" smtClean="0"/>
              <a:t>An </a:t>
            </a:r>
            <a:r>
              <a:rPr lang="en-US" dirty="0"/>
              <a:t>Addendum includes </a:t>
            </a:r>
            <a:r>
              <a:rPr lang="en-US" dirty="0" smtClean="0"/>
              <a:t>the MSTRS letter and </a:t>
            </a:r>
            <a:r>
              <a:rPr lang="en-US" dirty="0"/>
              <a:t>CAAAC </a:t>
            </a:r>
            <a:r>
              <a:rPr lang="en-US" dirty="0" smtClean="0"/>
              <a:t>member comments.</a:t>
            </a:r>
            <a:endParaRPr lang="en-US" dirty="0"/>
          </a:p>
          <a:p>
            <a:pPr lvl="2"/>
            <a:endParaRPr lang="en-US" sz="2000" dirty="0" smtClean="0"/>
          </a:p>
          <a:p>
            <a:pPr marL="285750" indent="-285750">
              <a:buFont typeface="Arial" panose="020B0604020202020204" pitchFamily="34" charset="0"/>
              <a:buChar char="•"/>
            </a:pPr>
            <a:r>
              <a:rPr lang="en-US" dirty="0" smtClean="0"/>
              <a:t>Implementation </a:t>
            </a:r>
            <a:r>
              <a:rPr lang="en-US" dirty="0"/>
              <a:t>planning is already underway in the EPA Office of Transportation Air Quality (OTAQ)</a:t>
            </a:r>
          </a:p>
        </p:txBody>
      </p:sp>
    </p:spTree>
    <p:extLst>
      <p:ext uri="{BB962C8B-B14F-4D97-AF65-F5344CB8AC3E}">
        <p14:creationId xmlns:p14="http://schemas.microsoft.com/office/powerpoint/2010/main" val="2505229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296" y="381000"/>
            <a:ext cx="9422704" cy="609600"/>
          </a:xfrm>
        </p:spPr>
        <p:txBody>
          <a:bodyPr>
            <a:noAutofit/>
          </a:bodyPr>
          <a:lstStyle/>
          <a:p>
            <a:r>
              <a:rPr lang="en-US" dirty="0" smtClean="0"/>
              <a:t>EPA </a:t>
            </a:r>
            <a:r>
              <a:rPr lang="en-US" dirty="0"/>
              <a:t>Ports </a:t>
            </a:r>
            <a:r>
              <a:rPr lang="en-US" dirty="0" smtClean="0"/>
              <a:t>Workgroup Members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93164"/>
              </p:ext>
            </p:extLst>
          </p:nvPr>
        </p:nvGraphicFramePr>
        <p:xfrm>
          <a:off x="2286000" y="1169350"/>
          <a:ext cx="8132164" cy="5093222"/>
        </p:xfrm>
        <a:graphic>
          <a:graphicData uri="http://schemas.openxmlformats.org/drawingml/2006/table">
            <a:tbl>
              <a:tblPr firstRow="1" firstCol="1" bandRow="1"/>
              <a:tblGrid>
                <a:gridCol w="1851879">
                  <a:extLst>
                    <a:ext uri="{9D8B030D-6E8A-4147-A177-3AD203B41FA5}">
                      <a16:colId xmlns="" xmlns:a16="http://schemas.microsoft.com/office/drawing/2014/main" val="20000"/>
                    </a:ext>
                  </a:extLst>
                </a:gridCol>
                <a:gridCol w="6280285">
                  <a:extLst>
                    <a:ext uri="{9D8B030D-6E8A-4147-A177-3AD203B41FA5}">
                      <a16:colId xmlns="" xmlns:a16="http://schemas.microsoft.com/office/drawing/2014/main" val="20001"/>
                    </a:ext>
                  </a:extLst>
                </a:gridCol>
              </a:tblGrid>
              <a:tr h="307258">
                <a:tc>
                  <a:txBody>
                    <a:bodyPr/>
                    <a:lstStyle/>
                    <a:p>
                      <a:pPr marL="0" marR="0">
                        <a:lnSpc>
                          <a:spcPct val="115000"/>
                        </a:lnSpc>
                        <a:spcBef>
                          <a:spcPts val="0"/>
                        </a:spcBef>
                        <a:spcAft>
                          <a:spcPts val="0"/>
                        </a:spcAft>
                      </a:pPr>
                      <a:r>
                        <a:rPr lang="en-US" sz="1800" b="0" dirty="0">
                          <a:solidFill>
                            <a:schemeClr val="tx1"/>
                          </a:solidFill>
                          <a:effectLst/>
                          <a:latin typeface="Calibri"/>
                          <a:ea typeface="Calibri"/>
                          <a:cs typeface="Times New Roman"/>
                        </a:rPr>
                        <a:t>Co-chairs: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0" dirty="0">
                          <a:solidFill>
                            <a:schemeClr val="tx1"/>
                          </a:solidFill>
                          <a:effectLst/>
                          <a:latin typeface="Calibri"/>
                          <a:ea typeface="Calibri"/>
                          <a:cs typeface="Times New Roman"/>
                        </a:rPr>
                        <a:t>Lee Kindberg, Maersk Line, and Sarah Froman, EPA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Ports: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mn-lt"/>
                          <a:ea typeface="Calibri"/>
                          <a:cs typeface="Times New Roman"/>
                        </a:rPr>
                        <a:t>Maryland, </a:t>
                      </a:r>
                      <a:r>
                        <a:rPr lang="en-US" sz="1800" dirty="0" smtClean="0">
                          <a:solidFill>
                            <a:schemeClr val="tx1"/>
                          </a:solidFill>
                          <a:effectLst/>
                          <a:latin typeface="+mn-lt"/>
                          <a:ea typeface="Calibri"/>
                          <a:cs typeface="Times New Roman"/>
                        </a:rPr>
                        <a:t>Charleston,</a:t>
                      </a:r>
                      <a:r>
                        <a:rPr lang="en-US" sz="1800" baseline="0" dirty="0" smtClean="0">
                          <a:solidFill>
                            <a:schemeClr val="tx1"/>
                          </a:solidFill>
                          <a:effectLst/>
                          <a:latin typeface="+mn-lt"/>
                          <a:ea typeface="Calibri"/>
                          <a:cs typeface="Times New Roman"/>
                        </a:rPr>
                        <a:t> </a:t>
                      </a:r>
                      <a:r>
                        <a:rPr lang="en-US" sz="1800" dirty="0">
                          <a:solidFill>
                            <a:schemeClr val="tx1"/>
                          </a:solidFill>
                          <a:effectLst/>
                          <a:latin typeface="+mn-lt"/>
                          <a:ea typeface="Calibri"/>
                          <a:cs typeface="Times New Roman"/>
                        </a:rPr>
                        <a:t>Long </a:t>
                      </a:r>
                      <a:r>
                        <a:rPr lang="en-US" sz="1800" dirty="0">
                          <a:solidFill>
                            <a:schemeClr val="tx1"/>
                          </a:solidFill>
                          <a:effectLst/>
                          <a:latin typeface="Calibri"/>
                          <a:ea typeface="Calibri"/>
                          <a:cs typeface="Times New Roman"/>
                        </a:rPr>
                        <a:t>Beach, New Orleans, Virginia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Terminals: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Ports America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Shippers: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Cargill, Walmart, HP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Equipment: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Caterpillar, Manufacturers of Emission Controls Association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Rail: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Burlington Northern Santa 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Trucking: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Evans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55799">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Port </a:t>
                      </a:r>
                      <a:r>
                        <a:rPr lang="en-US" sz="1800" dirty="0" smtClean="0">
                          <a:solidFill>
                            <a:schemeClr val="tx1"/>
                          </a:solidFill>
                          <a:effectLst/>
                          <a:latin typeface="Calibri"/>
                          <a:ea typeface="Calibri"/>
                          <a:cs typeface="Times New Roman"/>
                        </a:rPr>
                        <a:t>Community Advocates:</a:t>
                      </a:r>
                      <a:endParaRPr lang="en-US" sz="18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East Yard Communities for Environmental Justice, </a:t>
                      </a:r>
                      <a:r>
                        <a:rPr lang="en-US" sz="1800" kern="1200" dirty="0">
                          <a:solidFill>
                            <a:schemeClr val="tx1"/>
                          </a:solidFill>
                          <a:effectLst/>
                          <a:latin typeface="+mn-lt"/>
                          <a:ea typeface="+mn-ea"/>
                          <a:cs typeface="+mn-cs"/>
                        </a:rPr>
                        <a:t>Southeast CARE Coalition</a:t>
                      </a:r>
                      <a:r>
                        <a:rPr lang="en-US" sz="1800" dirty="0">
                          <a:solidFill>
                            <a:schemeClr val="tx1"/>
                          </a:solidFill>
                          <a:effectLst/>
                          <a:latin typeface="Calibri"/>
                          <a:ea typeface="Calibri"/>
                          <a:cs typeface="Times New Roman"/>
                        </a:rPr>
                        <a:t>, Steps Coalition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Tribes: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Fond du Lac Air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NGOs: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Environmental Defense Fund, Natural Resources Defense Council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81350">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Research/analysis: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International Council on Clean Transportation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Government: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New Jersey DEP, SC </a:t>
                      </a:r>
                      <a:r>
                        <a:rPr lang="en-US" sz="1800" dirty="0" smtClean="0">
                          <a:solidFill>
                            <a:schemeClr val="tx1"/>
                          </a:solidFill>
                          <a:effectLst/>
                          <a:latin typeface="Calibri"/>
                          <a:ea typeface="Calibri"/>
                          <a:cs typeface="Times New Roman"/>
                        </a:rPr>
                        <a:t>DHEC, </a:t>
                      </a:r>
                      <a:r>
                        <a:rPr lang="en-US" sz="1800" dirty="0">
                          <a:solidFill>
                            <a:schemeClr val="tx1"/>
                          </a:solidFill>
                          <a:effectLst/>
                          <a:latin typeface="Calibri"/>
                          <a:ea typeface="Calibri"/>
                          <a:cs typeface="Times New Roman"/>
                        </a:rPr>
                        <a:t>MARAD, CMTS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Non-voting: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American Association of Port Authorities, </a:t>
                      </a:r>
                      <a:r>
                        <a:rPr lang="en-US" sz="1800" dirty="0" smtClean="0">
                          <a:solidFill>
                            <a:schemeClr val="tx1"/>
                          </a:solidFill>
                          <a:effectLst/>
                          <a:latin typeface="Calibri"/>
                          <a:ea typeface="Calibri"/>
                          <a:cs typeface="Times New Roman"/>
                        </a:rPr>
                        <a:t>StarCrest (B.</a:t>
                      </a:r>
                      <a:r>
                        <a:rPr lang="en-US" sz="1800" baseline="0" dirty="0" smtClean="0">
                          <a:solidFill>
                            <a:schemeClr val="tx1"/>
                          </a:solidFill>
                          <a:effectLst/>
                          <a:latin typeface="Calibri"/>
                          <a:ea typeface="Calibri"/>
                          <a:cs typeface="Times New Roman"/>
                        </a:rPr>
                        <a:t> </a:t>
                      </a:r>
                      <a:r>
                        <a:rPr lang="en-US" sz="1800" dirty="0" smtClean="0">
                          <a:solidFill>
                            <a:schemeClr val="tx1"/>
                          </a:solidFill>
                          <a:effectLst/>
                          <a:latin typeface="Calibri"/>
                          <a:ea typeface="Calibri"/>
                          <a:cs typeface="Times New Roman"/>
                        </a:rPr>
                        <a:t>Anderson)</a:t>
                      </a:r>
                      <a:endParaRPr lang="en-US" sz="18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66525">
                <a:tc>
                  <a:txBody>
                    <a:bodyPr/>
                    <a:lstStyle/>
                    <a:p>
                      <a:pPr marL="0" marR="0">
                        <a:lnSpc>
                          <a:spcPct val="115000"/>
                        </a:lnSpc>
                        <a:spcBef>
                          <a:spcPts val="0"/>
                        </a:spcBef>
                        <a:spcAft>
                          <a:spcPts val="0"/>
                        </a:spcAft>
                      </a:pPr>
                      <a:r>
                        <a:rPr lang="en-US" sz="1800" dirty="0">
                          <a:solidFill>
                            <a:schemeClr val="tx1"/>
                          </a:solidFill>
                          <a:effectLst/>
                          <a:latin typeface="Calibri"/>
                          <a:ea typeface="Calibri"/>
                          <a:cs typeface="Times New Roman"/>
                        </a:rPr>
                        <a:t>EPA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smtClean="0">
                          <a:solidFill>
                            <a:schemeClr val="tx1"/>
                          </a:solidFill>
                          <a:effectLst/>
                          <a:latin typeface="+mn-lt"/>
                          <a:ea typeface="+mn-ea"/>
                          <a:cs typeface="+mn-cs"/>
                        </a:rPr>
                        <a:t>Office of Transportation Air Quality (OTAQ), </a:t>
                      </a:r>
                      <a:r>
                        <a:rPr lang="en-US" sz="1800" kern="1200" dirty="0">
                          <a:solidFill>
                            <a:schemeClr val="tx1"/>
                          </a:solidFill>
                          <a:effectLst/>
                          <a:latin typeface="+mn-lt"/>
                          <a:ea typeface="+mn-ea"/>
                          <a:cs typeface="+mn-cs"/>
                        </a:rPr>
                        <a:t>Office of Environmental Justice,</a:t>
                      </a: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Office of Water</a:t>
                      </a:r>
                    </a:p>
                    <a:p>
                      <a:r>
                        <a:rPr lang="en-US" sz="1800" kern="1200" dirty="0">
                          <a:solidFill>
                            <a:schemeClr val="tx1"/>
                          </a:solidFill>
                          <a:effectLst/>
                          <a:latin typeface="+mn-lt"/>
                          <a:ea typeface="+mn-ea"/>
                          <a:cs typeface="+mn-cs"/>
                        </a:rPr>
                        <a:t>Region 1, Region 2, Region 6, Region 9</a:t>
                      </a:r>
                      <a:endParaRPr lang="en-US" sz="18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
        <p:nvSpPr>
          <p:cNvPr id="12" name="Slide Number Placeholder 5"/>
          <p:cNvSpPr>
            <a:spLocks noGrp="1"/>
          </p:cNvSpPr>
          <p:nvPr>
            <p:ph type="sldNum" sz="quarter" idx="12"/>
          </p:nvPr>
        </p:nvSpPr>
        <p:spPr>
          <a:xfrm>
            <a:off x="9601200" y="6248400"/>
            <a:ext cx="381000" cy="457200"/>
          </a:xfrm>
        </p:spPr>
        <p:txBody>
          <a:bodyPr/>
          <a:lstStyle/>
          <a:p>
            <a:fld id="{1590D323-CDEB-4BE8-9BE5-04345AE5B545}" type="slidenum">
              <a:rPr lang="en-US" smtClean="0">
                <a:solidFill>
                  <a:prstClr val="black">
                    <a:tint val="75000"/>
                  </a:prstClr>
                </a:solidFill>
              </a:rPr>
              <a:pPr/>
              <a:t>7</a:t>
            </a:fld>
            <a:endParaRPr lang="en-US" dirty="0">
              <a:solidFill>
                <a:prstClr val="black">
                  <a:tint val="75000"/>
                </a:prstClr>
              </a:solidFill>
            </a:endParaRPr>
          </a:p>
        </p:txBody>
      </p:sp>
      <p:sp>
        <p:nvSpPr>
          <p:cNvPr id="7" name="Slide Number Placeholder 3"/>
          <p:cNvSpPr txBox="1">
            <a:spLocks/>
          </p:cNvSpPr>
          <p:nvPr/>
        </p:nvSpPr>
        <p:spPr>
          <a:xfrm>
            <a:off x="8077200" y="6385811"/>
            <a:ext cx="2133600" cy="33566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endParaRPr>
          </a:p>
        </p:txBody>
      </p:sp>
    </p:spTree>
    <p:extLst>
      <p:ext uri="{BB962C8B-B14F-4D97-AF65-F5344CB8AC3E}">
        <p14:creationId xmlns:p14="http://schemas.microsoft.com/office/powerpoint/2010/main" val="228147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88" y="4733365"/>
            <a:ext cx="5640888" cy="1596930"/>
          </a:xfrm>
        </p:spPr>
        <p:txBody>
          <a:bodyPr>
            <a:normAutofit fontScale="90000"/>
          </a:bodyPr>
          <a:lstStyle/>
          <a:p>
            <a:r>
              <a:rPr lang="en-US" sz="2800" dirty="0">
                <a:hlinkClick r:id="rId3"/>
              </a:rPr>
              <a:t>https://</a:t>
            </a:r>
            <a:r>
              <a:rPr lang="en-US" sz="2800" dirty="0" smtClean="0">
                <a:hlinkClick r:id="rId3"/>
              </a:rPr>
              <a:t>www.epa.gov/ports-initiative</a:t>
            </a:r>
            <a:r>
              <a:rPr lang="en-US" sz="2800" dirty="0" smtClean="0"/>
              <a:t/>
            </a:r>
            <a:br>
              <a:rPr lang="en-US" sz="2800" dirty="0" smtClean="0"/>
            </a:br>
            <a:r>
              <a:rPr lang="en-US" sz="2800" dirty="0"/>
              <a:t/>
            </a:r>
            <a:br>
              <a:rPr lang="en-US" sz="2800" dirty="0"/>
            </a:br>
            <a:r>
              <a:rPr lang="en-US" sz="1800" dirty="0">
                <a:hlinkClick r:id="rId4"/>
              </a:rPr>
              <a:t>https://</a:t>
            </a:r>
            <a:r>
              <a:rPr lang="en-US" sz="1800" dirty="0" smtClean="0">
                <a:hlinkClick r:id="rId4"/>
              </a:rPr>
              <a:t>www.epa.gov/sites/production/files/2016-09/documents/ports_workgroup_report_for_epa_9_15_16.pdf</a:t>
            </a:r>
            <a:r>
              <a:rPr lang="en-US" sz="1800" dirty="0" smtClean="0"/>
              <a:t>  </a:t>
            </a:r>
            <a:endParaRPr lang="en-US" sz="1800" dirty="0"/>
          </a:p>
        </p:txBody>
      </p:sp>
      <p:pic>
        <p:nvPicPr>
          <p:cNvPr id="5" name="Content Placeholder 4"/>
          <p:cNvPicPr>
            <a:picLocks noGrp="1" noChangeAspect="1"/>
          </p:cNvPicPr>
          <p:nvPr>
            <p:ph idx="1"/>
          </p:nvPr>
        </p:nvPicPr>
        <p:blipFill rotWithShape="1">
          <a:blip r:embed="rId5">
            <a:extLst>
              <a:ext uri="{28A0092B-C50C-407E-A947-70E740481C1C}">
                <a14:useLocalDpi xmlns:a14="http://schemas.microsoft.com/office/drawing/2010/main" val="0"/>
              </a:ext>
            </a:extLst>
          </a:blip>
          <a:srcRect t="248" b="6893"/>
          <a:stretch/>
        </p:blipFill>
        <p:spPr>
          <a:xfrm>
            <a:off x="255989" y="205337"/>
            <a:ext cx="6019305" cy="3868562"/>
          </a:xfrm>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CED2A305-9683-4CCB-820B-3B88637DEBF1}" type="slidenum">
              <a:rPr lang="en-US" smtClean="0">
                <a:solidFill>
                  <a:prstClr val="black">
                    <a:tint val="75000"/>
                  </a:prstClr>
                </a:solidFill>
              </a:rPr>
              <a:pPr/>
              <a:t>8</a:t>
            </a:fld>
            <a:endParaRPr lang="en-US">
              <a:solidFill>
                <a:prstClr val="black">
                  <a:tint val="75000"/>
                </a:prstClr>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0446" y="2787073"/>
            <a:ext cx="5486394" cy="38021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9367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093" y="401638"/>
            <a:ext cx="9684707" cy="1143000"/>
          </a:xfrm>
        </p:spPr>
        <p:txBody>
          <a:bodyPr>
            <a:noAutofit/>
          </a:bodyPr>
          <a:lstStyle/>
          <a:p>
            <a:r>
              <a:rPr lang="en-US" sz="3200" dirty="0" smtClean="0"/>
              <a:t>Recommendation: </a:t>
            </a:r>
            <a:r>
              <a:rPr lang="en-US" sz="3200" dirty="0"/>
              <a:t>EPA should establish a voluntary ports environmental performance program.</a:t>
            </a:r>
          </a:p>
        </p:txBody>
      </p:sp>
      <p:sp>
        <p:nvSpPr>
          <p:cNvPr id="4" name="Content Placeholder 3"/>
          <p:cNvSpPr>
            <a:spLocks noGrp="1"/>
          </p:cNvSpPr>
          <p:nvPr>
            <p:ph idx="1"/>
          </p:nvPr>
        </p:nvSpPr>
        <p:spPr>
          <a:xfrm>
            <a:off x="526093" y="1727203"/>
            <a:ext cx="7757295" cy="4525963"/>
          </a:xfrm>
        </p:spPr>
        <p:txBody>
          <a:bodyPr>
            <a:normAutofit fontScale="92500" lnSpcReduction="20000"/>
          </a:bodyPr>
          <a:lstStyle/>
          <a:p>
            <a:pPr lvl="0"/>
            <a:endParaRPr lang="en-US" dirty="0"/>
          </a:p>
          <a:p>
            <a:pPr marL="0" indent="0" algn="ctr">
              <a:buNone/>
            </a:pPr>
            <a:r>
              <a:rPr lang="en-US" dirty="0">
                <a:solidFill>
                  <a:srgbClr val="0070C0"/>
                </a:solidFill>
              </a:rPr>
              <a:t>“PACE: Port Action for a Clean Environment”</a:t>
            </a:r>
          </a:p>
          <a:p>
            <a:pPr lvl="0"/>
            <a:endParaRPr lang="en-US" dirty="0"/>
          </a:p>
          <a:p>
            <a:pPr lvl="0">
              <a:buFont typeface="Wingdings" panose="05000000000000000000" pitchFamily="2" charset="2"/>
              <a:buChar char="Ø"/>
            </a:pPr>
            <a:r>
              <a:rPr lang="en-US" sz="3000" dirty="0"/>
              <a:t>Intent: Drive continuous improvement by </a:t>
            </a:r>
          </a:p>
          <a:p>
            <a:pPr lvl="1"/>
            <a:r>
              <a:rPr lang="en-US" sz="2600" dirty="0"/>
              <a:t>providing access to resources and tools, </a:t>
            </a:r>
          </a:p>
          <a:p>
            <a:pPr lvl="1"/>
            <a:r>
              <a:rPr lang="en-US" sz="2600" dirty="0"/>
              <a:t>sharing expertise on freight and passenger movement and port-related health impacts, </a:t>
            </a:r>
          </a:p>
          <a:p>
            <a:pPr lvl="1"/>
            <a:r>
              <a:rPr lang="en-US" sz="2600" dirty="0"/>
              <a:t>better aligning federal agency programs and funding, and </a:t>
            </a:r>
          </a:p>
          <a:p>
            <a:pPr lvl="1"/>
            <a:r>
              <a:rPr lang="en-US" sz="2600" dirty="0"/>
              <a:t>advancing the adoption of clean, innovative technologies and operational strategies.  </a:t>
            </a:r>
          </a:p>
        </p:txBody>
      </p:sp>
      <p:sp>
        <p:nvSpPr>
          <p:cNvPr id="2" name="Slide Number Placeholder 1"/>
          <p:cNvSpPr>
            <a:spLocks noGrp="1"/>
          </p:cNvSpPr>
          <p:nvPr>
            <p:ph type="sldNum" sz="quarter" idx="12"/>
          </p:nvPr>
        </p:nvSpPr>
        <p:spPr/>
        <p:txBody>
          <a:bodyPr/>
          <a:lstStyle/>
          <a:p>
            <a:fld id="{CED2A305-9683-4CCB-820B-3B88637DEBF1}" type="slidenum">
              <a:rPr lang="en-US" smtClean="0">
                <a:solidFill>
                  <a:prstClr val="black">
                    <a:tint val="75000"/>
                  </a:prstClr>
                </a:solidFill>
              </a:rPr>
              <a:pPr/>
              <a:t>9</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636" y="1255059"/>
            <a:ext cx="3440046" cy="44417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1962549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3022</TotalTime>
  <Words>4272</Words>
  <Application>Microsoft Macintosh PowerPoint</Application>
  <PresentationFormat>Widescreen</PresentationFormat>
  <Paragraphs>477</Paragraphs>
  <Slides>27</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Times New Roman</vt:lpstr>
      <vt:lpstr>Wingdings</vt:lpstr>
      <vt:lpstr>1_Office Theme</vt:lpstr>
      <vt:lpstr>2_Office Theme</vt:lpstr>
      <vt:lpstr>EPA Ports Initiative  Recommendations to the Environmental Protection Agency  NACAA Briefing  Oct. 25, 2016 Lee Kindberg, Maersk Line   </vt:lpstr>
      <vt:lpstr>Port-related operations are significant sources of air emissions and greenhouse gases.</vt:lpstr>
      <vt:lpstr>“Ports” are complex legal &amp; operational systems.</vt:lpstr>
      <vt:lpstr>EPA’s Port Initiative</vt:lpstr>
      <vt:lpstr>US EPA Ports Initiative Workgroup Established Summer 2014 </vt:lpstr>
      <vt:lpstr>PowerPoint Presentation</vt:lpstr>
      <vt:lpstr>EPA Ports Workgroup Members</vt:lpstr>
      <vt:lpstr>https://www.epa.gov/ports-initiative  https://www.epa.gov/sites/production/files/2016-09/documents/ports_workgroup_report_for_epa_9_15_16.pdf  </vt:lpstr>
      <vt:lpstr>Recommendation: EPA should establish a voluntary ports environmental performance program.</vt:lpstr>
      <vt:lpstr>Key considerations</vt:lpstr>
      <vt:lpstr>Program Design: Provide funding, technical resources, and expertise to enable and encourage environmental improvements </vt:lpstr>
      <vt:lpstr>PowerPoint Presentation</vt:lpstr>
      <vt:lpstr>Section 2.2: Overall Program Design</vt:lpstr>
      <vt:lpstr>Overall Program Design (continued)</vt:lpstr>
      <vt:lpstr>Section 3: Emission Reduction Strategies</vt:lpstr>
      <vt:lpstr>Emission Reduction Strategies (continued) </vt:lpstr>
      <vt:lpstr>Emission Reduction Strategies (continued) Roadmap challenges discussed in the report:</vt:lpstr>
      <vt:lpstr>Section 4: Community-Port Engagement Tools</vt:lpstr>
      <vt:lpstr>Community-Port Engagement Tools (continued)</vt:lpstr>
      <vt:lpstr>Section 5: Coordination with Relevant Government Programs</vt:lpstr>
      <vt:lpstr>Section 6: Increasing and Targeting Funding</vt:lpstr>
      <vt:lpstr>Increasing and Targeting Funding (continued)</vt:lpstr>
      <vt:lpstr>Section 7: Information Clearinghouse and Communications</vt:lpstr>
      <vt:lpstr>Section 8: Inventories and Metrics</vt:lpstr>
      <vt:lpstr>Section 9: Ideas Felt to be Non-Consensus or Out of Scope</vt:lpstr>
      <vt:lpstr>Key themes </vt:lpstr>
      <vt:lpstr>Thank you</vt:lpstr>
    </vt:vector>
  </TitlesOfParts>
  <Company>Maersk Group</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Ports Workgroup Report  to the  Clean Air Act Advisory Committee (CAAAC)</dc:title>
  <dc:creator>Kindberg, Lee B</dc:creator>
  <cp:lastModifiedBy>Nancy Kruger</cp:lastModifiedBy>
  <cp:revision>48</cp:revision>
  <dcterms:created xsi:type="dcterms:W3CDTF">2016-09-07T20:56:21Z</dcterms:created>
  <dcterms:modified xsi:type="dcterms:W3CDTF">2016-10-24T16:08:59Z</dcterms:modified>
</cp:coreProperties>
</file>