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3" r:id="rId3"/>
    <p:sldId id="328" r:id="rId4"/>
    <p:sldId id="330" r:id="rId5"/>
    <p:sldId id="322" r:id="rId6"/>
    <p:sldId id="325" r:id="rId7"/>
    <p:sldId id="318" r:id="rId8"/>
    <p:sldId id="319" r:id="rId9"/>
    <p:sldId id="324" r:id="rId10"/>
    <p:sldId id="326" r:id="rId11"/>
    <p:sldId id="327" r:id="rId12"/>
    <p:sldId id="331" r:id="rId13"/>
    <p:sldId id="316" r:id="rId14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1A900A"/>
    <a:srgbClr val="380595"/>
    <a:srgbClr val="CCFF66"/>
    <a:srgbClr val="FFFFFF"/>
    <a:srgbClr val="D8E1EB"/>
    <a:srgbClr val="3D6B9D"/>
    <a:srgbClr val="376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920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6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980" y="-9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C66B7F9-574D-407E-909D-0D83848DED80}" type="datetimeFigureOut">
              <a:rPr lang="en-US" altLang="en-US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FF975CE-5687-495C-B6F2-CBE197BD3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959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3279" tIns="46641" rIns="93279" bIns="4664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wrap="square" lIns="93279" tIns="46641" rIns="93279" bIns="466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B3F2DF-DEE2-4576-BD48-FCDF1E195FF9}" type="datetimeFigureOut">
              <a:rPr lang="en-US" altLang="en-US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9" tIns="46641" rIns="93279" bIns="4664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9600"/>
            <a:ext cx="5616575" cy="4187825"/>
          </a:xfrm>
          <a:prstGeom prst="rect">
            <a:avLst/>
          </a:prstGeom>
        </p:spPr>
        <p:txBody>
          <a:bodyPr vert="horz" lIns="93279" tIns="46641" rIns="93279" bIns="4664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3279" tIns="46641" rIns="93279" bIns="4664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wrap="square" lIns="93279" tIns="46641" rIns="93279" bIns="46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EE7606E-28BD-41B8-A2C8-1BC1D94D4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300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FA4AA1-8C15-4508-9310-CD29B855C458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408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943991-3BF4-4BC7-8A4E-38C662C0C86F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69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7606E-28BD-41B8-A2C8-1BC1D94D474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11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53EDD0-C5DB-45B2-9B14-4C941AFCDA05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80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oywbreathingapart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7900"/>
            <a:ext cx="157480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35"/>
          <p:cNvSpPr txBox="1">
            <a:spLocks noChangeArrowheads="1"/>
          </p:cNvSpPr>
          <p:nvPr/>
        </p:nvSpPr>
        <p:spPr bwMode="auto">
          <a:xfrm>
            <a:off x="0" y="3816350"/>
            <a:ext cx="9029700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4000" b="1" smtClean="0">
              <a:solidFill>
                <a:schemeClr val="bg1"/>
              </a:solidFill>
              <a:latin typeface="Futura Lt BT"/>
              <a:ea typeface="+mn-ea"/>
            </a:endParaRPr>
          </a:p>
        </p:txBody>
      </p:sp>
      <p:sp>
        <p:nvSpPr>
          <p:cNvPr id="6" name="TextBox 35"/>
          <p:cNvSpPr txBox="1">
            <a:spLocks noChangeArrowheads="1"/>
          </p:cNvSpPr>
          <p:nvPr/>
        </p:nvSpPr>
        <p:spPr bwMode="auto">
          <a:xfrm>
            <a:off x="114300" y="2143125"/>
            <a:ext cx="9029700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smtClean="0">
                <a:solidFill>
                  <a:schemeClr val="bg1"/>
                </a:solidFill>
                <a:latin typeface="Calibri" panose="020F0502020204030204" pitchFamily="34" charset="0"/>
                <a:ea typeface="+mn-ea"/>
              </a:rPr>
              <a:t>OZONE TRANSPORT COMMISSION</a:t>
            </a:r>
          </a:p>
        </p:txBody>
      </p:sp>
      <p:pic>
        <p:nvPicPr>
          <p:cNvPr id="7" name="Picture 33" descr="2012 skyDotOu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otc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7175" y="4799013"/>
            <a:ext cx="121443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iStock_000009347458Medium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8450" y="4724400"/>
            <a:ext cx="1562100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ChesapeakeBay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4800600"/>
            <a:ext cx="15668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PowerPlant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7375" y="4795838"/>
            <a:ext cx="15668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Traffic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95825" y="4800600"/>
            <a:ext cx="1571625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05200"/>
            <a:ext cx="91440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55CBD-DB2F-4E95-80DD-A24942484AD2}" type="datetime1">
              <a:rPr lang="en-US" altLang="en-US" smtClean="0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DCB36-B5E2-4EC9-9F6D-FF97FD2E10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532F7-9166-42EE-B9AE-47A6FF0F97C0}" type="datetime1">
              <a:rPr lang="en-US" altLang="en-US" smtClean="0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D2C81-73AE-4097-B6A9-5D786D09E0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ACF1-B60C-44DC-83F5-D13A4837DB79}" type="datetime1">
              <a:rPr lang="en-US" altLang="en-US" smtClean="0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D8362-E458-4C7A-BD4E-8862F27072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971550" indent="-514350" defTabSz="822960"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D21A-4698-428E-AD43-196AEFF94832}" type="datetime1">
              <a:rPr lang="en-US" altLang="en-US" smtClean="0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96543-1D49-4A6F-A912-12DEED53DC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 descr="2012 skyDotOu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6E3D-5640-4EFA-8D86-B31868519BD2}" type="datetime1">
              <a:rPr lang="en-US" altLang="en-US" smtClean="0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92B13-A2E1-4F1C-9ED8-E49692FDE9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E22DB-2D9E-4615-AAA4-28D613577CA7}" type="datetime1">
              <a:rPr lang="en-US" altLang="en-US" smtClean="0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D1DED-E1FA-4FEA-B283-58B71BB059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79B78-AD26-45BE-B253-F25DAF6FFC61}" type="datetime1">
              <a:rPr lang="en-US" altLang="en-US" smtClean="0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398B3-602C-4F65-989C-EE6FAA16A6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998D-E5EB-47E4-B1AD-F32C3FEA6D81}" type="datetime1">
              <a:rPr lang="en-US" altLang="en-US" smtClean="0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D5915-CCB0-49D0-9BEF-BA0EBA5A61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B9F93-09FE-407A-89B8-954D9BA12B6E}" type="datetime1">
              <a:rPr lang="en-US" altLang="en-US" smtClean="0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328E2D-C2F6-4872-B208-38AB6CE65B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 userDrawn="1"/>
        </p:nvGrpSpPr>
        <p:grpSpPr bwMode="auto">
          <a:xfrm flipV="1">
            <a:off x="381000" y="1371600"/>
            <a:ext cx="3124200" cy="76200"/>
            <a:chOff x="240" y="1104"/>
            <a:chExt cx="5328" cy="48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40" y="1152"/>
              <a:ext cx="5328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240" y="1104"/>
              <a:ext cx="5328" cy="0"/>
            </a:xfrm>
            <a:prstGeom prst="line">
              <a:avLst/>
            </a:prstGeom>
            <a:noFill/>
            <a:ln w="92075">
              <a:solidFill>
                <a:srgbClr val="66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CAD2-5E77-4C30-BEE1-A3550AFE08C7}" type="datetime1">
              <a:rPr lang="en-US" altLang="en-US" smtClean="0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72CAD-3DB1-4FE1-8B3E-831677B5F6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4"/>
          <p:cNvGrpSpPr>
            <a:grpSpLocks/>
          </p:cNvGrpSpPr>
          <p:nvPr userDrawn="1"/>
        </p:nvGrpSpPr>
        <p:grpSpPr bwMode="auto">
          <a:xfrm>
            <a:off x="1257300" y="5334000"/>
            <a:ext cx="6629400" cy="46038"/>
            <a:chOff x="240" y="1104"/>
            <a:chExt cx="5328" cy="48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240" y="1152"/>
              <a:ext cx="5328" cy="0"/>
            </a:xfrm>
            <a:prstGeom prst="line">
              <a:avLst/>
            </a:prstGeom>
            <a:noFill/>
            <a:ln w="5715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V="1">
              <a:off x="240" y="1104"/>
              <a:ext cx="5328" cy="0"/>
            </a:xfrm>
            <a:prstGeom prst="line">
              <a:avLst/>
            </a:prstGeom>
            <a:noFill/>
            <a:ln w="92075">
              <a:solidFill>
                <a:srgbClr val="66FF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EA8E-4D35-4CFD-9377-45F35C6607C9}" type="datetime1">
              <a:rPr lang="en-US" altLang="en-US" smtClean="0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01046-8B81-4512-805C-7A2712A787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1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356350"/>
            <a:ext cx="106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2AE67E-2B5D-421C-83C9-AFB5DAD65DEE}" type="datetime1">
              <a:rPr lang="en-US" altLang="en-US" smtClean="0"/>
              <a:pPr>
                <a:defRPr/>
              </a:pPr>
              <a:t>3/17/16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356350"/>
            <a:ext cx="121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60C4A20-E2FD-4C60-92BE-947366C7552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5" r:id="rId1"/>
    <p:sldLayoutId id="2147485818" r:id="rId2"/>
    <p:sldLayoutId id="2147485826" r:id="rId3"/>
    <p:sldLayoutId id="2147485819" r:id="rId4"/>
    <p:sldLayoutId id="2147485820" r:id="rId5"/>
    <p:sldLayoutId id="2147485821" r:id="rId6"/>
    <p:sldLayoutId id="2147485822" r:id="rId7"/>
    <p:sldLayoutId id="2147485827" r:id="rId8"/>
    <p:sldLayoutId id="2147485828" r:id="rId9"/>
    <p:sldLayoutId id="2147485823" r:id="rId10"/>
    <p:sldLayoutId id="214748582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pa.gov/sites/production/files/documents/amccpolicy.pdf" TargetMode="Externa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sites/production/files/documents/tamper-memo1a.pdf" TargetMode="External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tcair.org/upload/Documents/Correspondence/OTC%20Aftermarket%20Catalytic%20Converter%20letter%20to%20EPA%20Plus%20Attachments%202011-04-08.pdf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otcair.org/document.asp?fview=modelrul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Options for Aftermarket Parts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NACAA Mobile and Fuels Committee</a:t>
            </a:r>
            <a:br>
              <a:rPr lang="en-US" dirty="0" smtClean="0">
                <a:ea typeface="+mn-ea"/>
              </a:rPr>
            </a:b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March 22, 2016 2PM EST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</a:rPr>
              <a:t>Washington, DC</a:t>
            </a:r>
            <a:endParaRPr lang="en-US" sz="2400" dirty="0">
              <a:ea typeface="+mn-ea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3505200" cy="533400"/>
          </a:xfrm>
        </p:spPr>
        <p:txBody>
          <a:bodyPr/>
          <a:lstStyle/>
          <a:p>
            <a:pPr>
              <a:defRPr/>
            </a:pPr>
            <a:r>
              <a:rPr lang="en-US" dirty="0"/>
              <a:t>DRAFT - NOT FOR </a:t>
            </a:r>
            <a:r>
              <a:rPr lang="en-US" dirty="0" smtClean="0"/>
              <a:t>DISTRIBUTION – Prepared by the Ozone Transport Commission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DCB36-B5E2-4EC9-9F6D-FF97FD2E106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Comparison of Options</a:t>
            </a:r>
            <a:endParaRPr lang="en-US" dirty="0">
              <a:ea typeface="+mj-e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442826"/>
              </p:ext>
            </p:extLst>
          </p:nvPr>
        </p:nvGraphicFramePr>
        <p:xfrm>
          <a:off x="457200" y="990600"/>
          <a:ext cx="8305800" cy="384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126"/>
                <a:gridCol w="6324674"/>
              </a:tblGrid>
              <a:tr h="36586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Option</a:t>
                      </a:r>
                      <a:endParaRPr lang="en-US" sz="18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Challenges</a:t>
                      </a:r>
                      <a:endParaRPr lang="en-US" sz="1800" dirty="0"/>
                    </a:p>
                  </a:txBody>
                  <a:tcPr marL="91437" marR="91437" marT="45733" marB="45733"/>
                </a:tc>
              </a:tr>
              <a:tr h="3658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 Status Quo</a:t>
                      </a:r>
                      <a:endParaRPr lang="en-US" sz="18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Does not result</a:t>
                      </a:r>
                      <a:r>
                        <a:rPr lang="en-US" sz="1800" baseline="0" dirty="0" smtClean="0"/>
                        <a:t> in technological acceptable emission reductions</a:t>
                      </a:r>
                      <a:endParaRPr lang="en-US" sz="1800" dirty="0"/>
                    </a:p>
                  </a:txBody>
                  <a:tcPr marL="91437" marR="91437" marT="45733" marB="45733"/>
                </a:tc>
              </a:tr>
              <a:tr h="91465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 1974 Interim</a:t>
                      </a:r>
                      <a:r>
                        <a:rPr lang="en-US" sz="1800" baseline="0" dirty="0" smtClean="0"/>
                        <a:t> Policy</a:t>
                      </a:r>
                      <a:endParaRPr lang="en-US" sz="18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Enforcement</a:t>
                      </a:r>
                      <a:r>
                        <a:rPr lang="en-US" sz="1800" baseline="0" dirty="0" smtClean="0"/>
                        <a:t> becomes harder, </a:t>
                      </a:r>
                      <a:r>
                        <a:rPr lang="en-US" sz="1800" dirty="0" smtClean="0"/>
                        <a:t>likely would not result</a:t>
                      </a:r>
                      <a:r>
                        <a:rPr lang="en-US" sz="1800" baseline="0" dirty="0" smtClean="0"/>
                        <a:t> in acceptable emission reductions and potentially lead to emission increases, race to the bottom</a:t>
                      </a:r>
                      <a:endParaRPr lang="en-US" sz="1800" dirty="0"/>
                    </a:p>
                  </a:txBody>
                  <a:tcPr marL="91437" marR="91437" marT="45733" marB="45733"/>
                </a:tc>
              </a:tr>
              <a:tr h="6402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. OTC Recommended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</a:rPr>
                        <a:t> Federal Update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EPA</a:t>
                      </a:r>
                      <a:r>
                        <a:rPr lang="en-US" sz="1800" baseline="0" dirty="0" smtClean="0"/>
                        <a:t> must act and might not have the authority to do as they did in 1986</a:t>
                      </a:r>
                      <a:endParaRPr lang="en-US" sz="1800" dirty="0"/>
                    </a:p>
                  </a:txBody>
                  <a:tcPr marL="91437" marR="91437" marT="45733" marB="45733"/>
                </a:tc>
              </a:tr>
              <a:tr h="64022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 OTC Model Rule/CARB </a:t>
                      </a:r>
                      <a:endParaRPr lang="en-US" sz="18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Heavy reliance on CARB certification</a:t>
                      </a:r>
                      <a:r>
                        <a:rPr lang="en-US" sz="1800" baseline="0" dirty="0" smtClean="0"/>
                        <a:t>, </a:t>
                      </a:r>
                      <a:r>
                        <a:rPr lang="en-US" sz="1800" dirty="0" smtClean="0"/>
                        <a:t>inter</a:t>
                      </a:r>
                      <a:r>
                        <a:rPr lang="en-US" sz="1800" baseline="0" dirty="0" smtClean="0"/>
                        <a:t>state sale issues</a:t>
                      </a:r>
                      <a:r>
                        <a:rPr lang="en-US" sz="1800" dirty="0" smtClean="0"/>
                        <a:t>, not good option for 49 state</a:t>
                      </a:r>
                      <a:r>
                        <a:rPr lang="en-US" sz="1800" baseline="0" dirty="0" smtClean="0"/>
                        <a:t> cars</a:t>
                      </a:r>
                      <a:endParaRPr lang="en-US" sz="1800" dirty="0"/>
                    </a:p>
                  </a:txBody>
                  <a:tcPr marL="91437" marR="91437" marT="45733" marB="45733"/>
                </a:tc>
              </a:tr>
              <a:tr h="64026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 Voluntary</a:t>
                      </a:r>
                      <a:r>
                        <a:rPr lang="en-US" sz="1800" baseline="0" dirty="0" smtClean="0"/>
                        <a:t> Program</a:t>
                      </a:r>
                      <a:endParaRPr lang="en-US" sz="1800" dirty="0"/>
                    </a:p>
                  </a:txBody>
                  <a:tcPr marL="91437" marR="91437"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Emission</a:t>
                      </a:r>
                      <a:r>
                        <a:rPr lang="en-US" sz="1800" baseline="0" dirty="0" smtClean="0"/>
                        <a:t> reductions less guaranteed, SIP credit more challenging</a:t>
                      </a:r>
                      <a:endParaRPr lang="en-US" sz="1800" dirty="0"/>
                    </a:p>
                  </a:txBody>
                  <a:tcPr marL="91437" marR="91437" marT="45733" marB="45733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543-1D49-4A6F-A912-12DEED53DCC9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Building a Coalition</a:t>
            </a:r>
            <a:endParaRPr lang="en-US" dirty="0">
              <a:ea typeface="+mj-ea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altLang="en-US" dirty="0" smtClean="0"/>
              <a:t>Why?  EPA has not moved forward to improve the broken aftermarket policy despite repeated calls from the Current Partners:</a:t>
            </a:r>
          </a:p>
          <a:p>
            <a:pPr marL="1428750" lvl="1" indent="-457200" defTabSz="914400">
              <a:defRPr/>
            </a:pPr>
            <a:r>
              <a:rPr lang="en-US" altLang="en-US" dirty="0" smtClean="0"/>
              <a:t>OTC States</a:t>
            </a:r>
          </a:p>
          <a:p>
            <a:pPr marL="1428750" lvl="1" indent="-457200" defTabSz="914400">
              <a:defRPr/>
            </a:pPr>
            <a:r>
              <a:rPr lang="en-US" altLang="en-US" dirty="0" smtClean="0"/>
              <a:t>MECA</a:t>
            </a:r>
          </a:p>
          <a:p>
            <a:pPr marL="1428750" lvl="1" indent="-457200" defTabSz="914400">
              <a:defRPr/>
            </a:pPr>
            <a:r>
              <a:rPr lang="en-US" altLang="en-US" dirty="0" smtClean="0"/>
              <a:t>Auto Care</a:t>
            </a:r>
          </a:p>
          <a:p>
            <a:pPr marL="1428750" lvl="1" indent="-457200" defTabSz="914400">
              <a:defRPr/>
            </a:pPr>
            <a:r>
              <a:rPr lang="en-US" altLang="en-US" dirty="0" smtClean="0"/>
              <a:t>Colorado</a:t>
            </a:r>
            <a:br>
              <a:rPr lang="en-US" altLang="en-US" dirty="0" smtClean="0"/>
            </a:b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By expanding the coalition we hope to push EPA to act.  Some of the Potential Partners:</a:t>
            </a:r>
          </a:p>
          <a:p>
            <a:pPr marL="1428750" lvl="1" indent="-457200" defTabSz="914400">
              <a:defRPr/>
            </a:pPr>
            <a:r>
              <a:rPr lang="en-US" altLang="en-US" dirty="0" smtClean="0"/>
              <a:t>Other states</a:t>
            </a:r>
          </a:p>
          <a:p>
            <a:pPr marL="1428750" lvl="1" indent="-457200" defTabSz="914400">
              <a:defRPr/>
            </a:pPr>
            <a:r>
              <a:rPr lang="en-US" altLang="en-US" dirty="0" smtClean="0"/>
              <a:t>NACAA</a:t>
            </a:r>
          </a:p>
          <a:p>
            <a:pPr marL="1428750" lvl="1" indent="-457200" defTabSz="914400">
              <a:defRPr/>
            </a:pPr>
            <a:r>
              <a:rPr lang="en-US" altLang="en-US" dirty="0" smtClean="0"/>
              <a:t>Consumer Advocates?</a:t>
            </a:r>
          </a:p>
          <a:p>
            <a:pPr marL="1428750" lvl="1" indent="-457200" defTabSz="914400">
              <a:defRPr/>
            </a:pPr>
            <a:r>
              <a:rPr lang="en-US" altLang="en-US" dirty="0" smtClean="0"/>
              <a:t>Enviros?</a:t>
            </a:r>
            <a:br>
              <a:rPr lang="en-US" altLang="en-US" dirty="0" smtClean="0"/>
            </a:br>
            <a:endParaRPr lang="en-US" altLang="en-US" dirty="0" smtClean="0"/>
          </a:p>
          <a:p>
            <a:pPr marL="457200" indent="-457200">
              <a:defRPr/>
            </a:pPr>
            <a:r>
              <a:rPr lang="en-US" altLang="en-US" dirty="0" smtClean="0"/>
              <a:t>This coalition could help in the future with other mobile source issues</a:t>
            </a: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543-1D49-4A6F-A912-12DEED53DCC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Continue RPO </a:t>
            </a:r>
            <a:r>
              <a:rPr lang="en-US" dirty="0" smtClean="0"/>
              <a:t>calls on options (including NACAA rep)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Call with industry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Develop other coalition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EPA</a:t>
            </a:r>
          </a:p>
          <a:p>
            <a:pPr marL="1428750" lvl="1" indent="-457200"/>
            <a:r>
              <a:rPr lang="en-US" dirty="0" smtClean="0"/>
              <a:t>Continue to press OTAQ</a:t>
            </a:r>
          </a:p>
          <a:p>
            <a:pPr marL="1428750" lvl="1" indent="-457200"/>
            <a:r>
              <a:rPr lang="en-US" dirty="0" smtClean="0"/>
              <a:t>Call with OECA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Other Steps?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543-1D49-4A6F-A912-12DEED53DCC9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pic>
        <p:nvPicPr>
          <p:cNvPr id="22531" name="Picture 7" descr="Catalytic converter clea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172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5915-CCB0-49D0-9BEF-BA0EBA5A619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Overview</a:t>
            </a:r>
            <a:endParaRPr lang="en-US" dirty="0">
              <a:ea typeface="+mj-ea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alibri" pitchFamily="34" charset="0"/>
              <a:buAutoNum type="arabicPeriod"/>
            </a:pPr>
            <a:r>
              <a:rPr lang="en-US" altLang="en-US" dirty="0" smtClean="0"/>
              <a:t>Purpose of Call</a:t>
            </a:r>
          </a:p>
          <a:p>
            <a:pPr>
              <a:buFont typeface="Calibri" pitchFamily="34" charset="0"/>
              <a:buAutoNum type="arabicPeriod"/>
            </a:pPr>
            <a:r>
              <a:rPr lang="en-US" altLang="en-US" dirty="0" smtClean="0"/>
              <a:t>EPA Policy Background</a:t>
            </a:r>
          </a:p>
          <a:p>
            <a:pPr>
              <a:buFont typeface="Calibri" pitchFamily="34" charset="0"/>
              <a:buAutoNum type="arabicPeriod"/>
            </a:pPr>
            <a:r>
              <a:rPr lang="en-US" altLang="en-US" dirty="0" smtClean="0"/>
              <a:t>OTC Actions to Date and Estimated Air Quality</a:t>
            </a:r>
          </a:p>
          <a:p>
            <a:r>
              <a:rPr lang="en-US" altLang="en-US" dirty="0" smtClean="0"/>
              <a:t>    Benefits</a:t>
            </a:r>
          </a:p>
          <a:p>
            <a:r>
              <a:rPr lang="en-US" altLang="en-US" dirty="0" smtClean="0"/>
              <a:t>4. Recommendations and Options</a:t>
            </a:r>
          </a:p>
          <a:p>
            <a:r>
              <a:rPr lang="en-US" altLang="en-US" dirty="0" smtClean="0"/>
              <a:t>5. Next Steps and Questions</a:t>
            </a:r>
          </a:p>
          <a:p>
            <a:pPr lvl="1" defTabSz="914400"/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543-1D49-4A6F-A912-12DEED53DCC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Why Aftermarket Converters?</a:t>
            </a:r>
            <a:endParaRPr lang="en-US" dirty="0">
              <a:ea typeface="+mj-ea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  <a:defRPr/>
            </a:pPr>
            <a:r>
              <a:rPr lang="en-US" altLang="en-US" sz="3000" dirty="0" smtClean="0"/>
              <a:t>Light duty vehicles remain on the road longer than before</a:t>
            </a:r>
          </a:p>
          <a:p>
            <a:pPr lvl="1" defTabSz="914400">
              <a:lnSpc>
                <a:spcPct val="70000"/>
              </a:lnSpc>
              <a:defRPr/>
            </a:pPr>
            <a:r>
              <a:rPr lang="en-US" altLang="en-US" sz="2600" dirty="0" smtClean="0"/>
              <a:t>Slower emission benefit from </a:t>
            </a:r>
            <a:br>
              <a:rPr lang="en-US" altLang="en-US" sz="2600" dirty="0" smtClean="0"/>
            </a:br>
            <a:r>
              <a:rPr lang="en-US" altLang="en-US" sz="2600" dirty="0" smtClean="0"/>
              <a:t>fleet turnover </a:t>
            </a:r>
            <a:endParaRPr lang="en-US" altLang="en-US" sz="2600" dirty="0"/>
          </a:p>
          <a:p>
            <a:pPr lvl="1" defTabSz="914400">
              <a:lnSpc>
                <a:spcPct val="70000"/>
              </a:lnSpc>
              <a:defRPr/>
            </a:pPr>
            <a:r>
              <a:rPr lang="en-US" altLang="en-US" sz="2600" dirty="0" smtClean="0"/>
              <a:t>Failure rate of original </a:t>
            </a:r>
            <a:br>
              <a:rPr lang="en-US" altLang="en-US" sz="2600" dirty="0" smtClean="0"/>
            </a:br>
            <a:r>
              <a:rPr lang="en-US" altLang="en-US" sz="2600" dirty="0" smtClean="0"/>
              <a:t>converter increases over time</a:t>
            </a:r>
          </a:p>
          <a:p>
            <a:pPr>
              <a:lnSpc>
                <a:spcPct val="70000"/>
              </a:lnSpc>
              <a:defRPr/>
            </a:pP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Disconnect between useful life of vehicle (120,000 in Tier 2 and </a:t>
            </a:r>
            <a:r>
              <a:rPr lang="en-US" altLang="en-US" sz="3000" dirty="0"/>
              <a:t>150,000 miles in Tier </a:t>
            </a:r>
            <a:r>
              <a:rPr lang="en-US" altLang="en-US" sz="3000" dirty="0" smtClean="0"/>
              <a:t>3) and converter life (80,000 miles)</a:t>
            </a:r>
          </a:p>
          <a:p>
            <a:pPr>
              <a:lnSpc>
                <a:spcPct val="70000"/>
              </a:lnSpc>
              <a:defRPr/>
            </a:pPr>
            <a:endParaRPr lang="en-US" altLang="en-US" sz="3000" dirty="0"/>
          </a:p>
          <a:p>
            <a:pPr>
              <a:lnSpc>
                <a:spcPct val="70000"/>
              </a:lnSpc>
              <a:defRPr/>
            </a:pPr>
            <a:r>
              <a:rPr lang="en-US" altLang="en-US" sz="3000" dirty="0" smtClean="0"/>
              <a:t>When warranties end, aftermarket parts are important</a:t>
            </a:r>
          </a:p>
          <a:p>
            <a:pPr lvl="1" defTabSz="914400">
              <a:lnSpc>
                <a:spcPct val="70000"/>
              </a:lnSpc>
              <a:defRPr/>
            </a:pPr>
            <a:r>
              <a:rPr lang="en-US" altLang="en-US" sz="2600" dirty="0" smtClean="0"/>
              <a:t>OEM converters are expensive</a:t>
            </a:r>
          </a:p>
          <a:p>
            <a:pPr lvl="1" defTabSz="914400">
              <a:lnSpc>
                <a:spcPct val="70000"/>
              </a:lnSpc>
              <a:defRPr/>
            </a:pPr>
            <a:r>
              <a:rPr lang="en-US" altLang="en-US" sz="2600" dirty="0" smtClean="0"/>
              <a:t>Aftermarket parts provide a more affordable option</a:t>
            </a:r>
          </a:p>
          <a:p>
            <a:pPr>
              <a:lnSpc>
                <a:spcPct val="70000"/>
              </a:lnSpc>
              <a:defRPr/>
            </a:pP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r>
              <a:rPr lang="en-US" altLang="en-US" sz="3000" dirty="0" smtClean="0"/>
              <a:t>Cleaner aftermarket converters provide mobile emission reductions without need for fleet turnover</a:t>
            </a:r>
          </a:p>
          <a:p>
            <a:pPr>
              <a:lnSpc>
                <a:spcPct val="70000"/>
              </a:lnSpc>
              <a:buFont typeface="Calibri" panose="020F0502020204030204" pitchFamily="34" charset="0"/>
              <a:buAutoNum type="arabicPeriod"/>
              <a:defRPr/>
            </a:pPr>
            <a:endParaRPr lang="en-US" altLang="en-US" sz="3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pic>
        <p:nvPicPr>
          <p:cNvPr id="1126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33051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543-1D49-4A6F-A912-12DEED53DCC9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Why Aftermarket </a:t>
            </a:r>
            <a:r>
              <a:rPr lang="en-US" dirty="0" smtClean="0"/>
              <a:t>Converters (</a:t>
            </a:r>
            <a:r>
              <a:rPr lang="en-US" dirty="0" err="1" smtClean="0"/>
              <a:t>cntd</a:t>
            </a:r>
            <a:r>
              <a:rPr lang="en-US" dirty="0" smtClean="0"/>
              <a:t>.)?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Aftermarket Converters are an important program for areas to:</a:t>
            </a:r>
          </a:p>
          <a:p>
            <a:pPr marL="1428750" lvl="1" indent="-457200" defTabSz="914400"/>
            <a:r>
              <a:rPr lang="en-US" altLang="en-US" dirty="0" smtClean="0"/>
              <a:t>Maintain/Reduce Ozone/PM</a:t>
            </a:r>
            <a:r>
              <a:rPr lang="en-US" altLang="en-US" baseline="-25000" dirty="0" smtClean="0"/>
              <a:t>2.5</a:t>
            </a:r>
            <a:r>
              <a:rPr lang="en-US" altLang="en-US" dirty="0" smtClean="0"/>
              <a:t> Emissions</a:t>
            </a:r>
          </a:p>
          <a:p>
            <a:pPr marL="1428750" lvl="1" indent="-457200" defTabSz="914400"/>
            <a:r>
              <a:rPr lang="en-US" altLang="en-US" dirty="0" smtClean="0"/>
              <a:t>Continue to Reduce Air Toxics</a:t>
            </a:r>
            <a:endParaRPr lang="en-US" altLang="en-US" dirty="0"/>
          </a:p>
          <a:p>
            <a:pPr marL="1428750" lvl="1" indent="-457200" defTabSz="914400"/>
            <a:r>
              <a:rPr lang="en-US" altLang="en-US" dirty="0" smtClean="0"/>
              <a:t>Participate in 2015 NAAQS Strategy (SIPs or Ozone Advance)</a:t>
            </a:r>
          </a:p>
          <a:p>
            <a:pPr marL="1428750" lvl="1" indent="-457200" defTabSz="914400"/>
            <a:r>
              <a:rPr lang="en-US" altLang="en-US" dirty="0" smtClean="0"/>
              <a:t>Reduce Impact from In-Use Vehicles</a:t>
            </a:r>
          </a:p>
          <a:p>
            <a:pPr marL="1428750" lvl="1" indent="-457200" defTabSz="914400"/>
            <a:r>
              <a:rPr lang="en-US" altLang="en-US" dirty="0" smtClean="0"/>
              <a:t>May be needed for Anti-Backsliding (more on this later)</a:t>
            </a:r>
          </a:p>
          <a:p>
            <a:pPr marL="1428750" lvl="1" indent="-457200" defTabSz="914400"/>
            <a:r>
              <a:rPr lang="en-US" altLang="en-US" dirty="0" smtClean="0"/>
              <a:t>With OBD, reductions will occur in areas without I/M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543-1D49-4A6F-A912-12DEED53DCC9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Current Policy</a:t>
            </a:r>
            <a:endParaRPr lang="en-US" dirty="0">
              <a:ea typeface="+mj-ea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3000" dirty="0" smtClean="0">
                <a:cs typeface="Arial" pitchFamily="34" charset="0"/>
              </a:rPr>
              <a:t>USEPA’s enforcement policy set in 1986 and has not been updated to reflect improvements in technologies &amp; emission standards</a:t>
            </a:r>
          </a:p>
          <a:p>
            <a:pPr>
              <a:lnSpc>
                <a:spcPct val="80000"/>
              </a:lnSpc>
            </a:pPr>
            <a:endParaRPr lang="en-US" altLang="en-US" sz="3000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3000" dirty="0" smtClean="0">
                <a:cs typeface="Arial" pitchFamily="34" charset="0"/>
              </a:rPr>
              <a:t>Current policy is an </a:t>
            </a:r>
            <a:br>
              <a:rPr lang="en-US" altLang="en-US" sz="3000" dirty="0" smtClean="0">
                <a:cs typeface="Arial" pitchFamily="34" charset="0"/>
              </a:rPr>
            </a:br>
            <a:r>
              <a:rPr lang="en-US" altLang="en-US" sz="3000" dirty="0" smtClean="0">
                <a:cs typeface="Arial" pitchFamily="34" charset="0"/>
              </a:rPr>
              <a:t>enforcement policy, not a </a:t>
            </a:r>
            <a:br>
              <a:rPr lang="en-US" altLang="en-US" sz="3000" dirty="0" smtClean="0">
                <a:cs typeface="Arial" pitchFamily="34" charset="0"/>
              </a:rPr>
            </a:br>
            <a:r>
              <a:rPr lang="en-US" altLang="en-US" sz="3000" dirty="0" smtClean="0">
                <a:cs typeface="Arial" pitchFamily="34" charset="0"/>
              </a:rPr>
              <a:t>direct regulation</a:t>
            </a:r>
          </a:p>
          <a:p>
            <a:pPr>
              <a:lnSpc>
                <a:spcPct val="80000"/>
              </a:lnSpc>
            </a:pPr>
            <a:endParaRPr lang="en-US" altLang="en-US" sz="3000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3000" dirty="0" smtClean="0">
                <a:cs typeface="Arial" pitchFamily="34" charset="0"/>
              </a:rPr>
              <a:t>Requirements:</a:t>
            </a:r>
          </a:p>
          <a:p>
            <a:pPr marL="1485900" lvl="1" defTabSz="9144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altLang="en-US" sz="2600" dirty="0" smtClean="0">
                <a:cs typeface="Arial" pitchFamily="34" charset="0"/>
              </a:rPr>
              <a:t>70/70/30% reduction for HC/CO/NO</a:t>
            </a:r>
            <a:r>
              <a:rPr lang="en-US" altLang="en-US" sz="2600" baseline="-25000" dirty="0" smtClean="0">
                <a:cs typeface="Arial" pitchFamily="34" charset="0"/>
              </a:rPr>
              <a:t>X</a:t>
            </a:r>
            <a:r>
              <a:rPr lang="en-US" altLang="en-US" sz="2600" dirty="0" smtClean="0">
                <a:cs typeface="Arial" pitchFamily="34" charset="0"/>
              </a:rPr>
              <a:t> from catalysts</a:t>
            </a:r>
          </a:p>
          <a:p>
            <a:pPr marL="1485900" lvl="1" defTabSz="9144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altLang="en-US" sz="2600" dirty="0" smtClean="0">
                <a:cs typeface="Arial" pitchFamily="34" charset="0"/>
              </a:rPr>
              <a:t>25k warranty</a:t>
            </a:r>
          </a:p>
          <a:p>
            <a:pPr marL="1485900" lvl="1" defTabSz="9144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altLang="en-US" sz="2600" dirty="0" smtClean="0">
                <a:cs typeface="Arial" pitchFamily="34" charset="0"/>
              </a:rPr>
              <a:t>Testing: Worst case vehicle</a:t>
            </a:r>
          </a:p>
          <a:p>
            <a:pPr marL="1485900" lvl="1" defTabSz="91440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altLang="en-US" sz="2600" dirty="0" smtClean="0">
                <a:cs typeface="Arial" pitchFamily="34" charset="0"/>
              </a:rPr>
              <a:t>Aging: </a:t>
            </a:r>
            <a:r>
              <a:rPr lang="en-US" altLang="en-US" sz="2600" dirty="0" smtClean="0"/>
              <a:t>On-vehicle mileage accumulation</a:t>
            </a:r>
            <a:endParaRPr lang="en-US" altLang="en-US" sz="2600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000" dirty="0" smtClean="0"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30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533400" y="5954713"/>
            <a:ext cx="7391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hlinkClick r:id="rId2"/>
              </a:rPr>
              <a:t>http://www.epa.gov/sites/production/files/documents/amccpolicy.pdf</a:t>
            </a:r>
            <a:endParaRPr lang="en-US" altLang="en-US" sz="1400"/>
          </a:p>
        </p:txBody>
      </p:sp>
      <p:pic>
        <p:nvPicPr>
          <p:cNvPr id="1026" name="Picture 2" descr="1986 Oldsmobile Cutlass Supreme - Pictures - CarGuru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13442"/>
          <a:stretch/>
        </p:blipFill>
        <p:spPr bwMode="auto">
          <a:xfrm>
            <a:off x="5029200" y="2133599"/>
            <a:ext cx="3657600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543-1D49-4A6F-A912-12DEED53DCC9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600" smtClean="0"/>
              <a:t>EPA</a:t>
            </a:r>
            <a:r>
              <a:rPr lang="ja-JP" altLang="en-US" sz="3600" smtClean="0"/>
              <a:t>’</a:t>
            </a:r>
            <a:r>
              <a:rPr lang="en-US" altLang="ja-JP" sz="3600" smtClean="0"/>
              <a:t>s Policy Movement</a:t>
            </a:r>
            <a:endParaRPr lang="en-US" altLang="en-US" sz="360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200" dirty="0" smtClean="0">
                <a:solidFill>
                  <a:srgbClr val="FF0000"/>
                </a:solidFill>
              </a:rPr>
              <a:t>OECA is in the process of ending the 1986 policy </a:t>
            </a:r>
          </a:p>
          <a:p>
            <a:pPr>
              <a:lnSpc>
                <a:spcPct val="80000"/>
              </a:lnSpc>
            </a:pPr>
            <a:endParaRPr lang="en-US" altLang="en-US" sz="2200" dirty="0" smtClean="0"/>
          </a:p>
          <a:p>
            <a:pPr>
              <a:lnSpc>
                <a:spcPct val="80000"/>
              </a:lnSpc>
            </a:pPr>
            <a:r>
              <a:rPr lang="en-US" altLang="en-US" sz="2200" dirty="0" smtClean="0"/>
              <a:t>EPA would revert to the 1974 Interim Tampering Enforcement Policy “Memo 1A”</a:t>
            </a:r>
          </a:p>
          <a:p>
            <a:pPr lvl="1" defTabSz="914400">
              <a:lnSpc>
                <a:spcPct val="80000"/>
              </a:lnSpc>
            </a:pPr>
            <a:r>
              <a:rPr lang="en-US" altLang="en-US" sz="2000" dirty="0" smtClean="0"/>
              <a:t>Built under assumption that aftermarket parts don’t adversely affect emissions</a:t>
            </a:r>
          </a:p>
          <a:p>
            <a:pPr lvl="1" defTabSz="914400">
              <a:lnSpc>
                <a:spcPct val="80000"/>
              </a:lnSpc>
            </a:pPr>
            <a:r>
              <a:rPr lang="en-US" altLang="en-US" sz="2000" dirty="0" smtClean="0"/>
              <a:t>There are no specific requirements or aftermarket standards</a:t>
            </a:r>
            <a:br>
              <a:rPr lang="en-US" altLang="en-US" sz="2000" dirty="0" smtClean="0"/>
            </a:b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200" dirty="0" smtClean="0"/>
              <a:t>OTC is concerned that either/or:</a:t>
            </a:r>
          </a:p>
          <a:p>
            <a:pPr lvl="1" defTabSz="914400">
              <a:lnSpc>
                <a:spcPct val="80000"/>
              </a:lnSpc>
            </a:pPr>
            <a:r>
              <a:rPr lang="en-US" altLang="en-US" sz="2000" dirty="0" smtClean="0"/>
              <a:t>Only legal options would be OEM and CARB Aftermarket, which would be expensive and reduce consumer compliance</a:t>
            </a:r>
          </a:p>
          <a:p>
            <a:pPr lvl="1" defTabSz="914400">
              <a:lnSpc>
                <a:spcPct val="80000"/>
              </a:lnSpc>
            </a:pPr>
            <a:r>
              <a:rPr lang="en-US" altLang="en-US" sz="2000" dirty="0" smtClean="0"/>
              <a:t>There would be no standards (e.g., emissions, warranty length) for aftermarket converters and a race to the bottom as a result</a:t>
            </a:r>
          </a:p>
          <a:p>
            <a:pPr>
              <a:lnSpc>
                <a:spcPct val="80000"/>
              </a:lnSpc>
            </a:pPr>
            <a:r>
              <a:rPr lang="en-US" altLang="en-US" sz="2200" dirty="0" smtClean="0"/>
              <a:t/>
            </a:r>
            <a:br>
              <a:rPr lang="en-US" altLang="en-US" sz="2200" dirty="0" smtClean="0"/>
            </a:br>
            <a:r>
              <a:rPr lang="en-US" altLang="en-US" sz="2200" dirty="0" smtClean="0"/>
              <a:t>Concern whether OECA can/will enforce </a:t>
            </a:r>
          </a:p>
          <a:p>
            <a:pPr>
              <a:lnSpc>
                <a:spcPct val="80000"/>
              </a:lnSpc>
            </a:pPr>
            <a:r>
              <a:rPr lang="en-US" altLang="en-US" sz="2200" dirty="0" smtClean="0"/>
              <a:t>the </a:t>
            </a:r>
            <a:r>
              <a:rPr lang="en-US" altLang="en-US" sz="2200" dirty="0"/>
              <a:t>1974 </a:t>
            </a:r>
            <a:r>
              <a:rPr lang="en-US" altLang="en-US" sz="2200" dirty="0" smtClean="0"/>
              <a:t>Interim Policy</a:t>
            </a:r>
          </a:p>
          <a:p>
            <a:pPr>
              <a:lnSpc>
                <a:spcPct val="80000"/>
              </a:lnSpc>
            </a:pPr>
            <a:endParaRPr lang="en-US" altLang="en-US" sz="2200" dirty="0" smtClean="0"/>
          </a:p>
          <a:p>
            <a:pPr>
              <a:lnSpc>
                <a:spcPct val="80000"/>
              </a:lnSpc>
            </a:pPr>
            <a:r>
              <a:rPr lang="en-US" altLang="en-US" sz="2200" dirty="0" smtClean="0"/>
              <a:t>Would using the 1974 Interim Policy result </a:t>
            </a:r>
            <a:br>
              <a:rPr lang="en-US" altLang="en-US" sz="2200" dirty="0" smtClean="0"/>
            </a:br>
            <a:r>
              <a:rPr lang="en-US" altLang="en-US" sz="2200" dirty="0" smtClean="0"/>
              <a:t>in backsliding?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533400" y="6107113"/>
            <a:ext cx="800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hlinkClick r:id="rId3"/>
              </a:rPr>
              <a:t>http://www.epa.gov/sites/production/files/documents/tamper-memo1a.pdf</a:t>
            </a:r>
            <a:endParaRPr lang="en-US" altLang="en-US" sz="1400"/>
          </a:p>
        </p:txBody>
      </p:sp>
      <p:pic>
        <p:nvPicPr>
          <p:cNvPr id="2050" name="Picture 2" descr="Recent Photos The Commons 20under20 Galleries World Map App Garden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2" b="25000"/>
          <a:stretch/>
        </p:blipFill>
        <p:spPr bwMode="auto">
          <a:xfrm>
            <a:off x="5029200" y="4343400"/>
            <a:ext cx="3657600" cy="14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543-1D49-4A6F-A912-12DEED53DCC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Arial" charset="0"/>
              </a:rPr>
              <a:t>Recommended Update to Federal Program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2672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000" dirty="0" smtClean="0">
                <a:ea typeface="+mn-ea"/>
                <a:cs typeface="Arial" panose="020B0604020202020204" pitchFamily="34" charset="0"/>
              </a:rPr>
              <a:t>OTC submitted a recommendation for updated requirements to an enforcement program to USEPA in April, 2011, in response to a 2009 resolution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000" dirty="0" smtClean="0"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3000" dirty="0" smtClean="0">
                <a:ea typeface="+mn-ea"/>
                <a:cs typeface="Arial" panose="020B0604020202020204" pitchFamily="34" charset="0"/>
              </a:rPr>
            </a:br>
            <a:r>
              <a:rPr lang="en-US" altLang="en-US" sz="3000" dirty="0" smtClean="0">
                <a:ea typeface="+mn-ea"/>
                <a:cs typeface="Arial" panose="020B0604020202020204" pitchFamily="34" charset="0"/>
              </a:rPr>
              <a:t>Recommendation calls for</a:t>
            </a:r>
          </a:p>
          <a:p>
            <a:pPr marL="1485900" lvl="1" defTabSz="9144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600" dirty="0" smtClean="0">
                <a:ea typeface="+mn-ea"/>
                <a:cs typeface="Arial" panose="020B0604020202020204" pitchFamily="34" charset="0"/>
              </a:rPr>
              <a:t>Mass based catalyst </a:t>
            </a:r>
            <a:br>
              <a:rPr lang="en-US" altLang="en-US" sz="2600" dirty="0" smtClean="0">
                <a:ea typeface="+mn-ea"/>
                <a:cs typeface="Arial" panose="020B0604020202020204" pitchFamily="34" charset="0"/>
              </a:rPr>
            </a:br>
            <a:r>
              <a:rPr lang="en-US" altLang="en-US" sz="2600" dirty="0" smtClean="0">
                <a:ea typeface="+mn-ea"/>
                <a:cs typeface="Arial" panose="020B0604020202020204" pitchFamily="34" charset="0"/>
              </a:rPr>
              <a:t>performance</a:t>
            </a:r>
          </a:p>
          <a:p>
            <a:pPr marL="1485900" lvl="1" defTabSz="9144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600" dirty="0" smtClean="0">
                <a:ea typeface="+mn-ea"/>
                <a:cs typeface="Arial" panose="020B0604020202020204" pitchFamily="34" charset="0"/>
              </a:rPr>
              <a:t>50k mile catalyst warranty</a:t>
            </a:r>
          </a:p>
          <a:p>
            <a:pPr marL="1485900" lvl="1" defTabSz="9144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600" dirty="0" smtClean="0">
                <a:ea typeface="+mn-ea"/>
                <a:cs typeface="Arial" panose="020B0604020202020204" pitchFamily="34" charset="0"/>
              </a:rPr>
              <a:t>Testing</a:t>
            </a:r>
            <a:endParaRPr lang="en-US" altLang="en-US" sz="2600" dirty="0" smtClean="0">
              <a:solidFill>
                <a:srgbClr val="FF0000"/>
              </a:solidFill>
              <a:ea typeface="+mn-ea"/>
              <a:cs typeface="Arial" panose="020B0604020202020204" pitchFamily="34" charset="0"/>
            </a:endParaRPr>
          </a:p>
          <a:p>
            <a:pPr marL="1600200" lvl="2" indent="-457200" eaLnBrk="1" hangingPunct="1">
              <a:lnSpc>
                <a:spcPct val="90000"/>
              </a:lnSpc>
              <a:defRPr/>
            </a:pPr>
            <a:r>
              <a:rPr lang="en-US" altLang="en-US" sz="2200" dirty="0" smtClean="0">
                <a:ea typeface="+mn-ea"/>
                <a:cs typeface="Arial" panose="020B0604020202020204" pitchFamily="34" charset="0"/>
              </a:rPr>
              <a:t>Non-OBD: Four worst case test vehicles</a:t>
            </a:r>
          </a:p>
          <a:p>
            <a:pPr marL="1600200" lvl="2" indent="-457200" eaLnBrk="1" hangingPunct="1">
              <a:lnSpc>
                <a:spcPct val="90000"/>
              </a:lnSpc>
              <a:defRPr/>
            </a:pPr>
            <a:r>
              <a:rPr lang="en-US" altLang="en-US" sz="2200" dirty="0" smtClean="0">
                <a:ea typeface="+mn-ea"/>
                <a:cs typeface="Arial" panose="020B0604020202020204" pitchFamily="34" charset="0"/>
              </a:rPr>
              <a:t>OBD: Worst case vehicle aggregation or CA Executive Order</a:t>
            </a:r>
          </a:p>
          <a:p>
            <a:pPr marL="1485900" lvl="1" defTabSz="9144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sz="2600" dirty="0" smtClean="0">
                <a:ea typeface="+mn-ea"/>
                <a:cs typeface="Arial" panose="020B0604020202020204" pitchFamily="34" charset="0"/>
              </a:rPr>
              <a:t>Aging: Allow RAT-A or dynamometer</a:t>
            </a:r>
            <a:br>
              <a:rPr lang="en-US" altLang="en-US" sz="2600" dirty="0" smtClean="0">
                <a:ea typeface="+mn-ea"/>
                <a:cs typeface="Arial" panose="020B0604020202020204" pitchFamily="34" charset="0"/>
              </a:rPr>
            </a:br>
            <a:endParaRPr lang="en-US" altLang="en-US" sz="2600" dirty="0" smtClean="0"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000" dirty="0" smtClean="0">
                <a:ea typeface="+mn-ea"/>
                <a:cs typeface="Arial" panose="020B0604020202020204" pitchFamily="34" charset="0"/>
              </a:rPr>
              <a:t>Roughly estimated 49 State benefit (tons per day):</a:t>
            </a:r>
          </a:p>
          <a:p>
            <a:pPr marL="1428750" lvl="1" indent="-457200" defTabSz="914400" eaLnBrk="1" hangingPunct="1">
              <a:lnSpc>
                <a:spcPct val="90000"/>
              </a:lnSpc>
              <a:defRPr/>
            </a:pPr>
            <a:endParaRPr lang="en-US" altLang="en-US" sz="2600" dirty="0" smtClean="0"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000" dirty="0" smtClean="0">
              <a:ea typeface="+mn-ea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000" dirty="0" smtClean="0"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607946"/>
              </p:ext>
            </p:extLst>
          </p:nvPr>
        </p:nvGraphicFramePr>
        <p:xfrm>
          <a:off x="3505200" y="5105400"/>
          <a:ext cx="2133601" cy="9144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05137"/>
                <a:gridCol w="766463"/>
                <a:gridCol w="762001"/>
              </a:tblGrid>
              <a:tr h="218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HC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</a:t>
                      </a:r>
                      <a:r>
                        <a:rPr lang="en-US" sz="2400" baseline="-25000" dirty="0" smtClean="0"/>
                        <a:t>X</a:t>
                      </a:r>
                      <a:endParaRPr lang="en-US" sz="2400" baseline="-250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</a:t>
                      </a:r>
                      <a:endParaRPr lang="en-US" sz="2400" dirty="0"/>
                    </a:p>
                  </a:txBody>
                  <a:tcPr marL="91437" marR="9143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48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282</a:t>
                      </a:r>
                      <a:endParaRPr lang="en-US" sz="2400" dirty="0"/>
                    </a:p>
                  </a:txBody>
                  <a:tcPr marL="91437" marR="9143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462</a:t>
                      </a:r>
                      <a:endParaRPr lang="en-US" sz="2400" dirty="0"/>
                    </a:p>
                  </a:txBody>
                  <a:tcPr marL="91437" marR="91437"/>
                </a:tc>
              </a:tr>
            </a:tbl>
          </a:graphicData>
        </a:graphic>
      </p:graphicFrame>
      <p:sp>
        <p:nvSpPr>
          <p:cNvPr id="16403" name="Rectangle 3"/>
          <p:cNvSpPr>
            <a:spLocks noChangeArrowheads="1"/>
          </p:cNvSpPr>
          <p:nvPr/>
        </p:nvSpPr>
        <p:spPr bwMode="auto">
          <a:xfrm>
            <a:off x="457200" y="6015038"/>
            <a:ext cx="8458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200">
                <a:hlinkClick r:id="rId3"/>
              </a:rPr>
              <a:t>http://otcair.org/upload/Documents/Correspondence/OTC%20Aftermarket%20Catalytic%20Converter%20letter%20to%20EPA%20Plus%20Attachments%202011-04-08.pdf</a:t>
            </a:r>
            <a:endParaRPr lang="en-US" altLang="en-US" sz="1200"/>
          </a:p>
        </p:txBody>
      </p:sp>
      <p:pic>
        <p:nvPicPr>
          <p:cNvPr id="3074" name="Picture 2" descr="... toyota/2011-toyota-camry-review-specs/attachment/2011-toyota-camr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9" b="23168"/>
          <a:stretch/>
        </p:blipFill>
        <p:spPr bwMode="auto">
          <a:xfrm>
            <a:off x="5181600" y="1905000"/>
            <a:ext cx="36576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543-1D49-4A6F-A912-12DEED53DCC9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Arial" charset="0"/>
              </a:rPr>
              <a:t>OTC Model Rule/CARB Program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878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500" dirty="0"/>
              <a:t>Allows states to move forward with requiring cleaner converters</a:t>
            </a:r>
          </a:p>
          <a:p>
            <a:pPr>
              <a:lnSpc>
                <a:spcPct val="80000"/>
              </a:lnSpc>
            </a:pPr>
            <a:endParaRPr lang="en-US" altLang="en-US" sz="2500" dirty="0" smtClean="0"/>
          </a:p>
          <a:p>
            <a:pPr>
              <a:lnSpc>
                <a:spcPct val="80000"/>
              </a:lnSpc>
            </a:pPr>
            <a:r>
              <a:rPr lang="en-US" altLang="en-US" sz="2500" dirty="0" smtClean="0"/>
              <a:t>Based on rules adopted by several OTC states (NY, ME, VT)</a:t>
            </a:r>
            <a:endParaRPr lang="en-US" altLang="en-US" sz="25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500" dirty="0" smtClean="0"/>
              <a:t/>
            </a:r>
            <a:br>
              <a:rPr lang="en-US" altLang="en-US" sz="2500" dirty="0" smtClean="0"/>
            </a:br>
            <a:r>
              <a:rPr lang="en-US" altLang="en-US" sz="2500" dirty="0" smtClean="0"/>
              <a:t>Model </a:t>
            </a:r>
            <a:r>
              <a:rPr lang="en-US" altLang="en-US" sz="2500" dirty="0"/>
              <a:t>Rule </a:t>
            </a:r>
            <a:r>
              <a:rPr lang="en-US" altLang="en-US" sz="2500" dirty="0" smtClean="0"/>
              <a:t>requires </a:t>
            </a:r>
            <a:r>
              <a:rPr lang="en-US" altLang="en-US" sz="2500" dirty="0"/>
              <a:t>sale of aftermarket converters with an CARB Executive Order (EO)</a:t>
            </a:r>
            <a:endParaRPr lang="en-US" altLang="en-US" sz="2500" dirty="0" smtClean="0"/>
          </a:p>
          <a:p>
            <a:pPr marL="1314450" lvl="1" indent="-342900">
              <a:lnSpc>
                <a:spcPct val="80000"/>
              </a:lnSpc>
            </a:pPr>
            <a:r>
              <a:rPr lang="en-US" altLang="en-US" sz="2100" dirty="0" smtClean="0"/>
              <a:t>Presents issues with 49-state vehicles</a:t>
            </a:r>
          </a:p>
          <a:p>
            <a:pPr>
              <a:lnSpc>
                <a:spcPct val="80000"/>
              </a:lnSpc>
            </a:pPr>
            <a:endParaRPr lang="en-US" altLang="en-US" sz="2500" dirty="0"/>
          </a:p>
          <a:p>
            <a:pPr>
              <a:lnSpc>
                <a:spcPct val="80000"/>
              </a:lnSpc>
            </a:pPr>
            <a:r>
              <a:rPr lang="en-US" altLang="en-US" sz="2500" dirty="0" smtClean="0"/>
              <a:t>Policy package includes </a:t>
            </a:r>
            <a:r>
              <a:rPr lang="en-US" altLang="en-US" sz="2500" dirty="0"/>
              <a:t>MOVES </a:t>
            </a:r>
            <a:r>
              <a:rPr lang="en-US" altLang="en-US" sz="2500" dirty="0" smtClean="0"/>
              <a:t>methodology and a model guidance document for catalyst manufacturers and installers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pic>
        <p:nvPicPr>
          <p:cNvPr id="17413" name="tabl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150" y="5302250"/>
            <a:ext cx="5727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457200" y="6183313"/>
            <a:ext cx="6858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>
                <a:hlinkClick r:id="rId4"/>
              </a:rPr>
              <a:t>http://otcair.org/document.asp?fview=modelrules</a:t>
            </a:r>
            <a:endParaRPr lang="en-US" altLang="en-US" sz="1400"/>
          </a:p>
        </p:txBody>
      </p: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1752600" y="5029200"/>
            <a:ext cx="4352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 smtClean="0"/>
              <a:t>Estimated Emission </a:t>
            </a:r>
            <a:r>
              <a:rPr lang="en-US" altLang="en-US" dirty="0"/>
              <a:t>Benefits in the OTR: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543-1D49-4A6F-A912-12DEED53DCC9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</a:rPr>
              <a:t>Industry Voluntary Program</a:t>
            </a:r>
            <a:endParaRPr lang="en-US" dirty="0">
              <a:ea typeface="+mj-ea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700" dirty="0" smtClean="0"/>
              <a:t>Industry developed a proposed voluntary “green” catalyst certification program</a:t>
            </a:r>
          </a:p>
          <a:p>
            <a:pPr>
              <a:lnSpc>
                <a:spcPct val="80000"/>
              </a:lnSpc>
            </a:pPr>
            <a:endParaRPr lang="en-US" altLang="en-US" sz="2700" dirty="0" smtClean="0"/>
          </a:p>
          <a:p>
            <a:pPr>
              <a:lnSpc>
                <a:spcPct val="80000"/>
              </a:lnSpc>
            </a:pPr>
            <a:r>
              <a:rPr lang="en-US" altLang="en-US" sz="2700" dirty="0" smtClean="0"/>
              <a:t>Requirements for certification, warranty, etc. are similar to our</a:t>
            </a:r>
            <a:r>
              <a:rPr lang="en-US" altLang="en-US" sz="2700" dirty="0" smtClean="0">
                <a:solidFill>
                  <a:srgbClr val="FF0000"/>
                </a:solidFill>
              </a:rPr>
              <a:t> </a:t>
            </a:r>
            <a:r>
              <a:rPr lang="en-US" altLang="en-US" sz="2700" dirty="0" smtClean="0"/>
              <a:t>Recommended Update to Federal Program</a:t>
            </a:r>
          </a:p>
          <a:p>
            <a:pPr>
              <a:lnSpc>
                <a:spcPct val="80000"/>
              </a:lnSpc>
            </a:pPr>
            <a:endParaRPr lang="en-US" altLang="en-US" sz="2700" dirty="0" smtClean="0"/>
          </a:p>
          <a:p>
            <a:pPr>
              <a:lnSpc>
                <a:spcPct val="80000"/>
              </a:lnSpc>
            </a:pPr>
            <a:r>
              <a:rPr lang="en-US" altLang="en-US" sz="2700" dirty="0" smtClean="0"/>
              <a:t>A voluntary program will be a harder lift for SIP credit and guaranteed reductions</a:t>
            </a:r>
          </a:p>
          <a:p>
            <a:pPr>
              <a:lnSpc>
                <a:spcPct val="80000"/>
              </a:lnSpc>
            </a:pPr>
            <a:endParaRPr lang="en-US" altLang="en-US" sz="2700" dirty="0" smtClean="0"/>
          </a:p>
          <a:p>
            <a:pPr>
              <a:lnSpc>
                <a:spcPct val="80000"/>
              </a:lnSpc>
            </a:pPr>
            <a:r>
              <a:rPr lang="en-US" altLang="en-US" sz="2700" dirty="0" smtClean="0"/>
              <a:t>Supported by MECA and Auto Care Association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DRAFT - NOT FOR DISTRIBUTION – Prepared by the Ozone Transport Commission</a:t>
            </a:r>
            <a:endParaRPr lang="en-US"/>
          </a:p>
        </p:txBody>
      </p:sp>
      <p:pic>
        <p:nvPicPr>
          <p:cNvPr id="19461" name="Picture 3"/>
          <p:cNvPicPr>
            <a:picLocks noChangeAspect="1"/>
          </p:cNvPicPr>
          <p:nvPr/>
        </p:nvPicPr>
        <p:blipFill>
          <a:blip r:embed="rId2" cstate="print"/>
          <a:srcRect t="8963" b="9802"/>
          <a:stretch>
            <a:fillRect/>
          </a:stretch>
        </p:blipFill>
        <p:spPr bwMode="auto">
          <a:xfrm>
            <a:off x="5638800" y="5165725"/>
            <a:ext cx="304006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165725"/>
            <a:ext cx="28575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543-1D49-4A6F-A912-12DEED53DCC9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TC Template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flevy.com</Template>
  <TotalTime>10948</TotalTime>
  <Words>743</Words>
  <Application>Microsoft Macintosh PowerPoint</Application>
  <PresentationFormat>On-screen Show (4:3)</PresentationFormat>
  <Paragraphs>155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OTC Template 2012</vt:lpstr>
      <vt:lpstr>Options for Aftermarket Parts</vt:lpstr>
      <vt:lpstr>Overview</vt:lpstr>
      <vt:lpstr>Why Aftermarket Converters?</vt:lpstr>
      <vt:lpstr>Why Aftermarket Converters (cntd.)?</vt:lpstr>
      <vt:lpstr>Current Policy</vt:lpstr>
      <vt:lpstr>EPA’s Policy Movement</vt:lpstr>
      <vt:lpstr>Recommended Update to Federal Program</vt:lpstr>
      <vt:lpstr>OTC Model Rule/CARB Program</vt:lpstr>
      <vt:lpstr>Industry Voluntary Program</vt:lpstr>
      <vt:lpstr>Comparison of Options</vt:lpstr>
      <vt:lpstr>Building a Coalition</vt:lpstr>
      <vt:lpstr>Next Steps</vt:lpstr>
      <vt:lpstr>Questions and Discussion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flevy.com</dc:creator>
  <cp:lastModifiedBy>Nancy Kruger</cp:lastModifiedBy>
  <cp:revision>885</cp:revision>
  <cp:lastPrinted>2015-04-20T17:33:11Z</cp:lastPrinted>
  <dcterms:created xsi:type="dcterms:W3CDTF">2010-09-21T14:58:15Z</dcterms:created>
  <dcterms:modified xsi:type="dcterms:W3CDTF">2016-03-17T20:11:41Z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2089945153</vt:i4>
  </property>
  <property fmtid="{D5CDD505-2E9C-101B-9397-08002B2CF9AE}" pid="4" name="_EmailSubject">
    <vt:lpwstr>slides for NACAA call next week</vt:lpwstr>
  </property>
  <property fmtid="{D5CDD505-2E9C-101B-9397-08002B2CF9AE}" pid="5" name="_AuthorEmail">
    <vt:lpwstr>Nancy.Seidman@MassMail.State.MA.US</vt:lpwstr>
  </property>
  <property fmtid="{D5CDD505-2E9C-101B-9397-08002B2CF9AE}" pid="6" name="_AuthorEmailDisplayName">
    <vt:lpwstr>Seidman, Nancy (DEP)</vt:lpwstr>
  </property>
  <property fmtid="{D5CDD505-2E9C-101B-9397-08002B2CF9AE}" pid="7" name="_PreviousAdHocReviewCycleID">
    <vt:i4>805414264</vt:i4>
  </property>
</Properties>
</file>