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1"/>
  </p:sldMasterIdLst>
  <p:notesMasterIdLst>
    <p:notesMasterId r:id="rId28"/>
  </p:notesMasterIdLst>
  <p:sldIdLst>
    <p:sldId id="286" r:id="rId12"/>
    <p:sldId id="328" r:id="rId13"/>
    <p:sldId id="296" r:id="rId14"/>
    <p:sldId id="329" r:id="rId15"/>
    <p:sldId id="331" r:id="rId16"/>
    <p:sldId id="340" r:id="rId17"/>
    <p:sldId id="334" r:id="rId18"/>
    <p:sldId id="341" r:id="rId19"/>
    <p:sldId id="330" r:id="rId20"/>
    <p:sldId id="332" r:id="rId21"/>
    <p:sldId id="333" r:id="rId22"/>
    <p:sldId id="337" r:id="rId23"/>
    <p:sldId id="335" r:id="rId24"/>
    <p:sldId id="336" r:id="rId25"/>
    <p:sldId id="342" r:id="rId26"/>
    <p:sldId id="338" r:id="rId27"/>
  </p:sldIdLst>
  <p:sldSz cx="12192000" cy="6858000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101" d="100"/>
          <a:sy n="101" d="100"/>
        </p:scale>
        <p:origin x="-90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customXml" Target="../customXml/item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bubble3D val="0"/>
            <c:explosion val="23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92D050"/>
              </a:solidFill>
            </c:spPr>
          </c:dPt>
          <c:dPt>
            <c:idx val="3"/>
            <c:bubble3D val="0"/>
            <c:spPr>
              <a:solidFill>
                <a:srgbClr val="7030A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4921139321870491"/>
                  <c:y val="-0.1103641160616992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60%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7.1101931358244677E-2"/>
                  <c:y val="-4.3514228814551047E-2"/>
                </c:manualLayout>
              </c:layout>
              <c:tx>
                <c:rich>
                  <a:bodyPr/>
                  <a:lstStyle/>
                  <a:p>
                    <a:pPr>
                      <a:defRPr sz="2800" b="1" u="sng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20%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8.291231453211205E-2"/>
                  <c:y val="8.964361129202934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0506275089533875E-3"/>
                  <c:y val="1.7822518165936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2934787314979348E-2"/>
                  <c:y val="1.34742385497633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3.4362377915643609E-2"/>
                  <c:y val="4.1738866243005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Light-Duty Vehicles</c:v>
                </c:pt>
                <c:pt idx="1">
                  <c:v>Heavy-Duty Trucks and Buses</c:v>
                </c:pt>
                <c:pt idx="2">
                  <c:v>Aircraft</c:v>
                </c:pt>
                <c:pt idx="3">
                  <c:v>Ships and Boats</c:v>
                </c:pt>
                <c:pt idx="4">
                  <c:v>Rail</c:v>
                </c:pt>
                <c:pt idx="5">
                  <c:v>Other (Motorcycles, Pipelines, Lubricants)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</c:v>
                </c:pt>
                <c:pt idx="1">
                  <c:v>0.2</c:v>
                </c:pt>
                <c:pt idx="2">
                  <c:v>0.09</c:v>
                </c:pt>
                <c:pt idx="3">
                  <c:v>0.03</c:v>
                </c:pt>
                <c:pt idx="4">
                  <c:v>0.02</c:v>
                </c:pt>
                <c:pt idx="5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337365794646916"/>
          <c:y val="0.15491885667953925"/>
          <c:w val="0.33889755096091095"/>
          <c:h val="0.6967971061738301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zero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27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277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72A0AC-E643-4328-819E-E5EB8ADAE7CD}" type="datetimeFigureOut">
              <a:rPr lang="en-US" smtClean="0"/>
              <a:pPr/>
              <a:t>9/12/2016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8188" y="1152525"/>
            <a:ext cx="5534025" cy="3113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38749"/>
            <a:ext cx="5608320" cy="3631704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27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2769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E394701-12DD-40E6-A8E1-298859E1D2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95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461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115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609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898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151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949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163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023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557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990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98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704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571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394701-12DD-40E6-A8E1-298859E1D26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87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C7700-AD13-4401-9A60-FF22E21BB33E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27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3CD04-B826-4DDD-BA95-6A9474E963A3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453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BBF85-5958-4EC6-B48E-C6E1D3A7CD8B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45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2ECDD-22BB-4C2B-9AB7-1245FC1C097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2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323F-C53D-4FB5-98F6-66C3ABC9E741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898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13D85-0BFF-482A-8DE6-53D7C583D6B0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56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1EF9A-93DA-42E3-BA27-2ABC5B87DAA6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626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BC9E-4B3B-4867-B647-F6A90D8FA0AA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22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A326C-1F96-4AD2-88BA-D33D770B33C1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610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FDB2AD9-F479-4F5C-A016-0869ED222F6B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0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F08C6-10A1-4C0A-A182-E478E8B0884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516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86000" t="5000" r="5000"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F135DAA-DEA3-449B-B9A6-5E06664F3367}" type="datetime1">
              <a:rPr lang="en-US" smtClean="0"/>
              <a:t>9/12/2016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Deliberative Draft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D6658FA-46E2-4285-B13E-19303AB2DCE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66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pa3.gov/otaq/climate/regs-heavy-duty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tsa.gov/fuel-economy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hyperlink" Target="http://z.about.com/d/trucks/1/0/1/F/1/09_2500_mega_ftside.jpg" TargetMode="External"/><Relationship Id="rId7" Type="http://schemas.openxmlformats.org/officeDocument/2006/relationships/image" Target="../media/image6.jpeg"/><Relationship Id="rId12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wmf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000"/>
            <a:lum/>
          </a:blip>
          <a:srcRect/>
          <a:stretch>
            <a:fillRect l="24000" t="-2000" r="24000" b="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Final </a:t>
            </a:r>
            <a:r>
              <a:rPr lang="en-US" sz="6700" dirty="0"/>
              <a:t>Phase 2 Fuel Efficiency and GHG Emission Standards for Heavy-Duty Vehicles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September 13,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05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Final Program: </a:t>
            </a:r>
            <a:br>
              <a:rPr lang="en-US" dirty="0" smtClean="0"/>
            </a:br>
            <a:r>
              <a:rPr lang="en-US" dirty="0" smtClean="0"/>
              <a:t>Key Changes from Proposal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89978"/>
            <a:ext cx="10058400" cy="4456212"/>
          </a:xfrm>
        </p:spPr>
        <p:txBody>
          <a:bodyPr>
            <a:normAutofit fontScale="77500" lnSpcReduction="20000"/>
          </a:bodyPr>
          <a:lstStyle/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Improved test procedures 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New cycle-average </a:t>
            </a:r>
            <a:r>
              <a:rPr lang="en-US" sz="2600" dirty="0"/>
              <a:t>fuel </a:t>
            </a:r>
            <a:r>
              <a:rPr lang="en-US" sz="2600" dirty="0" smtClean="0"/>
              <a:t>map methods reflect the most </a:t>
            </a:r>
            <a:r>
              <a:rPr lang="en-US" sz="2600" dirty="0"/>
              <a:t>accurate </a:t>
            </a:r>
            <a:r>
              <a:rPr lang="en-US" sz="2600" dirty="0" smtClean="0"/>
              <a:t>forms of engine testing for GHG and fuel consumption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600" dirty="0" smtClean="0"/>
              <a:t>Based on extensive research, testing and stakeholder feedback</a:t>
            </a:r>
          </a:p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More robust compliance provisions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Enhanced Selective </a:t>
            </a:r>
            <a:r>
              <a:rPr lang="en-US" sz="2400" dirty="0"/>
              <a:t>Enforcement Audit </a:t>
            </a:r>
            <a:r>
              <a:rPr lang="en-US" sz="2400" dirty="0" smtClean="0"/>
              <a:t>provisions </a:t>
            </a:r>
            <a:r>
              <a:rPr lang="en-US" sz="2400" dirty="0"/>
              <a:t>for aerodynamics to ensure production vehicles will achieve aerodynamic performance required by the standards</a:t>
            </a:r>
          </a:p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More stringent separate diesel engine standards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Updated technology deployment projections, based on comments and new data</a:t>
            </a:r>
          </a:p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Revised vocational standards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Increased effectiveness of vocational technologies based on how these vehicles operate in-use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 smtClean="0"/>
              <a:t>Standards are more </a:t>
            </a:r>
            <a:r>
              <a:rPr lang="en-US" sz="2200" dirty="0"/>
              <a:t>tailored to in-use </a:t>
            </a:r>
            <a:r>
              <a:rPr lang="en-US" sz="2200" dirty="0" smtClean="0"/>
              <a:t>applications, </a:t>
            </a:r>
            <a:r>
              <a:rPr lang="en-US" sz="2200" dirty="0"/>
              <a:t>to </a:t>
            </a:r>
            <a:r>
              <a:rPr lang="en-US" sz="2200" dirty="0" smtClean="0"/>
              <a:t>ensure the </a:t>
            </a:r>
            <a:r>
              <a:rPr lang="en-US" sz="2200" dirty="0"/>
              <a:t>right technology for the </a:t>
            </a:r>
            <a:r>
              <a:rPr lang="en-US" sz="2200" dirty="0" smtClean="0"/>
              <a:t>job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200" dirty="0"/>
              <a:t>N</a:t>
            </a:r>
            <a:r>
              <a:rPr lang="en-US" sz="2200" dirty="0" smtClean="0"/>
              <a:t>ew in-use data resulted in GEM’s duty cycle weighting factors to shift toward a greater recognition of cost-effective idle reduction technologies (e.g., automatic engine shutdown, with allowable over-rides)</a:t>
            </a:r>
            <a:endParaRPr lang="en-US" sz="2200" dirty="0"/>
          </a:p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3000" dirty="0" smtClean="0"/>
          </a:p>
          <a:p>
            <a:pPr marL="234950" indent="-23495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5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Final Program: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/>
              <a:t>Changes from Proposal </a:t>
            </a:r>
            <a:r>
              <a:rPr lang="en-US" dirty="0" smtClean="0"/>
              <a:t>(2/2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746877"/>
            <a:ext cx="10854088" cy="4789845"/>
          </a:xfrm>
        </p:spPr>
        <p:txBody>
          <a:bodyPr>
            <a:normAutofit fontScale="62500" lnSpcReduction="20000"/>
          </a:bodyPr>
          <a:lstStyle/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Significant </a:t>
            </a:r>
            <a:r>
              <a:rPr lang="en-US" sz="3200" dirty="0"/>
              <a:t>improvements in GEM (vehicle compliance </a:t>
            </a:r>
            <a:r>
              <a:rPr lang="en-US" sz="3200" dirty="0" smtClean="0"/>
              <a:t>computer model)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Robust </a:t>
            </a:r>
            <a:r>
              <a:rPr lang="en-US" sz="2400" dirty="0"/>
              <a:t>and representative road </a:t>
            </a:r>
            <a:r>
              <a:rPr lang="en-US" sz="2400" dirty="0" smtClean="0"/>
              <a:t>grade, based on U.S. highways and truck activity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/>
              <a:t>A</a:t>
            </a:r>
            <a:r>
              <a:rPr lang="en-US" sz="2400" dirty="0" smtClean="0"/>
              <a:t>ccurate </a:t>
            </a:r>
            <a:r>
              <a:rPr lang="en-US" sz="2400" dirty="0"/>
              <a:t>representation of engine in the </a:t>
            </a:r>
            <a:r>
              <a:rPr lang="en-US" sz="2400" dirty="0" smtClean="0"/>
              <a:t>tractor</a:t>
            </a:r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Improved </a:t>
            </a:r>
            <a:r>
              <a:rPr lang="en-US" sz="2400" dirty="0"/>
              <a:t>test procedures </a:t>
            </a:r>
            <a:r>
              <a:rPr lang="en-US" sz="2400" dirty="0" smtClean="0"/>
              <a:t>to recognize more technologies for </a:t>
            </a:r>
            <a:r>
              <a:rPr lang="en-US" sz="2400" dirty="0"/>
              <a:t>powertrains, transmissions, axles, aerodynamic </a:t>
            </a:r>
            <a:r>
              <a:rPr lang="en-US" sz="2400" dirty="0" smtClean="0"/>
              <a:t>coast-downs</a:t>
            </a:r>
            <a:endParaRPr lang="en-US" sz="2600" dirty="0"/>
          </a:p>
          <a:p>
            <a:pPr marL="234950" indent="-2349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smtClean="0"/>
              <a:t>Credit generation opportunities for final stage body builders/up-fitters</a:t>
            </a:r>
          </a:p>
          <a:p>
            <a:pPr marL="527558" lvl="1" indent="-2349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2900" dirty="0" smtClean="0"/>
              <a:t>By meeting delegated assembly requirements; via agreements with certifying chassis manufacturers</a:t>
            </a:r>
          </a:p>
          <a:p>
            <a:pPr marL="234950" indent="-234950">
              <a:lnSpc>
                <a:spcPct val="12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sz="3200" dirty="0" smtClean="0"/>
              <a:t>Advanced technology </a:t>
            </a:r>
            <a:r>
              <a:rPr lang="en-US" sz="3200" dirty="0"/>
              <a:t>multipliers for next-generation clean </a:t>
            </a:r>
            <a:r>
              <a:rPr lang="en-US" sz="3200" dirty="0" smtClean="0"/>
              <a:t>technology</a:t>
            </a:r>
          </a:p>
          <a:p>
            <a:pPr marL="512763" lvl="3" indent="-2349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Multipliers of 5.5 for </a:t>
            </a:r>
            <a:r>
              <a:rPr lang="en-US" sz="2400" dirty="0" smtClean="0"/>
              <a:t>fuel cell, </a:t>
            </a:r>
            <a:r>
              <a:rPr lang="en-US" sz="2400" dirty="0"/>
              <a:t>4.5 for </a:t>
            </a:r>
            <a:r>
              <a:rPr lang="en-US" sz="2400" dirty="0" smtClean="0"/>
              <a:t>electric vehicle, </a:t>
            </a:r>
            <a:r>
              <a:rPr lang="en-US" sz="2400" dirty="0"/>
              <a:t>3.5 for </a:t>
            </a:r>
            <a:r>
              <a:rPr lang="en-US" sz="2400" dirty="0" smtClean="0"/>
              <a:t>plug-in hybrid technologies</a:t>
            </a:r>
          </a:p>
          <a:p>
            <a:pPr marL="234950" lvl="2" indent="-234950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3100" dirty="0" smtClean="0"/>
              <a:t>Finalizing particulate matter-filter </a:t>
            </a:r>
            <a:r>
              <a:rPr lang="en-US" sz="3100" dirty="0"/>
              <a:t>based standards for diesel auxiliary power units (</a:t>
            </a:r>
            <a:r>
              <a:rPr lang="en-US" sz="3100" dirty="0" smtClean="0"/>
              <a:t>APUs) installed on new tractors</a:t>
            </a:r>
            <a:endParaRPr lang="en-US" sz="2900" dirty="0"/>
          </a:p>
          <a:p>
            <a:pPr marL="234950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200" dirty="0" smtClean="0"/>
              <a:t>Further minimizing impacts on small </a:t>
            </a:r>
            <a:r>
              <a:rPr lang="en-US" sz="3200" dirty="0"/>
              <a:t>businesses</a:t>
            </a:r>
          </a:p>
          <a:p>
            <a:pPr marL="527558" lvl="1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Exemptions </a:t>
            </a:r>
            <a:r>
              <a:rPr lang="en-US" sz="2600" dirty="0"/>
              <a:t>for specialty trailers </a:t>
            </a:r>
            <a:endParaRPr lang="en-US" sz="2600" dirty="0" smtClean="0"/>
          </a:p>
          <a:p>
            <a:pPr marL="527558" lvl="1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Simplified </a:t>
            </a:r>
            <a:r>
              <a:rPr lang="en-US" sz="2600" dirty="0"/>
              <a:t>compliance structure for small volume manufacturers that produce custom </a:t>
            </a:r>
            <a:r>
              <a:rPr lang="en-US" sz="2600" dirty="0" smtClean="0"/>
              <a:t>vocational vehicles</a:t>
            </a:r>
            <a:endParaRPr lang="en-US" sz="2400" dirty="0"/>
          </a:p>
          <a:p>
            <a:pPr marL="527558" lvl="1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234950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2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80768" y="1481070"/>
            <a:ext cx="11046940" cy="533081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25426" y="146115"/>
            <a:ext cx="5723157" cy="50879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Total Annual GHG Trends for Phase 2</a:t>
            </a:r>
            <a:endParaRPr lang="en-US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8012"/>
          <a:stretch/>
        </p:blipFill>
        <p:spPr>
          <a:xfrm>
            <a:off x="1549324" y="754912"/>
            <a:ext cx="8675360" cy="548640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3295185" y="4298795"/>
            <a:ext cx="1901284" cy="7192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5196468" y="4689088"/>
            <a:ext cx="557561" cy="3289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53564" y="4945397"/>
            <a:ext cx="68668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 the face of sustained growth,</a:t>
            </a:r>
          </a:p>
          <a:p>
            <a:r>
              <a:rPr lang="en-US" sz="1600" dirty="0" smtClean="0"/>
              <a:t>Phase 2 achieves a 13-year period of net decreasing GHGs and fuel consumption.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82217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Summary of Phase 2 GHG and Fuel Reductions, Costs and Benefits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111198"/>
              </p:ext>
            </p:extLst>
          </p:nvPr>
        </p:nvGraphicFramePr>
        <p:xfrm>
          <a:off x="1097280" y="1871551"/>
          <a:ext cx="9205819" cy="37490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3606"/>
                <a:gridCol w="3702213"/>
              </a:tblGrid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Final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Phase 2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MY 2018-2029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(in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addition to Phase 1)*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</a:tr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Fuel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reductions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(Billion Gallons)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2000" dirty="0" smtClean="0">
                          <a:effectLst/>
                          <a:latin typeface="+mn-lt"/>
                        </a:rPr>
                        <a:t>82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73025" marR="73025" marT="0" marB="0" anchor="ctr"/>
                </a:tc>
              </a:tr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GHG  reductions  (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MMT CO</a:t>
                      </a:r>
                      <a:r>
                        <a:rPr lang="en-US" sz="2000" baseline="-25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en-US" sz="20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eq)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en-US" sz="2000" dirty="0" smtClean="0">
                          <a:effectLst/>
                          <a:latin typeface="+mn-lt"/>
                        </a:rPr>
                        <a:t>1,100 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73025" marR="73025" marT="0" marB="0" anchor="ctr"/>
                </a:tc>
              </a:tr>
              <a:tr h="301753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Billions of 2013$ 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Vehicle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and maintenance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costs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-$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Fuel 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savings </a:t>
                      </a:r>
                      <a:r>
                        <a:rPr lang="en-US" sz="2000" dirty="0">
                          <a:effectLst/>
                          <a:latin typeface="+mn-lt"/>
                        </a:rPr>
                        <a:t>(pre-tax)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$170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GHG</a:t>
                      </a:r>
                      <a:r>
                        <a:rPr lang="en-US" sz="2000" baseline="0" dirty="0" smtClean="0">
                          <a:effectLst/>
                          <a:latin typeface="+mn-lt"/>
                        </a:rPr>
                        <a:t>, non-GHG &amp; other benefits</a:t>
                      </a:r>
                      <a:endParaRPr lang="en-US" sz="2000" dirty="0">
                        <a:effectLst/>
                        <a:latin typeface="+mn-lt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$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90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2148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+mn-lt"/>
                        </a:rPr>
                        <a:t>Net benefits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</a:rPr>
                        <a:t>$230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36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41376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chemeClr val="tx1"/>
                </a:solidFill>
              </a:rPr>
              <a:t>Per Vehicle </a:t>
            </a:r>
            <a:r>
              <a:rPr lang="en-US" sz="4000" dirty="0">
                <a:solidFill>
                  <a:schemeClr val="tx1"/>
                </a:solidFill>
              </a:rPr>
              <a:t>Costs and Vehicle Payback for Final </a:t>
            </a:r>
            <a:r>
              <a:rPr lang="en-US" sz="4000" dirty="0" smtClean="0">
                <a:solidFill>
                  <a:schemeClr val="tx1"/>
                </a:solidFill>
              </a:rPr>
              <a:t>Standards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4154193"/>
              </p:ext>
            </p:extLst>
          </p:nvPr>
        </p:nvGraphicFramePr>
        <p:xfrm>
          <a:off x="7650763" y="2075310"/>
          <a:ext cx="3561720" cy="3505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3273"/>
                <a:gridCol w="2298447"/>
              </a:tblGrid>
              <a:tr h="329642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Phase 2</a:t>
                      </a:r>
                      <a:endParaRPr lang="en-US" sz="1800" dirty="0" smtClean="0">
                        <a:effectLst/>
                        <a:latin typeface="+mn-lt"/>
                      </a:endParaRP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</a:rPr>
                        <a:t>Projected Average Cost Increase </a:t>
                      </a:r>
                      <a:r>
                        <a:rPr lang="en-US" sz="1800" baseline="0" dirty="0" smtClean="0">
                          <a:effectLst/>
                          <a:latin typeface="+mn-lt"/>
                        </a:rPr>
                        <a:t>for </a:t>
                      </a:r>
                      <a:r>
                        <a:rPr lang="en-US" sz="1800" dirty="0" smtClean="0">
                          <a:effectLst/>
                          <a:latin typeface="+mn-lt"/>
                        </a:rPr>
                        <a:t>MY 2027 Vehicle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(Relative</a:t>
                      </a:r>
                      <a:r>
                        <a:rPr lang="en-US" sz="14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to 2018 vehicles)</a:t>
                      </a:r>
                      <a:endParaRPr lang="en-US" sz="14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21797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Tractors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$12,400**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&lt;12% cost increase</a:t>
                      </a:r>
                    </a:p>
                  </a:txBody>
                  <a:tcPr marL="73025" marR="73025" marT="0" marB="0"/>
                </a:tc>
              </a:tr>
              <a:tr h="3296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Trailers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$1,110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&lt;4% cost increase</a:t>
                      </a:r>
                      <a:endParaRPr lang="en-US" sz="1600" dirty="0">
                        <a:effectLst/>
                        <a:latin typeface="+mn-lt"/>
                      </a:endParaRPr>
                    </a:p>
                  </a:txBody>
                  <a:tcPr marL="73025" marR="73025" marT="0" marB="0"/>
                </a:tc>
              </a:tr>
              <a:tr h="3296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Vocational </a:t>
                      </a:r>
                      <a:r>
                        <a:rPr lang="en-US" sz="1600" dirty="0" smtClean="0">
                          <a:effectLst/>
                        </a:rPr>
                        <a:t>Vehicles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$2,700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&lt;3% cost increase</a:t>
                      </a:r>
                      <a:endParaRPr lang="en-US" sz="1600" dirty="0" smtClean="0">
                        <a:effectLst/>
                        <a:latin typeface="+mn-lt"/>
                      </a:endParaRPr>
                    </a:p>
                  </a:txBody>
                  <a:tcPr marL="73025" marR="73025" marT="0" marB="0"/>
                </a:tc>
              </a:tr>
              <a:tr h="329642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Pick-ups/Vans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</a:rPr>
                        <a:t>$1,360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&lt;3% cost increase</a:t>
                      </a:r>
                      <a:endParaRPr lang="en-US" sz="1600" dirty="0" smtClean="0">
                        <a:effectLst/>
                        <a:latin typeface="+mn-lt"/>
                      </a:endParaRPr>
                    </a:p>
                  </a:txBody>
                  <a:tcPr marL="73025" marR="73025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691360" y="1733260"/>
            <a:ext cx="5480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 Vehicle </a:t>
            </a:r>
            <a:r>
              <a:rPr lang="en-US" b="1" dirty="0" smtClean="0"/>
              <a:t>Cost and % </a:t>
            </a:r>
            <a:r>
              <a:rPr lang="en-US" b="1" dirty="0"/>
              <a:t>Increase in Typical Vehicle </a:t>
            </a:r>
            <a:r>
              <a:rPr lang="en-US" b="1" dirty="0" smtClean="0"/>
              <a:t>Price*</a:t>
            </a:r>
            <a:r>
              <a:rPr lang="en-US" b="1" baseline="30000" dirty="0" smtClean="0"/>
              <a:t> 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09138" y="5688457"/>
            <a:ext cx="50552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*Assumed vehicle prices: $100,000+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tractors, $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25,000+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trailers,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$100,000+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vocational vehicles and $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40,000+ </a:t>
            </a: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for HD </a:t>
            </a:r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pickups/vans</a:t>
            </a:r>
          </a:p>
          <a:p>
            <a:r>
              <a:rPr lang="en-US" sz="11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**Includes cost for PM traps for APUs recognized in Phase 2</a:t>
            </a:r>
            <a:endParaRPr lang="en-US" sz="11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2596" y="1828774"/>
            <a:ext cx="6390327" cy="407512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Cost increase shown represents </a:t>
            </a:r>
            <a:r>
              <a:rPr lang="en-US" sz="2400" i="1" u="sng" dirty="0" smtClean="0"/>
              <a:t>average</a:t>
            </a:r>
            <a:r>
              <a:rPr lang="en-US" sz="2400" dirty="0" smtClean="0"/>
              <a:t> 2027 vehicle vs. </a:t>
            </a:r>
            <a:r>
              <a:rPr lang="en-US" sz="2400" i="1" u="sng" dirty="0" smtClean="0"/>
              <a:t>average</a:t>
            </a:r>
            <a:r>
              <a:rPr lang="en-US" sz="2400" dirty="0" smtClean="0"/>
              <a:t> Phase 1 vehicle</a:t>
            </a:r>
          </a:p>
          <a:p>
            <a:pPr marL="573596" lvl="1" indent="-280988">
              <a:buFont typeface="Wingdings" panose="05000000000000000000" pitchFamily="2" charset="2"/>
              <a:buChar char="§"/>
            </a:pPr>
            <a:r>
              <a:rPr lang="en-US" sz="2000" dirty="0"/>
              <a:t>G</a:t>
            </a:r>
            <a:r>
              <a:rPr lang="en-US" sz="2000" dirty="0" smtClean="0"/>
              <a:t>radual introduction of new technology and gradual increase in costs as standards phase in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Costs shown include engine costs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Similar favorable payback periods as the proposal</a:t>
            </a:r>
          </a:p>
          <a:p>
            <a:pPr marL="573596" lvl="1" indent="-280988">
              <a:buFont typeface="Wingdings" panose="05000000000000000000" pitchFamily="2" charset="2"/>
              <a:buChar char="§"/>
            </a:pPr>
            <a:endParaRPr lang="en-US" sz="2400" dirty="0" smtClean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38912" y="1739090"/>
            <a:ext cx="104851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11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3164043"/>
              </p:ext>
            </p:extLst>
          </p:nvPr>
        </p:nvGraphicFramePr>
        <p:xfrm>
          <a:off x="892789" y="4935111"/>
          <a:ext cx="5257553" cy="9687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54862"/>
                <a:gridCol w="3002691"/>
              </a:tblGrid>
              <a:tr h="351468"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Tractors/Trailers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</a:t>
                      </a:r>
                      <a:r>
                        <a:rPr lang="en-US" sz="1800" baseline="30000" dirty="0" smtClean="0">
                          <a:effectLst/>
                        </a:rPr>
                        <a:t>nd</a:t>
                      </a:r>
                      <a:r>
                        <a:rPr lang="en-US" sz="1800" dirty="0" smtClean="0">
                          <a:effectLst/>
                        </a:rPr>
                        <a:t> year (same) 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66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Vocational Vehicles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</a:t>
                      </a:r>
                      <a:r>
                        <a:rPr lang="en-US" sz="1800" baseline="30000" dirty="0" smtClean="0">
                          <a:effectLst/>
                        </a:rPr>
                        <a:t>th</a:t>
                      </a:r>
                      <a:r>
                        <a:rPr lang="en-US" sz="1800" dirty="0" smtClean="0">
                          <a:effectLst/>
                        </a:rPr>
                        <a:t> year (proposal: 6</a:t>
                      </a:r>
                      <a:r>
                        <a:rPr lang="en-US" sz="1800" baseline="30000" dirty="0" smtClean="0">
                          <a:effectLst/>
                        </a:rPr>
                        <a:t>th</a:t>
                      </a:r>
                      <a:r>
                        <a:rPr lang="en-US" sz="1800" dirty="0" smtClean="0">
                          <a:effectLst/>
                        </a:rPr>
                        <a:t>)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08661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Pick-ups/Vans</a:t>
                      </a:r>
                      <a:endParaRPr lang="en-US" sz="1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</a:t>
                      </a:r>
                      <a:r>
                        <a:rPr lang="en-US" sz="1800" baseline="30000" dirty="0" smtClean="0">
                          <a:effectLst/>
                        </a:rPr>
                        <a:t>rd</a:t>
                      </a:r>
                      <a:r>
                        <a:rPr lang="en-US" sz="1800" dirty="0" smtClean="0">
                          <a:effectLst/>
                        </a:rPr>
                        <a:t> year (same)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379" y="4547520"/>
            <a:ext cx="56802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Final Standards Payback Period for MY 2027 Vehicles (proposal)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02690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Phase 2 Collaboration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58100" cy="4254816"/>
          </a:xfrm>
        </p:spPr>
        <p:txBody>
          <a:bodyPr>
            <a:normAutofit/>
          </a:bodyPr>
          <a:lstStyle/>
          <a:p>
            <a:pPr marL="341313" indent="-34131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3200" dirty="0" smtClean="0"/>
              <a:t>An </a:t>
            </a:r>
            <a:r>
              <a:rPr lang="en-US" sz="3200" dirty="0"/>
              <a:t>important goal of this joint action is to create a national program that would help manufacturers continue to build a single fleet of vehicles and engines.</a:t>
            </a:r>
            <a:endParaRPr lang="en-US" sz="3600" dirty="0"/>
          </a:p>
          <a:p>
            <a:pPr marL="627063" lvl="1" indent="-33496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The program fully </a:t>
            </a:r>
            <a:r>
              <a:rPr lang="en-US" sz="2400" dirty="0"/>
              <a:t>harmonizes EPA and NHTSA </a:t>
            </a:r>
            <a:r>
              <a:rPr lang="en-US" sz="2400" dirty="0" smtClean="0"/>
              <a:t>standards</a:t>
            </a:r>
          </a:p>
          <a:p>
            <a:pPr marL="627063" lvl="1" indent="-334963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400" dirty="0" smtClean="0"/>
              <a:t>Phase </a:t>
            </a:r>
            <a:r>
              <a:rPr lang="en-US" sz="2400" dirty="0"/>
              <a:t>2 was developed in close consultation with the California Air Resources Board, </a:t>
            </a:r>
            <a:r>
              <a:rPr lang="en-US" sz="2400" dirty="0" smtClean="0"/>
              <a:t>and we believe </a:t>
            </a:r>
            <a:r>
              <a:rPr lang="en-US" sz="2400" dirty="0"/>
              <a:t>we are finalizing a program that California can </a:t>
            </a:r>
            <a:r>
              <a:rPr lang="en-US" sz="2400" dirty="0" smtClean="0"/>
              <a:t>adopt</a:t>
            </a:r>
            <a:endParaRPr lang="en-US" sz="2400" dirty="0"/>
          </a:p>
          <a:p>
            <a:pPr marL="627063" lvl="1" indent="-334963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47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 and Additional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7641"/>
          </a:xfrm>
        </p:spPr>
        <p:txBody>
          <a:bodyPr>
            <a:normAutofit/>
          </a:bodyPr>
          <a:lstStyle/>
          <a:p>
            <a:pPr marL="231775" indent="-231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000" dirty="0" smtClean="0"/>
              <a:t>What’s next?</a:t>
            </a:r>
          </a:p>
          <a:p>
            <a:pPr marL="524383" lvl="1" indent="-231775">
              <a:buFont typeface="Wingdings" panose="05000000000000000000" pitchFamily="2" charset="2"/>
              <a:buChar char="§"/>
            </a:pPr>
            <a:r>
              <a:rPr lang="en-US" sz="2800" dirty="0" smtClean="0"/>
              <a:t>Publication in the Federal Register this fall</a:t>
            </a:r>
          </a:p>
          <a:p>
            <a:pPr marL="524383" lvl="1" indent="-231775">
              <a:buFont typeface="Wingdings" panose="05000000000000000000" pitchFamily="2" charset="2"/>
              <a:buChar char="§"/>
            </a:pPr>
            <a:r>
              <a:rPr lang="en-US" sz="2800" dirty="0"/>
              <a:t>I</a:t>
            </a:r>
            <a:r>
              <a:rPr lang="en-US" sz="2800" dirty="0" smtClean="0"/>
              <a:t>mplementation guidance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endParaRPr lang="en-US" sz="3000" dirty="0" smtClean="0"/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3000" dirty="0" smtClean="0"/>
              <a:t>More information on the final Phase 2 rule can be found at:</a:t>
            </a:r>
            <a:endParaRPr lang="en-US" sz="3000" dirty="0"/>
          </a:p>
          <a:p>
            <a:pPr marL="341313" indent="-341313">
              <a:lnSpc>
                <a:spcPct val="120000"/>
              </a:lnSpc>
              <a:buNone/>
            </a:pPr>
            <a:r>
              <a:rPr lang="en-US" sz="2800" dirty="0"/>
              <a:t>	</a:t>
            </a:r>
            <a:r>
              <a:rPr lang="en-US" sz="2600" dirty="0" smtClean="0">
                <a:hlinkClick r:id="rId3"/>
              </a:rPr>
              <a:t>http</a:t>
            </a:r>
            <a:r>
              <a:rPr lang="en-US" sz="2600" dirty="0">
                <a:hlinkClick r:id="rId3"/>
              </a:rPr>
              <a:t>://</a:t>
            </a:r>
            <a:r>
              <a:rPr lang="en-US" sz="2600" dirty="0" smtClean="0">
                <a:hlinkClick r:id="rId3"/>
              </a:rPr>
              <a:t>www3.epa.gov/otaq/climate/regs-heavy-duty.htm</a:t>
            </a:r>
            <a:endParaRPr lang="en-US" sz="2600" dirty="0"/>
          </a:p>
          <a:p>
            <a:pPr marL="395288" lvl="1" indent="-103188">
              <a:lnSpc>
                <a:spcPct val="120000"/>
              </a:lnSpc>
              <a:spcAft>
                <a:spcPts val="1200"/>
              </a:spcAft>
              <a:buNone/>
            </a:pPr>
            <a:r>
              <a:rPr lang="en-US" sz="2800" dirty="0"/>
              <a:t> </a:t>
            </a:r>
            <a:r>
              <a:rPr lang="en-US" sz="2800" u="sng" dirty="0">
                <a:hlinkClick r:id="rId4"/>
              </a:rPr>
              <a:t>http://www.nhtsa.gov/fuel-economy</a:t>
            </a:r>
            <a:endParaRPr lang="en-US" sz="2800" u="sng" dirty="0"/>
          </a:p>
          <a:p>
            <a:pPr marL="231775" indent="-231775">
              <a:buFont typeface="Wingdings" panose="05000000000000000000" pitchFamily="2" charset="2"/>
              <a:buChar char="§"/>
            </a:pPr>
            <a:endParaRPr lang="en-US" sz="3000" dirty="0" smtClean="0"/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3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7641"/>
          </a:xfrm>
        </p:spPr>
        <p:txBody>
          <a:bodyPr>
            <a:normAutofit/>
          </a:bodyPr>
          <a:lstStyle/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3000" dirty="0"/>
              <a:t>Regulated </a:t>
            </a:r>
            <a:r>
              <a:rPr lang="en-US" sz="3000" dirty="0" smtClean="0"/>
              <a:t>heavy-duty </a:t>
            </a:r>
            <a:r>
              <a:rPr lang="en-US" sz="3000" dirty="0"/>
              <a:t>vehicle </a:t>
            </a:r>
            <a:r>
              <a:rPr lang="en-US" sz="3000" dirty="0" smtClean="0"/>
              <a:t>categories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3000" dirty="0" smtClean="0"/>
              <a:t>Phase 2 program highlights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3000" dirty="0" smtClean="0"/>
              <a:t>Key changes from the proposal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3000" dirty="0" smtClean="0"/>
              <a:t>Summary of benefits and costs</a:t>
            </a:r>
          </a:p>
          <a:p>
            <a:pPr marL="231775" indent="-231775">
              <a:buFont typeface="Wingdings" panose="05000000000000000000" pitchFamily="2" charset="2"/>
              <a:buChar char="§"/>
            </a:pPr>
            <a:r>
              <a:rPr lang="en-US" sz="3000" dirty="0" smtClean="0"/>
              <a:t>Next steps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sz="2800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69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1" name="Content Placeholder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854678030"/>
              </p:ext>
            </p:extLst>
          </p:nvPr>
        </p:nvGraphicFramePr>
        <p:xfrm>
          <a:off x="5291328" y="1605012"/>
          <a:ext cx="6900672" cy="4547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ight Arrow 11"/>
          <p:cNvSpPr/>
          <p:nvPr/>
        </p:nvSpPr>
        <p:spPr>
          <a:xfrm>
            <a:off x="3220539" y="4073922"/>
            <a:ext cx="1414272" cy="498078"/>
          </a:xfrm>
          <a:prstGeom prst="rightArrow">
            <a:avLst>
              <a:gd name="adj1" fmla="val 5000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Heavy-Duty</a:t>
            </a:r>
            <a:endParaRPr lang="en-US" sz="1600" b="1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U.S. Transportation Sector Energy </a:t>
            </a:r>
            <a:r>
              <a:rPr lang="en-US" dirty="0" smtClean="0"/>
              <a:t>Use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785425" y="1927115"/>
            <a:ext cx="3894767" cy="4009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923827" y="5499762"/>
            <a:ext cx="309331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 </a:t>
            </a:r>
          </a:p>
          <a:p>
            <a:r>
              <a:rPr lang="en-US" sz="1400" dirty="0" smtClean="0"/>
              <a:t>U.S. Energy Information Administration</a:t>
            </a:r>
          </a:p>
          <a:p>
            <a:r>
              <a:rPr lang="en-US" sz="1400" dirty="0" smtClean="0"/>
              <a:t>Annual Energy Outlook 2014</a:t>
            </a:r>
            <a:endParaRPr lang="en-US" sz="14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19364" y="2142817"/>
            <a:ext cx="4378279" cy="391151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indent="-231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Heavy-duty vehicles responsible for about one fifth of the energy use and GHG emissions from transportation sources</a:t>
            </a:r>
          </a:p>
          <a:p>
            <a:pPr marL="231775" indent="-23177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 smtClean="0"/>
              <a:t>In terms of energy use, heavy-duty vehicles are also the fastest growing transportation sector in the U.S. and globally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393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8367" y="1639013"/>
            <a:ext cx="10554115" cy="863175"/>
          </a:xfrm>
          <a:prstGeom prst="rect">
            <a:avLst/>
          </a:prstGeom>
          <a:solidFill>
            <a:srgbClr val="FAF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7945544" y="1149801"/>
            <a:ext cx="2832745" cy="5137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53440" y="1174186"/>
            <a:ext cx="2832745" cy="51379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0288" y="176875"/>
            <a:ext cx="10058400" cy="937061"/>
          </a:xfrm>
        </p:spPr>
        <p:txBody>
          <a:bodyPr>
            <a:normAutofit/>
          </a:bodyPr>
          <a:lstStyle/>
          <a:p>
            <a:r>
              <a:rPr lang="en-US" dirty="0" smtClean="0"/>
              <a:t>Heavy-Duty </a:t>
            </a:r>
            <a:r>
              <a:rPr lang="en-US" dirty="0"/>
              <a:t>Truck Regulatory Categories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34EE7-DE78-45DE-8C93-59BE58B069F9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56" name="Group 55"/>
          <p:cNvGrpSpPr/>
          <p:nvPr/>
        </p:nvGrpSpPr>
        <p:grpSpPr>
          <a:xfrm>
            <a:off x="7970999" y="2293397"/>
            <a:ext cx="2781838" cy="4068211"/>
            <a:chOff x="5455677" y="1289681"/>
            <a:chExt cx="2781838" cy="4068211"/>
          </a:xfrm>
        </p:grpSpPr>
        <p:grpSp>
          <p:nvGrpSpPr>
            <p:cNvPr id="52" name="Group 51"/>
            <p:cNvGrpSpPr/>
            <p:nvPr/>
          </p:nvGrpSpPr>
          <p:grpSpPr>
            <a:xfrm>
              <a:off x="5723179" y="1743354"/>
              <a:ext cx="2383207" cy="3614538"/>
              <a:chOff x="6024901" y="1725730"/>
              <a:chExt cx="2383207" cy="3614538"/>
            </a:xfrm>
          </p:grpSpPr>
          <p:pic>
            <p:nvPicPr>
              <p:cNvPr id="51" name="Picture 8" descr="sprinter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44317" y="2214101"/>
                <a:ext cx="1063791" cy="845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024901" y="1725730"/>
                <a:ext cx="231796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/>
                  <a:t>Large Pickups </a:t>
                </a:r>
                <a:r>
                  <a:rPr lang="en-US" sz="1600" b="1" dirty="0" smtClean="0"/>
                  <a:t>&amp; Vans</a:t>
                </a: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6530928" y="4909381"/>
                <a:ext cx="133521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i="1" dirty="0"/>
                  <a:t>Standards in </a:t>
                </a:r>
                <a:r>
                  <a:rPr lang="en-US" sz="1100" i="1" dirty="0" smtClean="0"/>
                  <a:t>g/mile  &amp; </a:t>
                </a:r>
                <a:r>
                  <a:rPr lang="en-US" sz="1100" i="1" dirty="0"/>
                  <a:t>gallons/100 miles</a:t>
                </a:r>
              </a:p>
            </p:txBody>
          </p:sp>
          <p:pic>
            <p:nvPicPr>
              <p:cNvPr id="50" name="Picture 11" descr="2009 Dodge Ram 2500 Mega Cab">
                <a:hlinkClick r:id="rId3" tooltip="View Full-Size"/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165348" y="2155243"/>
                <a:ext cx="1259430" cy="8887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" name="Oval 1"/>
            <p:cNvSpPr/>
            <p:nvPr/>
          </p:nvSpPr>
          <p:spPr>
            <a:xfrm>
              <a:off x="5455677" y="1289681"/>
              <a:ext cx="2781838" cy="2317905"/>
            </a:xfrm>
            <a:prstGeom prst="ellipse">
              <a:avLst/>
            </a:prstGeom>
            <a:noFill/>
            <a:ln w="31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48" name="Straight Connector 47"/>
          <p:cNvCxnSpPr/>
          <p:nvPr/>
        </p:nvCxnSpPr>
        <p:spPr>
          <a:xfrm>
            <a:off x="841238" y="1102367"/>
            <a:ext cx="9966960" cy="1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1014983" y="1230887"/>
            <a:ext cx="2489535" cy="5129997"/>
            <a:chOff x="784611" y="1245889"/>
            <a:chExt cx="2489535" cy="5129997"/>
          </a:xfrm>
        </p:grpSpPr>
        <p:grpSp>
          <p:nvGrpSpPr>
            <p:cNvPr id="11" name="Group 10"/>
            <p:cNvGrpSpPr/>
            <p:nvPr/>
          </p:nvGrpSpPr>
          <p:grpSpPr>
            <a:xfrm>
              <a:off x="879621" y="1245889"/>
              <a:ext cx="2299519" cy="2099618"/>
              <a:chOff x="432224" y="2093878"/>
              <a:chExt cx="2299519" cy="2099618"/>
            </a:xfrm>
          </p:grpSpPr>
          <p:pic>
            <p:nvPicPr>
              <p:cNvPr id="41" name="Picture 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04212" y="2828675"/>
                <a:ext cx="1155541" cy="11068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" name="TextBox 42"/>
              <p:cNvSpPr txBox="1"/>
              <p:nvPr/>
            </p:nvSpPr>
            <p:spPr>
              <a:xfrm>
                <a:off x="944470" y="2212456"/>
                <a:ext cx="13288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Combination </a:t>
                </a:r>
              </a:p>
              <a:p>
                <a:pPr algn="ctr"/>
                <a:r>
                  <a:rPr lang="en-US" sz="1600" b="1" u="sng" dirty="0" smtClean="0"/>
                  <a:t>Tractors</a:t>
                </a:r>
                <a:endParaRPr lang="en-US" sz="1600" b="1" u="sng" dirty="0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32224" y="2093878"/>
                <a:ext cx="2299519" cy="2099618"/>
              </a:xfrm>
              <a:prstGeom prst="ellipse">
                <a:avLst/>
              </a:prstGeom>
              <a:noFill/>
              <a:ln w="317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784611" y="5575063"/>
              <a:ext cx="24895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/>
                <a:t>60% of HD Fuel Consumption </a:t>
              </a:r>
              <a:r>
                <a:rPr lang="en-US" sz="1200" b="1" dirty="0"/>
                <a:t>&amp;</a:t>
              </a:r>
              <a:r>
                <a:rPr lang="en-US" sz="1200" b="1" dirty="0" smtClean="0"/>
                <a:t> GHG Inventory (together)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146157" y="5944999"/>
              <a:ext cx="170591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i="1" dirty="0"/>
                <a:t>Standards in g/ton-mile</a:t>
              </a:r>
            </a:p>
            <a:p>
              <a:pPr algn="ctr"/>
              <a:r>
                <a:rPr lang="en-US" sz="1100" i="1" dirty="0"/>
                <a:t>&amp; gallons/1,000 ton-miles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849356" y="3432039"/>
              <a:ext cx="2299519" cy="2099618"/>
              <a:chOff x="474221" y="4270338"/>
              <a:chExt cx="2299519" cy="2099618"/>
            </a:xfrm>
          </p:grpSpPr>
          <p:sp>
            <p:nvSpPr>
              <p:cNvPr id="49" name="Oval 48"/>
              <p:cNvSpPr/>
              <p:nvPr/>
            </p:nvSpPr>
            <p:spPr>
              <a:xfrm>
                <a:off x="474221" y="4270338"/>
                <a:ext cx="2299519" cy="2099618"/>
              </a:xfrm>
              <a:prstGeom prst="ellipse">
                <a:avLst/>
              </a:prstGeom>
              <a:noFill/>
              <a:ln w="3175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14113" y="4445725"/>
                <a:ext cx="2080266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 smtClean="0"/>
                  <a:t>Trailers Pulled by Combination Tractors </a:t>
                </a:r>
                <a:r>
                  <a:rPr lang="en-US" sz="1400" dirty="0" smtClean="0"/>
                  <a:t>(currently unregulated Federally)</a:t>
                </a:r>
                <a:endParaRPr lang="en-US" sz="1400" dirty="0"/>
              </a:p>
            </p:txBody>
          </p:sp>
          <p:pic>
            <p:nvPicPr>
              <p:cNvPr id="54" name="Picture 2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1044880" y="5424569"/>
                <a:ext cx="1176476" cy="7437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grpSp>
        <p:nvGrpSpPr>
          <p:cNvPr id="12" name="Group 11"/>
          <p:cNvGrpSpPr/>
          <p:nvPr/>
        </p:nvGrpSpPr>
        <p:grpSpPr>
          <a:xfrm>
            <a:off x="3841242" y="1314269"/>
            <a:ext cx="3917492" cy="5061616"/>
            <a:chOff x="3731514" y="1314269"/>
            <a:chExt cx="3917492" cy="5061616"/>
          </a:xfrm>
        </p:grpSpPr>
        <p:grpSp>
          <p:nvGrpSpPr>
            <p:cNvPr id="60" name="Group 59"/>
            <p:cNvGrpSpPr/>
            <p:nvPr/>
          </p:nvGrpSpPr>
          <p:grpSpPr>
            <a:xfrm>
              <a:off x="3731514" y="1314269"/>
              <a:ext cx="3917492" cy="5061616"/>
              <a:chOff x="3731514" y="1314269"/>
              <a:chExt cx="3917492" cy="5061616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90878" y="2712592"/>
                <a:ext cx="930754" cy="866883"/>
              </a:xfrm>
              <a:prstGeom prst="rect">
                <a:avLst/>
              </a:prstGeom>
            </p:spPr>
          </p:pic>
          <p:grpSp>
            <p:nvGrpSpPr>
              <p:cNvPr id="59" name="Group 58"/>
              <p:cNvGrpSpPr/>
              <p:nvPr/>
            </p:nvGrpSpPr>
            <p:grpSpPr>
              <a:xfrm>
                <a:off x="3731514" y="1314269"/>
                <a:ext cx="3917492" cy="5061616"/>
                <a:chOff x="3703206" y="1308213"/>
                <a:chExt cx="3917492" cy="5061616"/>
              </a:xfrm>
            </p:grpSpPr>
            <p:grpSp>
              <p:nvGrpSpPr>
                <p:cNvPr id="58" name="Group 57"/>
                <p:cNvGrpSpPr/>
                <p:nvPr/>
              </p:nvGrpSpPr>
              <p:grpSpPr>
                <a:xfrm>
                  <a:off x="4054703" y="1843181"/>
                  <a:ext cx="3449349" cy="4526648"/>
                  <a:chOff x="4054703" y="1843181"/>
                  <a:chExt cx="3449349" cy="4526648"/>
                </a:xfrm>
              </p:grpSpPr>
              <p:sp>
                <p:nvSpPr>
                  <p:cNvPr id="10" name="TextBox 9"/>
                  <p:cNvSpPr txBox="1"/>
                  <p:nvPr/>
                </p:nvSpPr>
                <p:spPr>
                  <a:xfrm>
                    <a:off x="4109239" y="5570644"/>
                    <a:ext cx="3009512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00" b="1" dirty="0" smtClean="0"/>
                      <a:t>17% </a:t>
                    </a:r>
                    <a:r>
                      <a:rPr lang="en-US" sz="1200" b="1" dirty="0"/>
                      <a:t>of HD Fuel Consumption &amp; GHG Inventory</a:t>
                    </a:r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4767991" y="5938942"/>
                    <a:ext cx="1659429" cy="43088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100" i="1" dirty="0"/>
                      <a:t>Standards in g/ton-mile </a:t>
                    </a:r>
                    <a:r>
                      <a:rPr lang="en-US" sz="1100" i="1" dirty="0" smtClean="0"/>
                      <a:t>&amp;</a:t>
                    </a:r>
                    <a:br>
                      <a:rPr lang="en-US" sz="1100" i="1" dirty="0" smtClean="0"/>
                    </a:br>
                    <a:r>
                      <a:rPr lang="en-US" sz="1100" i="1" dirty="0" smtClean="0"/>
                      <a:t>gallons/1,000 </a:t>
                    </a:r>
                    <a:r>
                      <a:rPr lang="en-US" sz="1100" i="1" dirty="0"/>
                      <a:t>ton-miles</a:t>
                    </a:r>
                  </a:p>
                </p:txBody>
              </p:sp>
              <p:grpSp>
                <p:nvGrpSpPr>
                  <p:cNvPr id="57" name="Group 56"/>
                  <p:cNvGrpSpPr/>
                  <p:nvPr/>
                </p:nvGrpSpPr>
                <p:grpSpPr>
                  <a:xfrm>
                    <a:off x="4054703" y="1843181"/>
                    <a:ext cx="3449349" cy="3556357"/>
                    <a:chOff x="4054703" y="1843181"/>
                    <a:chExt cx="3449349" cy="3556357"/>
                  </a:xfrm>
                </p:grpSpPr>
                <p:pic>
                  <p:nvPicPr>
                    <p:cNvPr id="34" name="Picture 33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054703" y="3789830"/>
                      <a:ext cx="1049417" cy="742846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1" name="Picture 30"/>
                    <p:cNvPicPr>
                      <a:picLocks noChangeAspect="1"/>
                    </p:cNvPicPr>
                    <p:nvPr/>
                  </p:nvPicPr>
                  <p:blipFill>
                    <a:blip r:embed="rId9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142391" y="2789905"/>
                      <a:ext cx="1361661" cy="911627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7" name="Picture 6"/>
                    <p:cNvPicPr>
                      <a:picLocks noChangeAspect="1"/>
                    </p:cNvPicPr>
                    <p:nvPr/>
                  </p:nvPicPr>
                  <p:blipFill>
                    <a:blip r:embed="rId10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4993324" y="4555378"/>
                      <a:ext cx="1242904" cy="84416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3" name="Picture 7" descr="dry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11" cstate="print"/>
                    <a:srcRect b="14419"/>
                    <a:stretch>
                      <a:fillRect/>
                    </a:stretch>
                  </p:blipFill>
                  <p:spPr bwMode="auto">
                    <a:xfrm>
                      <a:off x="6048572" y="3755110"/>
                      <a:ext cx="1208921" cy="777566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  <p:pic>
                  <p:nvPicPr>
                    <p:cNvPr id="30" name="Picture 29"/>
                    <p:cNvPicPr>
                      <a:picLocks noChangeAspect="1"/>
                    </p:cNvPicPr>
                    <p:nvPr/>
                  </p:nvPicPr>
                  <p:blipFill>
                    <a:blip r:embed="rId12"/>
                    <a:stretch>
                      <a:fillRect/>
                    </a:stretch>
                  </p:blipFill>
                  <p:spPr>
                    <a:xfrm>
                      <a:off x="4363290" y="1903264"/>
                      <a:ext cx="1094771" cy="642910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2" name="Picture 31"/>
                    <p:cNvPicPr>
                      <a:picLocks noChangeAspect="1"/>
                    </p:cNvPicPr>
                    <p:nvPr/>
                  </p:nvPicPr>
                  <p:blipFill>
                    <a:blip r:embed="rId13"/>
                    <a:stretch>
                      <a:fillRect/>
                    </a:stretch>
                  </p:blipFill>
                  <p:spPr>
                    <a:xfrm>
                      <a:off x="5097295" y="2979665"/>
                      <a:ext cx="866080" cy="10604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6" name="Picture 25" descr="See full size image"/>
                    <p:cNvPicPr/>
                    <p:nvPr/>
                  </p:nvPicPr>
                  <p:blipFill>
                    <a:blip r:embed="rId14" cstate="print"/>
                    <a:srcRect b="8333"/>
                    <a:stretch>
                      <a:fillRect/>
                    </a:stretch>
                  </p:blipFill>
                  <p:spPr bwMode="auto">
                    <a:xfrm>
                      <a:off x="5626552" y="1843181"/>
                      <a:ext cx="1133475" cy="835658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sp>
              <p:nvSpPr>
                <p:cNvPr id="24" name="Oval 23"/>
                <p:cNvSpPr/>
                <p:nvPr/>
              </p:nvSpPr>
              <p:spPr>
                <a:xfrm rot="16200000">
                  <a:off x="3519363" y="1492056"/>
                  <a:ext cx="4285177" cy="3917492"/>
                </a:xfrm>
                <a:prstGeom prst="ellipse">
                  <a:avLst/>
                </a:prstGeom>
                <a:noFill/>
                <a:ln w="317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55" name="TextBox 54"/>
            <p:cNvSpPr txBox="1"/>
            <p:nvPr/>
          </p:nvSpPr>
          <p:spPr>
            <a:xfrm>
              <a:off x="4185503" y="1495811"/>
              <a:ext cx="30095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Vocational </a:t>
              </a:r>
              <a:r>
                <a:rPr lang="en-US" sz="1600" b="1" dirty="0" smtClean="0"/>
                <a:t>Vehicles</a:t>
              </a:r>
              <a:endParaRPr lang="en-US" sz="1600" b="1" dirty="0"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8202933" y="5555759"/>
            <a:ext cx="2317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23% of HD Fuel Consumption</a:t>
            </a:r>
            <a:br>
              <a:rPr lang="en-US" sz="1200" b="1" dirty="0" smtClean="0"/>
            </a:br>
            <a:r>
              <a:rPr lang="en-US" sz="1200" b="1" dirty="0" smtClean="0"/>
              <a:t> &amp; GHG Inventory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24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Final Program Highlights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6212"/>
          </a:xfrm>
        </p:spPr>
        <p:txBody>
          <a:bodyPr>
            <a:normAutofit lnSpcReduction="10000"/>
          </a:bodyPr>
          <a:lstStyle/>
          <a:p>
            <a:pPr marL="234950" indent="-23495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Final program is technology-advancing and performance-based, and can be met through a combination of existing </a:t>
            </a:r>
            <a:r>
              <a:rPr lang="en-US" sz="2600" dirty="0"/>
              <a:t>technologies and advanced technologies </a:t>
            </a:r>
            <a:endParaRPr lang="en-US" sz="2600" dirty="0" smtClean="0"/>
          </a:p>
          <a:p>
            <a:pPr marL="527558" lvl="1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Nearly full use of most Phase 1 technologies – with additional optimization to improve technology effectiveness</a:t>
            </a:r>
          </a:p>
          <a:p>
            <a:pPr marL="527558" lvl="1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200" dirty="0" smtClean="0"/>
              <a:t>Significant </a:t>
            </a:r>
            <a:r>
              <a:rPr lang="en-US" sz="2200" dirty="0"/>
              <a:t>use of emerging and advanced technologies by 2027</a:t>
            </a:r>
          </a:p>
          <a:p>
            <a:pPr marL="234950" lvl="1" indent="-234950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2600" dirty="0" smtClean="0"/>
              <a:t>The </a:t>
            </a:r>
            <a:r>
              <a:rPr lang="en-US" sz="2600" dirty="0"/>
              <a:t>agencies revised the proposed standards based on a rigorous re-assessment of all technologies in this time frame </a:t>
            </a:r>
            <a:r>
              <a:rPr lang="en-US" sz="2600" dirty="0" smtClean="0"/>
              <a:t>and the final program will achieve up </a:t>
            </a:r>
            <a:r>
              <a:rPr lang="en-US" sz="2600" dirty="0"/>
              <a:t>to 1.1 billion tons of CO</a:t>
            </a:r>
            <a:r>
              <a:rPr lang="en-US" sz="2600" baseline="-25000" dirty="0"/>
              <a:t>2</a:t>
            </a:r>
            <a:r>
              <a:rPr lang="en-US" sz="2600" dirty="0"/>
              <a:t> reductions (more than the NPRM) and up to 2 billion barrels of fuel </a:t>
            </a:r>
            <a:r>
              <a:rPr lang="en-US" sz="2600" dirty="0" smtClean="0"/>
              <a:t>savings </a:t>
            </a:r>
            <a:endParaRPr lang="en-US" sz="2600" dirty="0"/>
          </a:p>
          <a:p>
            <a:pPr marL="234950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2600" dirty="0" smtClean="0"/>
          </a:p>
          <a:p>
            <a:pPr marL="234950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0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 2 Final Program Highlights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56212"/>
          </a:xfrm>
        </p:spPr>
        <p:txBody>
          <a:bodyPr>
            <a:normAutofit fontScale="92500" lnSpcReduction="20000"/>
          </a:bodyPr>
          <a:lstStyle/>
          <a:p>
            <a:pPr marL="234950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As proposed, the Phase 2 standards will begin: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In Model Year 2018 for EPA trailer standards, which were not regulated in Phase 1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400" dirty="0" smtClean="0"/>
              <a:t>In Model Year 2021 for all other EPA categories, and all NHTSA standards</a:t>
            </a:r>
          </a:p>
          <a:p>
            <a:pPr marL="384048" lvl="2" indent="0">
              <a:lnSpc>
                <a:spcPct val="120000"/>
              </a:lnSpc>
              <a:buNone/>
            </a:pPr>
            <a:r>
              <a:rPr lang="en-US" sz="2400" dirty="0" smtClean="0"/>
              <a:t>	(EISA requires NHTSA to issue standards with 4 years lead time)</a:t>
            </a:r>
          </a:p>
          <a:p>
            <a:pPr marL="234950" indent="-234950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 smtClean="0"/>
              <a:t>All Phase 2 standards will be fully phased in by Model Year 2027</a:t>
            </a:r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3000" dirty="0"/>
              <a:t>Recognizing the unique nature of the industry, the Phase 2 includes important compliance flexibilities to manufacturers, e.g., </a:t>
            </a:r>
          </a:p>
          <a:p>
            <a:pPr marL="524383" lvl="1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Averaging, baking and trading program (</a:t>
            </a:r>
            <a:r>
              <a:rPr lang="en-US" sz="2600" dirty="0" smtClean="0"/>
              <a:t>ABT)</a:t>
            </a:r>
          </a:p>
          <a:p>
            <a:pPr marL="524383" lvl="1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600" dirty="0"/>
              <a:t>A</a:t>
            </a:r>
            <a:r>
              <a:rPr lang="en-US" sz="2600" dirty="0" smtClean="0"/>
              <a:t>dditional </a:t>
            </a:r>
            <a:r>
              <a:rPr lang="en-US" sz="2600" dirty="0"/>
              <a:t>lead time for small business </a:t>
            </a:r>
            <a:r>
              <a:rPr lang="en-US" sz="2600" dirty="0" smtClean="0"/>
              <a:t>manufacturers</a:t>
            </a:r>
            <a:endParaRPr lang="en-US" sz="2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557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97280" y="9963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702" y="649400"/>
            <a:ext cx="10058400" cy="1045642"/>
          </a:xfrm>
        </p:spPr>
        <p:txBody>
          <a:bodyPr>
            <a:normAutofit/>
          </a:bodyPr>
          <a:lstStyle/>
          <a:p>
            <a:r>
              <a:rPr lang="en-US" dirty="0" smtClean="0"/>
              <a:t>Phase 2 GHG/Fuel Reductions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04091993"/>
              </p:ext>
            </p:extLst>
          </p:nvPr>
        </p:nvGraphicFramePr>
        <p:xfrm>
          <a:off x="918648" y="3024287"/>
          <a:ext cx="10415663" cy="2977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21750"/>
                <a:gridCol w="4493913"/>
              </a:tblGrid>
              <a:tr h="532049"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2027 CO</a:t>
                      </a:r>
                      <a:r>
                        <a:rPr lang="en-US" sz="2000" baseline="-25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/Fuel Consumption</a:t>
                      </a:r>
                      <a:r>
                        <a:rPr lang="en-US" sz="200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Reductions</a:t>
                      </a:r>
                    </a:p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(per</a:t>
                      </a:r>
                      <a:r>
                        <a:rPr lang="en-US" sz="1600" b="0" baseline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new vehicle)</a:t>
                      </a:r>
                      <a:endParaRPr lang="en-US" sz="1600" b="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</a:tr>
              <a:tr h="368138">
                <a:tc>
                  <a:txBody>
                    <a:bodyPr/>
                    <a:lstStyle/>
                    <a:p>
                      <a:pPr marL="109538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Tractors </a:t>
                      </a:r>
                      <a:r>
                        <a:rPr lang="en-US" sz="1600" b="0" dirty="0" smtClean="0">
                          <a:effectLst/>
                          <a:latin typeface="+mn-lt"/>
                        </a:rPr>
                        <a:t>(includes engine reductions)</a:t>
                      </a:r>
                      <a:endParaRPr lang="en-US" sz="20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25%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86744">
                <a:tc>
                  <a:txBody>
                    <a:bodyPr/>
                    <a:lstStyle/>
                    <a:p>
                      <a:pPr marL="109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Trailers</a:t>
                      </a:r>
                      <a:endParaRPr lang="en-US" sz="18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9%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2049">
                <a:tc>
                  <a:txBody>
                    <a:bodyPr/>
                    <a:lstStyle/>
                    <a:p>
                      <a:pPr marL="109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Vocational </a:t>
                      </a:r>
                      <a:r>
                        <a:rPr lang="en-US" sz="2400" dirty="0" smtClean="0">
                          <a:effectLst/>
                          <a:latin typeface="+mn-lt"/>
                        </a:rPr>
                        <a:t>Vehicles</a:t>
                      </a:r>
                      <a:r>
                        <a:rPr lang="en-US" sz="200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en-US" sz="1600" b="0" dirty="0" smtClean="0">
                          <a:effectLst/>
                          <a:latin typeface="+mn-lt"/>
                        </a:rPr>
                        <a:t>(includes engine reductions)</a:t>
                      </a:r>
                      <a:endParaRPr lang="en-US" sz="16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  <a:tc>
                  <a:txBody>
                    <a:bodyPr/>
                    <a:lstStyle/>
                    <a:p>
                      <a:pPr marL="0" marR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24%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2049">
                <a:tc>
                  <a:txBody>
                    <a:bodyPr/>
                    <a:lstStyle/>
                    <a:p>
                      <a:pPr marL="109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</a:rPr>
                        <a:t>Pick-ups &amp; Vans</a:t>
                      </a:r>
                      <a:endParaRPr lang="en-US" sz="24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16%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32049">
                <a:tc>
                  <a:txBody>
                    <a:bodyPr/>
                    <a:lstStyle/>
                    <a:p>
                      <a:pPr marL="109538" marR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Separate Engine Standards </a:t>
                      </a:r>
                      <a:r>
                        <a:rPr lang="en-US" sz="1600" b="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(for Tractor and Vehicle applications, diesel value shown)</a:t>
                      </a:r>
                      <a:endParaRPr lang="en-US" sz="1600" b="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7701" marR="37701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5%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tractor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4% vocational</a:t>
                      </a:r>
                      <a:endParaRPr lang="en-US" sz="20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720276"/>
          </a:xfrm>
        </p:spPr>
        <p:txBody>
          <a:bodyPr>
            <a:noAutofit/>
          </a:bodyPr>
          <a:lstStyle/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u="sng" dirty="0" smtClean="0"/>
              <a:t>Maximum</a:t>
            </a:r>
            <a:r>
              <a:rPr lang="en-US" sz="1800" dirty="0" smtClean="0"/>
              <a:t> vehicle fuel savings </a:t>
            </a:r>
            <a:r>
              <a:rPr lang="en-US" sz="1800" dirty="0"/>
              <a:t>and </a:t>
            </a:r>
            <a:r>
              <a:rPr lang="en-US" sz="1800" dirty="0" smtClean="0"/>
              <a:t>tailpipe </a:t>
            </a:r>
            <a:r>
              <a:rPr lang="en-US" sz="1800" dirty="0"/>
              <a:t>GHG </a:t>
            </a:r>
            <a:r>
              <a:rPr lang="en-US" sz="1800" dirty="0" smtClean="0"/>
              <a:t>reduction (%) based on per vehicle emissions standards versus baseline standards </a:t>
            </a:r>
            <a:endParaRPr lang="en-US" sz="1800" dirty="0"/>
          </a:p>
          <a:p>
            <a:pPr marL="234950" indent="-23495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n-US" sz="1800" dirty="0" smtClean="0"/>
              <a:t>Other subcategory reductions may vary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3811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853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Technologies that </a:t>
            </a:r>
            <a:r>
              <a:rPr lang="en-US" sz="4000" i="1" dirty="0" smtClean="0"/>
              <a:t>could</a:t>
            </a:r>
            <a:r>
              <a:rPr lang="en-US" sz="4000" dirty="0" smtClean="0"/>
              <a:t> be used to meet Phase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742699"/>
            <a:ext cx="5777653" cy="4864161"/>
          </a:xfrm>
        </p:spPr>
        <p:txBody>
          <a:bodyPr>
            <a:normAutofit fontScale="62500" lnSpcReduction="20000"/>
          </a:bodyPr>
          <a:lstStyle/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E</a:t>
            </a:r>
            <a:r>
              <a:rPr lang="en-US" sz="3300" dirty="0" smtClean="0"/>
              <a:t>ngine</a:t>
            </a:r>
            <a:r>
              <a:rPr lang="en-US" sz="3300" dirty="0"/>
              <a:t>, transmission, </a:t>
            </a:r>
            <a:r>
              <a:rPr lang="en-US" sz="3300" dirty="0" smtClean="0"/>
              <a:t>and driveline improvements</a:t>
            </a:r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E</a:t>
            </a:r>
            <a:r>
              <a:rPr lang="en-US" sz="3300" dirty="0" smtClean="0"/>
              <a:t>xtended and workday idle reduction technologies</a:t>
            </a:r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A</a:t>
            </a:r>
            <a:r>
              <a:rPr lang="en-US" sz="3300" dirty="0" smtClean="0"/>
              <a:t>erodynamic devices </a:t>
            </a:r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L</a:t>
            </a:r>
            <a:r>
              <a:rPr lang="en-US" sz="3300" dirty="0" smtClean="0"/>
              <a:t>ower </a:t>
            </a:r>
            <a:r>
              <a:rPr lang="en-US" sz="3300" dirty="0"/>
              <a:t>rolling resistance </a:t>
            </a:r>
            <a:r>
              <a:rPr lang="en-US" sz="3300" dirty="0" smtClean="0"/>
              <a:t>tires</a:t>
            </a:r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A</a:t>
            </a:r>
            <a:r>
              <a:rPr lang="en-US" sz="3300" dirty="0" smtClean="0"/>
              <a:t>utomatic </a:t>
            </a:r>
            <a:r>
              <a:rPr lang="en-US" sz="3300" dirty="0"/>
              <a:t>tire inflation </a:t>
            </a:r>
            <a:r>
              <a:rPr lang="en-US" sz="3300" dirty="0" smtClean="0"/>
              <a:t>systems</a:t>
            </a:r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W</a:t>
            </a:r>
            <a:r>
              <a:rPr lang="en-US" sz="3300" dirty="0" smtClean="0"/>
              <a:t>eight reduction 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 smtClean="0"/>
              <a:t>Engine </a:t>
            </a:r>
            <a:r>
              <a:rPr lang="en-US" sz="3300" dirty="0"/>
              <a:t>stop </a:t>
            </a:r>
            <a:r>
              <a:rPr lang="en-US" sz="3300" dirty="0" smtClean="0"/>
              <a:t>start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3300" dirty="0"/>
              <a:t>P</a:t>
            </a:r>
            <a:r>
              <a:rPr lang="en-US" sz="3300" dirty="0" smtClean="0"/>
              <a:t>owertrain hybridization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endParaRPr lang="en-US" sz="3300" dirty="0" smtClean="0"/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1600" dirty="0"/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100" dirty="0" smtClean="0"/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1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42481" y="1737360"/>
            <a:ext cx="5267894" cy="486416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2100" dirty="0"/>
              <a:t>C</a:t>
            </a:r>
            <a:r>
              <a:rPr lang="en-US" sz="2100" dirty="0" smtClean="0"/>
              <a:t>ombustion optimization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2100" dirty="0"/>
              <a:t>I</a:t>
            </a:r>
            <a:r>
              <a:rPr lang="en-US" sz="2100" dirty="0" smtClean="0"/>
              <a:t>mproved air handling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2100" dirty="0"/>
              <a:t>R</a:t>
            </a:r>
            <a:r>
              <a:rPr lang="en-US" sz="2100" dirty="0" smtClean="0"/>
              <a:t>educed friction within the engine 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2100" dirty="0"/>
              <a:t>I</a:t>
            </a:r>
            <a:r>
              <a:rPr lang="en-US" sz="2100" dirty="0" smtClean="0"/>
              <a:t>mproved emissions after-treatment technologies 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r>
              <a:rPr lang="en-US" sz="2100" dirty="0"/>
              <a:t>W</a:t>
            </a:r>
            <a:r>
              <a:rPr lang="en-US" sz="2100" dirty="0" smtClean="0"/>
              <a:t>aste heat recovery </a:t>
            </a:r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  <a:tabLst>
                <a:tab pos="4572000" algn="l"/>
              </a:tabLst>
            </a:pPr>
            <a:endParaRPr lang="en-US" sz="3300" dirty="0" smtClean="0"/>
          </a:p>
          <a:p>
            <a:pPr marL="231775" lvl="2" indent="-231775">
              <a:lnSpc>
                <a:spcPct val="120000"/>
              </a:lnSpc>
              <a:spcBef>
                <a:spcPts val="1200"/>
              </a:spcBef>
              <a:spcAft>
                <a:spcPts val="200"/>
              </a:spcAft>
              <a:buSzPct val="100000"/>
              <a:buFont typeface="Wingdings" panose="05000000000000000000" pitchFamily="2" charset="2"/>
              <a:buChar char="§"/>
            </a:pPr>
            <a:endParaRPr lang="en-US" sz="1600" dirty="0" smtClean="0"/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100" dirty="0" smtClean="0"/>
          </a:p>
          <a:p>
            <a:pPr marL="231775" indent="-231775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19480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789920" cy="1450757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Outreach and Public </a:t>
            </a:r>
            <a:br>
              <a:rPr lang="en-US" dirty="0" smtClean="0"/>
            </a:br>
            <a:r>
              <a:rPr lang="en-US" dirty="0" smtClean="0"/>
              <a:t>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79" y="1845734"/>
            <a:ext cx="10481001" cy="4494106"/>
          </a:xfrm>
        </p:spPr>
        <p:txBody>
          <a:bodyPr>
            <a:normAutofit fontScale="85000" lnSpcReduction="20000"/>
          </a:bodyPr>
          <a:lstStyle/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000" dirty="0" smtClean="0"/>
              <a:t>Extensive stakeholder during all stages of rule development</a:t>
            </a:r>
          </a:p>
          <a:p>
            <a:pPr marL="573596" lvl="1" indent="-280988">
              <a:buFont typeface="Wingdings" panose="05000000000000000000" pitchFamily="2" charset="2"/>
              <a:buChar char="§"/>
            </a:pPr>
            <a:r>
              <a:rPr lang="en-US" sz="2800" dirty="0" smtClean="0"/>
              <a:t>Over 400 meetings with a wide-array of stakeholders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000" dirty="0" smtClean="0"/>
              <a:t>Two public hearings during Proposal’s 2015 public comment period </a:t>
            </a:r>
          </a:p>
          <a:p>
            <a:pPr marL="756476" lvl="2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Over 60 testifiers in Chicago, IL </a:t>
            </a:r>
          </a:p>
          <a:p>
            <a:pPr marL="756476" lvl="2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Over 60 testifiers in and Long Beach, CA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000" dirty="0" smtClean="0"/>
              <a:t>Issued a separate Notice of Data Availability in March 2016</a:t>
            </a:r>
          </a:p>
          <a:p>
            <a:pPr marL="573596" lvl="1" indent="-280988">
              <a:buFont typeface="Wingdings" panose="05000000000000000000" pitchFamily="2" charset="2"/>
              <a:buChar char="§"/>
            </a:pPr>
            <a:r>
              <a:rPr lang="en-US" sz="2800" dirty="0" smtClean="0"/>
              <a:t>This included an additional 30-day comment period </a:t>
            </a:r>
          </a:p>
          <a:p>
            <a:pPr marL="280988" indent="-280988">
              <a:buFont typeface="Wingdings" panose="05000000000000000000" pitchFamily="2" charset="2"/>
              <a:buChar char="§"/>
            </a:pPr>
            <a:r>
              <a:rPr lang="en-US" sz="3000" dirty="0" smtClean="0"/>
              <a:t>Significant number of public comments</a:t>
            </a:r>
          </a:p>
          <a:p>
            <a:pPr marL="756476" lvl="2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&gt;200,000 comments</a:t>
            </a:r>
          </a:p>
          <a:p>
            <a:pPr marL="939356" lvl="3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Organizations: 195</a:t>
            </a:r>
          </a:p>
          <a:p>
            <a:pPr marL="939356" lvl="3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Citizens: 195</a:t>
            </a:r>
          </a:p>
          <a:p>
            <a:pPr marL="939356" lvl="3" indent="-280988">
              <a:buFont typeface="Wingdings" panose="05000000000000000000" pitchFamily="2" charset="2"/>
              <a:buChar char="§"/>
            </a:pPr>
            <a:r>
              <a:rPr lang="en-US" sz="2400" dirty="0" smtClean="0"/>
              <a:t>Mass Comment Campaigns: 7</a:t>
            </a:r>
          </a:p>
          <a:p>
            <a:pPr marL="756476" lvl="2" indent="-280988">
              <a:buFont typeface="Wingdings" panose="05000000000000000000" pitchFamily="2" charset="2"/>
              <a:buChar char="§"/>
            </a:pPr>
            <a:endParaRPr lang="en-US" sz="2400" dirty="0" smtClean="0"/>
          </a:p>
          <a:p>
            <a:pPr marL="0" indent="0">
              <a:buNone/>
            </a:pPr>
            <a:endParaRPr lang="en-US" sz="3000" dirty="0" smtClean="0">
              <a:solidFill>
                <a:schemeClr val="tx1"/>
              </a:solidFill>
            </a:endParaRPr>
          </a:p>
          <a:p>
            <a:pPr marL="573596" lvl="1" indent="-280988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573596" lvl="1" indent="-280988">
              <a:buFont typeface="Wingdings" panose="05000000000000000000" pitchFamily="2" charset="2"/>
              <a:buChar char="§"/>
            </a:pPr>
            <a:endParaRPr lang="en-US" sz="2800" dirty="0" smtClean="0">
              <a:solidFill>
                <a:schemeClr val="tx1"/>
              </a:solidFill>
            </a:endParaRPr>
          </a:p>
          <a:p>
            <a:pPr marL="280988" indent="-280988">
              <a:buFont typeface="Wingdings" panose="05000000000000000000" pitchFamily="2" charset="2"/>
              <a:buChar char="§"/>
            </a:pPr>
            <a:endParaRPr lang="en-US" sz="3000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658FA-46E2-4285-B13E-19303AB2DCE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C1B03995-B986-4E1D-A57A-42FB5612176E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286E0745-CB1C-42A4-8B58-C39B0F40A24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A09369F4-E1AD-4E5C-A307-CA626381368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DB1181A1-E400-4871-895E-18E6EE52D735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0242AC70-F96E-4368-893D-3939A8EA953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961CBC28-3978-4385-BF79-2E7DADCBA1E2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DB42F8F7-021E-4526-9C4A-A69905EFDE15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10247478-2F7D-4B2C-BF20-5E4D5C60D4A7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039D71CB-4866-4652-9CBC-96A61D088C50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B290B339-084D-428A-8E7A-ED73DFD6A8B7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6902</TotalTime>
  <Words>1200</Words>
  <Application>Microsoft Office PowerPoint</Application>
  <PresentationFormat>Custom</PresentationFormat>
  <Paragraphs>218</Paragraphs>
  <Slides>16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Retrospect</vt:lpstr>
      <vt:lpstr> Final Phase 2 Fuel Efficiency and GHG Emission Standards for Heavy-Duty Vehicles</vt:lpstr>
      <vt:lpstr>Overview</vt:lpstr>
      <vt:lpstr>PowerPoint Presentation</vt:lpstr>
      <vt:lpstr>Heavy-Duty Truck Regulatory Categories</vt:lpstr>
      <vt:lpstr>Phase 2 Final Program Highlights (1/2)</vt:lpstr>
      <vt:lpstr>Phase 2 Final Program Highlights (2/2)</vt:lpstr>
      <vt:lpstr>Phase 2 GHG/Fuel Reductions</vt:lpstr>
      <vt:lpstr>Technologies that could be used to meet Phase 2</vt:lpstr>
      <vt:lpstr>Stakeholder Outreach and Public  Comments</vt:lpstr>
      <vt:lpstr>Phase 2 Final Program:  Key Changes from Proposal (1/2)</vt:lpstr>
      <vt:lpstr>Phase 2 Final Program:  Key Changes from Proposal (2/2)</vt:lpstr>
      <vt:lpstr>Total Annual GHG Trends for Phase 2</vt:lpstr>
      <vt:lpstr>Summary of Phase 2 GHG and Fuel Reductions, Costs and Benefits</vt:lpstr>
      <vt:lpstr>PowerPoint Presentation</vt:lpstr>
      <vt:lpstr>Phase 2 Collaboration</vt:lpstr>
      <vt:lpstr>Next Steps and Additional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HD GHG Phase 2 Update</dc:title>
  <dc:creator>Yanca, Catherine</dc:creator>
  <cp:lastModifiedBy>Nancy Kruger</cp:lastModifiedBy>
  <cp:revision>288</cp:revision>
  <cp:lastPrinted>2016-09-12T19:19:53Z</cp:lastPrinted>
  <dcterms:created xsi:type="dcterms:W3CDTF">2015-03-02T14:02:56Z</dcterms:created>
  <dcterms:modified xsi:type="dcterms:W3CDTF">2016-09-12T19:21:16Z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