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5"/>
  </p:sldMasterIdLst>
  <p:notesMasterIdLst>
    <p:notesMasterId r:id="rId16"/>
  </p:notesMasterIdLst>
  <p:handoutMasterIdLst>
    <p:handoutMasterId r:id="rId17"/>
  </p:handoutMasterIdLst>
  <p:sldIdLst>
    <p:sldId id="256" r:id="rId6"/>
    <p:sldId id="325" r:id="rId7"/>
    <p:sldId id="1187" r:id="rId8"/>
    <p:sldId id="1202" r:id="rId9"/>
    <p:sldId id="1169" r:id="rId10"/>
    <p:sldId id="1208" r:id="rId11"/>
    <p:sldId id="1204" r:id="rId12"/>
    <p:sldId id="1207" r:id="rId13"/>
    <p:sldId id="257" r:id="rId14"/>
    <p:sldId id="11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EC91E0E-17A0-DECC-AE08-62591970CB2C}" name="EPA Round 3" initials="SM" userId="EPA Round 3" providerId="None"/>
  <p188:author id="{D236B92B-90E1-CB88-C5D5-4EAC9439765D}" name="Mills, Derek" initials="DM" userId="Mills, Derek" providerId="None"/>
  <p188:author id="{7FB5BB2D-D33C-648F-1221-84EFF6D02F76}" name="Strum, Madeleine" initials="SM" userId="S::strum.madeleine@epa.gov::a24780d0-2c87-4ef6-a4d4-fe7b5d7bc308" providerId="AD"/>
  <p188:author id="{D5248956-DC85-DB99-C2A0-CB87019172F3}" name="Madeleine Strum" initials="SM" userId="Madeleine Strum" providerId="None"/>
  <p188:author id="{AB4C2F5D-FEA3-A09F-3FD6-3C15C67BF008}" name="Brown, Kelly" initials="BK" userId="S::Brown.Kelly@epa.gov::988aae43-87e2-45e4-a8d9-f561a304ea28" providerId="AD"/>
  <p188:author id="{25083D6D-4482-5BFD-E01F-5809C75152BF}" name="Wiggins, Lanelle" initials="WL" userId="S::Wiggins.Lanelle@epa.gov::af9b4f94-b344-43b2-863f-0aaff3e4f65d" providerId="AD"/>
  <p188:author id="{B7857981-7DB4-C678-6FD4-F3CEA161651D}" name="Houyoux, Marc" initials="HM" userId="S::Houyoux.Marc@epa.gov::7b97e3eb-ed0d-4f4b-8758-9642e8b1c4b2" providerId="AD"/>
  <p188:author id="{51E14097-127D-AF13-820C-23C7C8DD1520}" name="Strum, Madeleine" initials="SM" userId="S::Strum.Madeleine@epa.gov::a24780d0-2c87-4ef6-a4d4-fe7b5d7bc308" providerId="AD"/>
  <p188:author id="{9992D8D7-9198-BDB3-03DB-6024F96B32AA}" name="Sieffert, Margaret" initials="SM" userId="S::Sieffert.Margaret@epa.gov::b9f57862-3ab8-4a7b-a6a5-728d985ac5f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dan, Scott" initials="JS" lastIdx="3" clrIdx="0">
    <p:extLst>
      <p:ext uri="{19B8F6BF-5375-455C-9EA6-DF929625EA0E}">
        <p15:presenceInfo xmlns:p15="http://schemas.microsoft.com/office/powerpoint/2012/main" userId="S::Jordan.Scott@epa.gov::447c6889-8c26-472b-bc25-53af0a15ee31" providerId="AD"/>
      </p:ext>
    </p:extLst>
  </p:cmAuthor>
  <p:cmAuthor id="2" name="Sorrels, Larry" initials="SL" lastIdx="7" clrIdx="1">
    <p:extLst>
      <p:ext uri="{19B8F6BF-5375-455C-9EA6-DF929625EA0E}">
        <p15:presenceInfo xmlns:p15="http://schemas.microsoft.com/office/powerpoint/2012/main" userId="S::Sorrels.Larry@epa.gov::e89fbbc8-abfa-40d6-8b23-3decbe02c81e" providerId="AD"/>
      </p:ext>
    </p:extLst>
  </p:cmAuthor>
  <p:cmAuthor id="3" name="Koerber, Mike" initials="KM" lastIdx="7" clrIdx="2">
    <p:extLst>
      <p:ext uri="{19B8F6BF-5375-455C-9EA6-DF929625EA0E}">
        <p15:presenceInfo xmlns:p15="http://schemas.microsoft.com/office/powerpoint/2012/main" userId="S::Koerber.Mike@epa.gov::eb09cab0-550f-4a8a-82f9-05a087278b9b" providerId="AD"/>
      </p:ext>
    </p:extLst>
  </p:cmAuthor>
  <p:cmAuthor id="4" name="Houyoux, Marc" initials="HM" lastIdx="9" clrIdx="3">
    <p:extLst>
      <p:ext uri="{19B8F6BF-5375-455C-9EA6-DF929625EA0E}">
        <p15:presenceInfo xmlns:p15="http://schemas.microsoft.com/office/powerpoint/2012/main" userId="S::Houyoux.Marc@epa.gov::7b97e3eb-ed0d-4f4b-8758-9642e8b1c4b2" providerId="AD"/>
      </p:ext>
    </p:extLst>
  </p:cmAuthor>
  <p:cmAuthor id="5" name="Wiggins, Lanelle" initials="WL" lastIdx="2" clrIdx="4">
    <p:extLst>
      <p:ext uri="{19B8F6BF-5375-455C-9EA6-DF929625EA0E}">
        <p15:presenceInfo xmlns:p15="http://schemas.microsoft.com/office/powerpoint/2012/main" userId="S::Wiggins.Lanelle@epa.gov::af9b4f94-b344-43b2-863f-0aaff3e4f6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FF3"/>
    <a:srgbClr val="CDDCE7"/>
    <a:srgbClr val="FFFFDD"/>
    <a:srgbClr val="66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22"/>
  </p:normalViewPr>
  <p:slideViewPr>
    <p:cSldViewPr snapToGrid="0">
      <p:cViewPr varScale="1">
        <p:scale>
          <a:sx n="96" d="100"/>
          <a:sy n="96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28F47-D6F4-3037-0C62-EE034DC243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D882FD-F4AD-870B-BD47-A38D7CFB6D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114BF-D878-4400-8728-FE007167E6B5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E8A37-6BCB-4FD9-58D8-9F4D92BDA9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32D3-6CFF-E132-8905-5424BE15FA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81A45-D352-4BF5-A387-4B382436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64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118F2-D253-4A92-BFE7-DCECD776A36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02442-072C-4957-822C-040B5D0B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7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402442-072C-4957-822C-040B5D0B8F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27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402442-072C-4957-822C-040B5D0B8F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01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402442-072C-4957-822C-040B5D0B8F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07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402442-072C-4957-822C-040B5D0B8F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99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402442-072C-4957-822C-040B5D0B8F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25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402442-072C-4957-822C-040B5D0B8F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0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 cap="all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4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Internal &amp; Deliberative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0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18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Internal &amp; Deliberative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624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Internal &amp; Deliberative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8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Internal &amp; Deliberative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69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Internal &amp; Deliberative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1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Internal &amp; Deliberative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89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Internal &amp; Deliberative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6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9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5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0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7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2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1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3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Internal &amp; Deliberative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0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2000"/>
                <a:hueMod val="96000"/>
                <a:satMod val="128000"/>
                <a:lumMod val="114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8001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63500" dir="2700000" algn="tl" rotWithShape="0">
              <a:schemeClr val="accent1">
                <a:lumMod val="40000"/>
                <a:lumOff val="6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4091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3A18BF31-0E3F-401B-9E2F-A1F04E117D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8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>
              <a:lumMod val="50000"/>
            </a:schemeClr>
          </a:solidFill>
          <a:effectLst>
            <a:outerShdw blurRad="38100" dist="63500" dir="7200000" algn="r" rotWithShape="0">
              <a:schemeClr val="bg1">
                <a:alpha val="55000"/>
              </a:schemeClr>
            </a:outerShdw>
          </a:effectLst>
          <a:latin typeface="Leelawadee UI" panose="020B0502040204020203" pitchFamily="34" charset="-34"/>
          <a:ea typeface="+mj-ea"/>
          <a:cs typeface="Leelawadee UI" panose="020B0502040204020203" pitchFamily="34" charset="-34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50000"/>
          </a:schemeClr>
        </a:buClr>
        <a:buSzPct val="80000"/>
        <a:buFont typeface="Wingdings 3" charset="2"/>
        <a:buChar char=""/>
        <a:defRPr sz="2800" b="0" i="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50000"/>
          </a:schemeClr>
        </a:buClr>
        <a:buSzPct val="80000"/>
        <a:buFont typeface="Wingdings 3" charset="2"/>
        <a:buChar char=""/>
        <a:defRPr sz="2400" b="0" i="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50000"/>
          </a:schemeClr>
        </a:buClr>
        <a:buSzPct val="80000"/>
        <a:buFont typeface="Wingdings 3" charset="2"/>
        <a:buChar char=""/>
        <a:defRPr sz="2000" b="0" i="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50000"/>
          </a:schemeClr>
        </a:buClr>
        <a:buSzPct val="80000"/>
        <a:buFont typeface="Wingdings 3" charset="2"/>
        <a:buChar char=""/>
        <a:defRPr sz="1800" b="0" i="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50000"/>
          </a:schemeClr>
        </a:buClr>
        <a:buSzPct val="80000"/>
        <a:buFont typeface="Wingdings 3" charset="2"/>
        <a:buChar char=""/>
        <a:defRPr sz="1800" b="0" i="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ulations.gov/" TargetMode="External"/><Relationship Id="rId2" Type="http://schemas.openxmlformats.org/officeDocument/2006/relationships/hyperlink" Target="https://www.federalregister.gov/documents/2023/08/09/2023-16158/revisions-to-the-air-emissions-reporting-requirem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A3C62-2A3A-446E-B1BD-63D1D7A9C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460170"/>
          </a:xfrm>
        </p:spPr>
        <p:txBody>
          <a:bodyPr/>
          <a:lstStyle/>
          <a:p>
            <a:r>
              <a:rPr lang="en-US" sz="4000"/>
              <a:t>Proposed Rule Overview</a:t>
            </a:r>
            <a:br>
              <a:rPr lang="en-US" sz="4000"/>
            </a:br>
            <a:br>
              <a:rPr lang="en-US" sz="4000"/>
            </a:br>
            <a:r>
              <a:rPr lang="en-US" sz="4000"/>
              <a:t>Revisions to Air Emissions Reporting Requirements (AERR)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A79819-9428-4930-BD1C-40810C8AF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474029"/>
            <a:ext cx="9756061" cy="1308933"/>
          </a:xfrm>
        </p:spPr>
        <p:txBody>
          <a:bodyPr>
            <a:normAutofit/>
          </a:bodyPr>
          <a:lstStyle/>
          <a:p>
            <a:pPr>
              <a:tabLst>
                <a:tab pos="9539288" algn="r"/>
              </a:tabLst>
            </a:pPr>
            <a:r>
              <a:rPr lang="en-US" cap="none" dirty="0">
                <a:latin typeface="Calibri"/>
                <a:ea typeface="Calibri"/>
                <a:cs typeface="Calibri"/>
              </a:rPr>
              <a:t>August 16, 2023</a:t>
            </a:r>
          </a:p>
          <a:p>
            <a:pPr>
              <a:tabLst>
                <a:tab pos="9539288" algn="r"/>
              </a:tabLst>
            </a:pPr>
            <a:endParaRPr lang="en-US" cap="none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0137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B0A596E-F4CE-D1F7-9EB0-1EC6B9405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Additional 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7BCA4-BC99-5670-EE26-66F5767827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6F376D-F4D0-563E-6544-D6285CEB4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0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41E5-71DA-4C52-B203-85EC4AF37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41268"/>
            <a:ext cx="9404723" cy="1211980"/>
          </a:xfrm>
        </p:spPr>
        <p:txBody>
          <a:bodyPr/>
          <a:lstStyle/>
          <a:p>
            <a:r>
              <a:rPr lang="en-US" sz="3600"/>
              <a:t>Objectives of Proposed AERR 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6D83A-89C9-44FF-80F6-3B2C32FB8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13054"/>
            <a:ext cx="9734406" cy="4535346"/>
          </a:xfrm>
        </p:spPr>
        <p:txBody>
          <a:bodyPr>
            <a:normAutofit/>
          </a:bodyPr>
          <a:lstStyle/>
          <a:p>
            <a:r>
              <a:rPr lang="en-US" dirty="0"/>
              <a:t>Ensure that EPA has sufficient information to identify and solve air quality and exposure problems to support and carry out the provisions of the CAA</a:t>
            </a:r>
            <a:br>
              <a:rPr lang="en-US" dirty="0"/>
            </a:br>
            <a:endParaRPr lang="en-US" dirty="0"/>
          </a:p>
          <a:p>
            <a:r>
              <a:rPr lang="en-US" sz="2800" dirty="0"/>
              <a:t>Ensure that communities have the data needed to understand significant environmental risks that may impact them</a:t>
            </a:r>
            <a:br>
              <a:rPr lang="en-US" sz="2800" dirty="0"/>
            </a:br>
            <a:endParaRPr lang="en-US" dirty="0"/>
          </a:p>
          <a:p>
            <a:r>
              <a:rPr lang="en-US" dirty="0"/>
              <a:t>Various administrative and procedural updates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CDF1A5-2123-FBD0-B569-77B5D8C5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79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F560F-7566-20E8-4A5E-8E810D8B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571500"/>
            <a:ext cx="9590089" cy="965200"/>
          </a:xfrm>
        </p:spPr>
        <p:txBody>
          <a:bodyPr/>
          <a:lstStyle/>
          <a:p>
            <a:r>
              <a:rPr lang="en-US" sz="3200"/>
              <a:t>AERR Current Point Source Collection Overview</a:t>
            </a: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4647E-BEE0-D6F9-B455-BC811743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3</a:t>
            </a:fld>
            <a:endParaRPr lang="en-US"/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CEB4186A-7A3B-6FAB-9942-6F192348DB26}"/>
              </a:ext>
            </a:extLst>
          </p:cNvPr>
          <p:cNvCxnSpPr>
            <a:cxnSpLocks/>
            <a:stCxn id="11" idx="2"/>
          </p:cNvCxnSpPr>
          <p:nvPr/>
        </p:nvCxnSpPr>
        <p:spPr>
          <a:xfrm rot="16200000" flipH="1">
            <a:off x="2220912" y="3671887"/>
            <a:ext cx="1866900" cy="2346325"/>
          </a:xfrm>
          <a:prstGeom prst="bentConnector2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0C67EB6-A577-F073-A881-9868F70845DB}"/>
              </a:ext>
            </a:extLst>
          </p:cNvPr>
          <p:cNvSpPr txBox="1"/>
          <p:nvPr/>
        </p:nvSpPr>
        <p:spPr>
          <a:xfrm>
            <a:off x="342900" y="42037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CAP </a:t>
            </a:r>
            <a:br>
              <a:rPr lang="en-US"/>
            </a:br>
            <a:r>
              <a:rPr lang="en-US"/>
              <a:t>Emissions Reporting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D9811E4-461E-454D-B91E-0D6C4771AD4C}"/>
              </a:ext>
            </a:extLst>
          </p:cNvPr>
          <p:cNvSpPr txBox="1"/>
          <p:nvPr/>
        </p:nvSpPr>
        <p:spPr>
          <a:xfrm>
            <a:off x="5276122" y="4623424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Optional HAP reporting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1A04E16C-2C45-024E-76F6-97931BBC6114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6607174" y="3907971"/>
            <a:ext cx="1777548" cy="1870529"/>
          </a:xfrm>
          <a:prstGeom prst="bentConnector2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BACA559D-2043-BA07-7F98-0F5073A4B7F0}"/>
              </a:ext>
            </a:extLst>
          </p:cNvPr>
          <p:cNvCxnSpPr>
            <a:cxnSpLocks/>
            <a:stCxn id="45" idx="4"/>
          </p:cNvCxnSpPr>
          <p:nvPr/>
        </p:nvCxnSpPr>
        <p:spPr>
          <a:xfrm rot="16200000" flipH="1">
            <a:off x="2498725" y="3651250"/>
            <a:ext cx="1593850" cy="2101850"/>
          </a:xfrm>
          <a:prstGeom prst="bentConnector2">
            <a:avLst/>
          </a:prstGeom>
          <a:ln w="57150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FE957DE-1EDC-3038-E143-0C0E0FC3CF83}"/>
              </a:ext>
            </a:extLst>
          </p:cNvPr>
          <p:cNvGrpSpPr/>
          <p:nvPr/>
        </p:nvGrpSpPr>
        <p:grpSpPr>
          <a:xfrm>
            <a:off x="939800" y="2857500"/>
            <a:ext cx="2082800" cy="1054100"/>
            <a:chOff x="939800" y="2857500"/>
            <a:chExt cx="2082800" cy="10541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9D1E81B-C296-03F8-757F-8C5F8D08C5CD}"/>
                </a:ext>
              </a:extLst>
            </p:cNvPr>
            <p:cNvSpPr/>
            <p:nvPr/>
          </p:nvSpPr>
          <p:spPr>
            <a:xfrm>
              <a:off x="939800" y="2857500"/>
              <a:ext cx="2082800" cy="1054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Owners/</a:t>
              </a:r>
              <a:br>
                <a:rPr lang="en-US" sz="2400" b="1"/>
              </a:br>
              <a:r>
                <a:rPr lang="en-US" sz="2400" b="1"/>
                <a:t>Operators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C06394E-0247-56FE-058F-0C75C348C563}"/>
                </a:ext>
              </a:extLst>
            </p:cNvPr>
            <p:cNvSpPr/>
            <p:nvPr/>
          </p:nvSpPr>
          <p:spPr>
            <a:xfrm>
              <a:off x="2133600" y="3689350"/>
              <a:ext cx="222250" cy="2159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1429BCE7-FD9F-0C53-46A1-ACDD98D01EEA}"/>
              </a:ext>
            </a:extLst>
          </p:cNvPr>
          <p:cNvCxnSpPr>
            <a:cxnSpLocks/>
            <a:endCxn id="48" idx="4"/>
          </p:cNvCxnSpPr>
          <p:nvPr/>
        </p:nvCxnSpPr>
        <p:spPr>
          <a:xfrm flipV="1">
            <a:off x="6599237" y="3901621"/>
            <a:ext cx="1458460" cy="1564142"/>
          </a:xfrm>
          <a:prstGeom prst="bentConnector2">
            <a:avLst/>
          </a:prstGeom>
          <a:ln w="57150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3EBF47E-2E90-9294-D1AE-1909DA9D631D}"/>
              </a:ext>
            </a:extLst>
          </p:cNvPr>
          <p:cNvGrpSpPr/>
          <p:nvPr/>
        </p:nvGrpSpPr>
        <p:grpSpPr>
          <a:xfrm>
            <a:off x="7425872" y="2777671"/>
            <a:ext cx="1917700" cy="1130300"/>
            <a:chOff x="8064500" y="2806700"/>
            <a:chExt cx="1917700" cy="11303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E734C13-B6D2-471E-E64C-4BDB0F101123}"/>
                </a:ext>
              </a:extLst>
            </p:cNvPr>
            <p:cNvSpPr/>
            <p:nvPr/>
          </p:nvSpPr>
          <p:spPr>
            <a:xfrm>
              <a:off x="8064500" y="2806700"/>
              <a:ext cx="1917700" cy="1130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EPA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78F12F1-5D72-86B1-ECB3-E7A8B45D485D}"/>
                </a:ext>
              </a:extLst>
            </p:cNvPr>
            <p:cNvSpPr/>
            <p:nvPr/>
          </p:nvSpPr>
          <p:spPr>
            <a:xfrm>
              <a:off x="8585200" y="3714750"/>
              <a:ext cx="222250" cy="2159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C1C4DA5-21C5-5E50-4B18-7BDD6F40CD3C}"/>
              </a:ext>
            </a:extLst>
          </p:cNvPr>
          <p:cNvGrpSpPr/>
          <p:nvPr/>
        </p:nvGrpSpPr>
        <p:grpSpPr>
          <a:xfrm>
            <a:off x="4327525" y="5238750"/>
            <a:ext cx="2279649" cy="1079500"/>
            <a:chOff x="4327525" y="5238750"/>
            <a:chExt cx="2279649" cy="107950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0EFA8E2-6F80-A6E8-4E45-62D9BEC5A94A}"/>
                </a:ext>
              </a:extLst>
            </p:cNvPr>
            <p:cNvSpPr/>
            <p:nvPr/>
          </p:nvSpPr>
          <p:spPr>
            <a:xfrm>
              <a:off x="4346575" y="5391150"/>
              <a:ext cx="222250" cy="2159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8C7E7FC-6BA2-FA18-70C5-1BE13ED7415A}"/>
                </a:ext>
              </a:extLst>
            </p:cNvPr>
            <p:cNvSpPr/>
            <p:nvPr/>
          </p:nvSpPr>
          <p:spPr>
            <a:xfrm>
              <a:off x="6376987" y="5357813"/>
              <a:ext cx="222250" cy="2159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F2EFA99-B1AF-B417-87EE-845E51B7A229}"/>
                </a:ext>
              </a:extLst>
            </p:cNvPr>
            <p:cNvSpPr/>
            <p:nvPr/>
          </p:nvSpPr>
          <p:spPr>
            <a:xfrm>
              <a:off x="4327525" y="5238750"/>
              <a:ext cx="2279649" cy="1079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States, Locals, Tribes (SLTs)</a:t>
              </a:r>
            </a:p>
          </p:txBody>
        </p:sp>
      </p:grpSp>
      <p:sp>
        <p:nvSpPr>
          <p:cNvPr id="56" name="Left Brace 55">
            <a:extLst>
              <a:ext uri="{FF2B5EF4-FFF2-40B4-BE49-F238E27FC236}">
                <a16:creationId xmlns:a16="http://schemas.microsoft.com/office/drawing/2014/main" id="{F5FC0248-79FA-55E4-7210-C68E6A1F48E1}"/>
              </a:ext>
            </a:extLst>
          </p:cNvPr>
          <p:cNvSpPr/>
          <p:nvPr/>
        </p:nvSpPr>
        <p:spPr>
          <a:xfrm>
            <a:off x="9506856" y="1385207"/>
            <a:ext cx="304801" cy="3918858"/>
          </a:xfrm>
          <a:prstGeom prst="leftBrac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5226313-A788-C588-1EC7-CD7A1A918852}"/>
              </a:ext>
            </a:extLst>
          </p:cNvPr>
          <p:cNvCxnSpPr>
            <a:cxnSpLocks/>
            <a:stCxn id="12" idx="3"/>
            <a:endCxn id="56" idx="1"/>
          </p:cNvCxnSpPr>
          <p:nvPr/>
        </p:nvCxnSpPr>
        <p:spPr>
          <a:xfrm>
            <a:off x="9343572" y="3342821"/>
            <a:ext cx="163284" cy="1815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DB06390F-0B4E-3549-42D0-A5A7C13BC1A9}"/>
              </a:ext>
            </a:extLst>
          </p:cNvPr>
          <p:cNvSpPr/>
          <p:nvPr/>
        </p:nvSpPr>
        <p:spPr>
          <a:xfrm>
            <a:off x="9695547" y="1596571"/>
            <a:ext cx="2259386" cy="3599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National Emissions Inventory (NEI)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Trends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WebFIRE</a:t>
            </a:r>
            <a:br>
              <a:rPr lang="en-US" sz="2000" b="1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b="1" err="1">
                <a:solidFill>
                  <a:schemeClr val="accent3">
                    <a:lumMod val="75000"/>
                  </a:schemeClr>
                </a:solidFill>
              </a:rPr>
              <a:t>AirToxScreen</a:t>
            </a:r>
            <a:endParaRPr lang="en-US" sz="2000" b="1">
              <a:solidFill>
                <a:schemeClr val="accent3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Modeling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Risk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Regulations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43170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6" grpId="0" animBg="1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F560F-7566-20E8-4A5E-8E810D8B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571500"/>
            <a:ext cx="9861994" cy="965200"/>
          </a:xfrm>
        </p:spPr>
        <p:txBody>
          <a:bodyPr/>
          <a:lstStyle/>
          <a:p>
            <a:r>
              <a:rPr lang="en-US" sz="3200"/>
              <a:t>AERR Proposed Point Source Collection Overview</a:t>
            </a: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4647E-BEE0-D6F9-B455-BC811743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4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26BC52-FF05-2FB8-AE56-A495203A208E}"/>
              </a:ext>
            </a:extLst>
          </p:cNvPr>
          <p:cNvSpPr txBox="1"/>
          <p:nvPr/>
        </p:nvSpPr>
        <p:spPr>
          <a:xfrm>
            <a:off x="2120900" y="1676400"/>
            <a:ext cx="252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Source test data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BF12CF6A-7705-3FB5-5B84-85D0AB992CAE}"/>
              </a:ext>
            </a:extLst>
          </p:cNvPr>
          <p:cNvCxnSpPr>
            <a:cxnSpLocks/>
            <a:stCxn id="11" idx="0"/>
            <a:endCxn id="12" idx="0"/>
          </p:cNvCxnSpPr>
          <p:nvPr/>
        </p:nvCxnSpPr>
        <p:spPr>
          <a:xfrm rot="5400000" flipH="1" flipV="1">
            <a:off x="5143047" y="-384175"/>
            <a:ext cx="79829" cy="6403522"/>
          </a:xfrm>
          <a:prstGeom prst="bentConnector3">
            <a:avLst>
              <a:gd name="adj1" fmla="val 1604537"/>
            </a:avLst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813481C-0375-2690-FE29-2ACDFEF1B42F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 flipV="1">
            <a:off x="3022600" y="3342821"/>
            <a:ext cx="4403272" cy="41729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44CD288-79E5-EC1C-984C-A2306CD7C202}"/>
              </a:ext>
            </a:extLst>
          </p:cNvPr>
          <p:cNvSpPr txBox="1"/>
          <p:nvPr/>
        </p:nvSpPr>
        <p:spPr>
          <a:xfrm>
            <a:off x="3383643" y="2703287"/>
            <a:ext cx="38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HAP Emissions Reporting, </a:t>
            </a:r>
            <a:br>
              <a:rPr lang="en-US"/>
            </a:br>
            <a:r>
              <a:rPr lang="en-US"/>
              <a:t>proposed default approach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CEB4186A-7A3B-6FAB-9942-6F192348DB26}"/>
              </a:ext>
            </a:extLst>
          </p:cNvPr>
          <p:cNvCxnSpPr>
            <a:cxnSpLocks/>
            <a:stCxn id="11" idx="2"/>
            <a:endCxn id="18" idx="1"/>
          </p:cNvCxnSpPr>
          <p:nvPr/>
        </p:nvCxnSpPr>
        <p:spPr>
          <a:xfrm rot="16200000" flipH="1">
            <a:off x="2343150" y="3549650"/>
            <a:ext cx="1866900" cy="2590800"/>
          </a:xfrm>
          <a:prstGeom prst="bentConnector2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0C67EB6-A577-F073-A881-9868F70845DB}"/>
              </a:ext>
            </a:extLst>
          </p:cNvPr>
          <p:cNvSpPr txBox="1"/>
          <p:nvPr/>
        </p:nvSpPr>
        <p:spPr>
          <a:xfrm>
            <a:off x="342900" y="42037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CAP </a:t>
            </a:r>
            <a:br>
              <a:rPr lang="en-US"/>
            </a:br>
            <a:r>
              <a:rPr lang="en-US"/>
              <a:t>Emissions Reporting</a:t>
            </a:r>
            <a:br>
              <a:rPr lang="en-US"/>
            </a:br>
            <a:r>
              <a:rPr lang="en-US"/>
              <a:t>(no change)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D9811E4-461E-454D-B91E-0D6C4771AD4C}"/>
              </a:ext>
            </a:extLst>
          </p:cNvPr>
          <p:cNvSpPr txBox="1"/>
          <p:nvPr/>
        </p:nvSpPr>
        <p:spPr>
          <a:xfrm>
            <a:off x="2413000" y="42037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SLT optionally accepts HAP reporting responsibility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1A04E16C-2C45-024E-76F6-97931BBC6114}"/>
              </a:ext>
            </a:extLst>
          </p:cNvPr>
          <p:cNvCxnSpPr>
            <a:cxnSpLocks/>
            <a:stCxn id="18" idx="3"/>
            <a:endCxn id="12" idx="2"/>
          </p:cNvCxnSpPr>
          <p:nvPr/>
        </p:nvCxnSpPr>
        <p:spPr>
          <a:xfrm flipV="1">
            <a:off x="6426200" y="3907971"/>
            <a:ext cx="1958522" cy="1870529"/>
          </a:xfrm>
          <a:prstGeom prst="bentConnector2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BACA559D-2043-BA07-7F98-0F5073A4B7F0}"/>
              </a:ext>
            </a:extLst>
          </p:cNvPr>
          <p:cNvCxnSpPr>
            <a:cxnSpLocks/>
            <a:stCxn id="45" idx="4"/>
            <a:endCxn id="43" idx="2"/>
          </p:cNvCxnSpPr>
          <p:nvPr/>
        </p:nvCxnSpPr>
        <p:spPr>
          <a:xfrm rot="16200000" flipH="1">
            <a:off x="2614612" y="3535362"/>
            <a:ext cx="1593850" cy="2333625"/>
          </a:xfrm>
          <a:prstGeom prst="bentConnector2">
            <a:avLst/>
          </a:prstGeom>
          <a:ln w="57150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FE957DE-1EDC-3038-E143-0C0E0FC3CF83}"/>
              </a:ext>
            </a:extLst>
          </p:cNvPr>
          <p:cNvGrpSpPr/>
          <p:nvPr/>
        </p:nvGrpSpPr>
        <p:grpSpPr>
          <a:xfrm>
            <a:off x="939800" y="2857500"/>
            <a:ext cx="2082800" cy="1054100"/>
            <a:chOff x="939800" y="2857500"/>
            <a:chExt cx="2082800" cy="10541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9D1E81B-C296-03F8-757F-8C5F8D08C5CD}"/>
                </a:ext>
              </a:extLst>
            </p:cNvPr>
            <p:cNvSpPr/>
            <p:nvPr/>
          </p:nvSpPr>
          <p:spPr>
            <a:xfrm>
              <a:off x="939800" y="2857500"/>
              <a:ext cx="2082800" cy="1054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Owners/</a:t>
              </a:r>
              <a:br>
                <a:rPr lang="en-US" sz="2400" b="1"/>
              </a:br>
              <a:r>
                <a:rPr lang="en-US" sz="2400" b="1"/>
                <a:t>Operators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C06394E-0247-56FE-058F-0C75C348C563}"/>
                </a:ext>
              </a:extLst>
            </p:cNvPr>
            <p:cNvSpPr/>
            <p:nvPr/>
          </p:nvSpPr>
          <p:spPr>
            <a:xfrm>
              <a:off x="2133600" y="3689350"/>
              <a:ext cx="222250" cy="2159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1429BCE7-FD9F-0C53-46A1-ACDD98D01EEA}"/>
              </a:ext>
            </a:extLst>
          </p:cNvPr>
          <p:cNvCxnSpPr>
            <a:cxnSpLocks/>
            <a:stCxn id="49" idx="6"/>
            <a:endCxn id="48" idx="4"/>
          </p:cNvCxnSpPr>
          <p:nvPr/>
        </p:nvCxnSpPr>
        <p:spPr>
          <a:xfrm flipV="1">
            <a:off x="6415087" y="3901621"/>
            <a:ext cx="1642610" cy="1564142"/>
          </a:xfrm>
          <a:prstGeom prst="bentConnector2">
            <a:avLst/>
          </a:prstGeom>
          <a:ln w="57150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3EBF47E-2E90-9294-D1AE-1909DA9D631D}"/>
              </a:ext>
            </a:extLst>
          </p:cNvPr>
          <p:cNvGrpSpPr/>
          <p:nvPr/>
        </p:nvGrpSpPr>
        <p:grpSpPr>
          <a:xfrm>
            <a:off x="7425872" y="2777671"/>
            <a:ext cx="1917700" cy="1130300"/>
            <a:chOff x="8064500" y="2806700"/>
            <a:chExt cx="1917700" cy="11303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E734C13-B6D2-471E-E64C-4BDB0F101123}"/>
                </a:ext>
              </a:extLst>
            </p:cNvPr>
            <p:cNvSpPr/>
            <p:nvPr/>
          </p:nvSpPr>
          <p:spPr>
            <a:xfrm>
              <a:off x="8064500" y="2806700"/>
              <a:ext cx="1917700" cy="1130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EPA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78F12F1-5D72-86B1-ECB3-E7A8B45D485D}"/>
                </a:ext>
              </a:extLst>
            </p:cNvPr>
            <p:cNvSpPr/>
            <p:nvPr/>
          </p:nvSpPr>
          <p:spPr>
            <a:xfrm>
              <a:off x="8585200" y="3714750"/>
              <a:ext cx="222250" cy="2159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C1C4DA5-21C5-5E50-4B18-7BDD6F40CD3C}"/>
              </a:ext>
            </a:extLst>
          </p:cNvPr>
          <p:cNvGrpSpPr/>
          <p:nvPr/>
        </p:nvGrpSpPr>
        <p:grpSpPr>
          <a:xfrm>
            <a:off x="4572000" y="5238750"/>
            <a:ext cx="1854200" cy="1079500"/>
            <a:chOff x="4572000" y="5238750"/>
            <a:chExt cx="1854200" cy="10795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F2EFA99-B1AF-B417-87EE-845E51B7A229}"/>
                </a:ext>
              </a:extLst>
            </p:cNvPr>
            <p:cNvSpPr/>
            <p:nvPr/>
          </p:nvSpPr>
          <p:spPr>
            <a:xfrm>
              <a:off x="4572000" y="5238750"/>
              <a:ext cx="1854200" cy="1079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SLTs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0EFA8E2-6F80-A6E8-4E45-62D9BEC5A94A}"/>
                </a:ext>
              </a:extLst>
            </p:cNvPr>
            <p:cNvSpPr/>
            <p:nvPr/>
          </p:nvSpPr>
          <p:spPr>
            <a:xfrm>
              <a:off x="4578350" y="5391150"/>
              <a:ext cx="222250" cy="2159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8C7E7FC-6BA2-FA18-70C5-1BE13ED7415A}"/>
                </a:ext>
              </a:extLst>
            </p:cNvPr>
            <p:cNvSpPr/>
            <p:nvPr/>
          </p:nvSpPr>
          <p:spPr>
            <a:xfrm>
              <a:off x="6192837" y="5357813"/>
              <a:ext cx="222250" cy="2159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Left Brace 55">
            <a:extLst>
              <a:ext uri="{FF2B5EF4-FFF2-40B4-BE49-F238E27FC236}">
                <a16:creationId xmlns:a16="http://schemas.microsoft.com/office/drawing/2014/main" id="{F5FC0248-79FA-55E4-7210-C68E6A1F48E1}"/>
              </a:ext>
            </a:extLst>
          </p:cNvPr>
          <p:cNvSpPr/>
          <p:nvPr/>
        </p:nvSpPr>
        <p:spPr>
          <a:xfrm>
            <a:off x="9506856" y="1385207"/>
            <a:ext cx="304801" cy="3918858"/>
          </a:xfrm>
          <a:prstGeom prst="leftBrac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5226313-A788-C588-1EC7-CD7A1A918852}"/>
              </a:ext>
            </a:extLst>
          </p:cNvPr>
          <p:cNvCxnSpPr>
            <a:cxnSpLocks/>
            <a:stCxn id="12" idx="3"/>
            <a:endCxn id="56" idx="1"/>
          </p:cNvCxnSpPr>
          <p:nvPr/>
        </p:nvCxnSpPr>
        <p:spPr>
          <a:xfrm>
            <a:off x="9343572" y="3342821"/>
            <a:ext cx="163284" cy="1815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DB06390F-0B4E-3549-42D0-A5A7C13BC1A9}"/>
              </a:ext>
            </a:extLst>
          </p:cNvPr>
          <p:cNvSpPr/>
          <p:nvPr/>
        </p:nvSpPr>
        <p:spPr>
          <a:xfrm>
            <a:off x="9695547" y="1596571"/>
            <a:ext cx="2032000" cy="3599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NEI</a:t>
            </a:r>
          </a:p>
          <a:p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Trends</a:t>
            </a:r>
          </a:p>
          <a:p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WebFIRE</a:t>
            </a:r>
            <a:br>
              <a:rPr lang="en-US" sz="2000" b="1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b="1" err="1">
                <a:solidFill>
                  <a:schemeClr val="accent3">
                    <a:lumMod val="75000"/>
                  </a:schemeClr>
                </a:solidFill>
              </a:rPr>
              <a:t>AirToxScreen</a:t>
            </a:r>
            <a:endParaRPr lang="en-US" sz="2000" b="1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Modeling</a:t>
            </a:r>
          </a:p>
          <a:p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Risk</a:t>
            </a:r>
          </a:p>
          <a:p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Regulations</a:t>
            </a:r>
          </a:p>
          <a:p>
            <a:r>
              <a:rPr lang="en-US" sz="2000" b="1">
                <a:solidFill>
                  <a:schemeClr val="accent3">
                    <a:lumMod val="75000"/>
                  </a:schemeClr>
                </a:solidFill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402544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6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3E688-C228-04FA-77FE-F30C33B12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0307"/>
          </a:xfrm>
        </p:spPr>
        <p:txBody>
          <a:bodyPr/>
          <a:lstStyle/>
          <a:p>
            <a:r>
              <a:rPr lang="en-US"/>
              <a:t>AERR Proposed Revisions – 9 Major Parts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BA740-204C-D654-9628-C739FEAE7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302" y="1401288"/>
            <a:ext cx="10593882" cy="4963886"/>
          </a:xfrm>
        </p:spPr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r>
              <a:rPr lang="en-US" sz="2400" b="1" u="sng"/>
              <a:t>All Reporters:</a:t>
            </a:r>
          </a:p>
          <a:p>
            <a:pPr marL="519113" indent="-457200">
              <a:buFont typeface="+mj-lt"/>
              <a:buAutoNum type="arabicPeriod"/>
            </a:pPr>
            <a:r>
              <a:rPr lang="en-US" sz="2400"/>
              <a:t>(a) Changes, additions, and clarifications to point source reporting, and (b) including new data collection about small generating units</a:t>
            </a:r>
          </a:p>
          <a:p>
            <a:pPr marL="519113" indent="-457200">
              <a:buFont typeface="+mj-lt"/>
              <a:buAutoNum type="arabicPeriod"/>
            </a:pPr>
            <a:r>
              <a:rPr lang="en-US" sz="2400"/>
              <a:t>Clarifies that data submitted are “emissions data” and not entitled to confidential treatment</a:t>
            </a:r>
          </a:p>
          <a:p>
            <a:pPr marL="0" indent="0">
              <a:buNone/>
            </a:pPr>
            <a:r>
              <a:rPr lang="en-US" sz="2400" b="1" u="sng"/>
              <a:t>Owners/operators:</a:t>
            </a:r>
          </a:p>
          <a:p>
            <a:pPr marL="514350" indent="-457200">
              <a:buFont typeface="+mj-lt"/>
              <a:buAutoNum type="arabicPeriod" startAt="3"/>
            </a:pPr>
            <a:r>
              <a:rPr lang="en-US" sz="2400"/>
              <a:t>Requirements for (a) annual reporting of HAP emissions for certain facilities within states and (b) provisions to reduce burden on small entities</a:t>
            </a:r>
          </a:p>
          <a:p>
            <a:pPr marL="514350" indent="-457200">
              <a:buFont typeface="+mj-lt"/>
              <a:buAutoNum type="arabicPeriod" startAt="3"/>
            </a:pPr>
            <a:r>
              <a:rPr lang="en-US" sz="2400"/>
              <a:t>Requirements for annual reporting of emissions and other data for certain facilities outside of the geographic scope of a SLT’s implementation planning authority</a:t>
            </a:r>
          </a:p>
          <a:p>
            <a:pPr marL="514350" indent="-457200">
              <a:buFont typeface="+mj-lt"/>
              <a:buAutoNum type="arabicPeriod" startAt="3"/>
            </a:pPr>
            <a:r>
              <a:rPr lang="en-US" sz="2400"/>
              <a:t>Requirement for owners/operators to use electronic reporting to submit certain source tests</a:t>
            </a:r>
          </a:p>
          <a:p>
            <a:pPr marL="0" indent="0">
              <a:buNone/>
            </a:pPr>
            <a:r>
              <a:rPr lang="en-US" sz="2400" b="1" u="sng"/>
              <a:t>SLTs:</a:t>
            </a:r>
          </a:p>
          <a:p>
            <a:pPr marL="514350" indent="-457200">
              <a:buFont typeface="+mj-lt"/>
              <a:buAutoNum type="arabicPeriod" startAt="6"/>
            </a:pPr>
            <a:r>
              <a:rPr lang="en-US" sz="2400"/>
              <a:t>Optional HAP reporting for point sources on behalf of owners/operators (with EPA approval)</a:t>
            </a:r>
          </a:p>
          <a:p>
            <a:pPr marL="514350" indent="-457200">
              <a:buFont typeface="+mj-lt"/>
              <a:buAutoNum type="arabicPeriod" startAt="6"/>
            </a:pPr>
            <a:r>
              <a:rPr lang="en-US" sz="2400"/>
              <a:t>Requirement to report prescribed burning activity information</a:t>
            </a:r>
          </a:p>
          <a:p>
            <a:pPr marL="514350" indent="-457200">
              <a:buFont typeface="+mj-lt"/>
              <a:buAutoNum type="arabicPeriod" startAt="6"/>
            </a:pPr>
            <a:r>
              <a:rPr lang="en-US" sz="2400"/>
              <a:t>Additions and changes for (a) nonpoint (county-wide) sources and (b) mobile sources</a:t>
            </a:r>
          </a:p>
          <a:p>
            <a:pPr marL="514350" indent="-457200">
              <a:buFont typeface="+mj-lt"/>
              <a:buAutoNum type="arabicPeriod" startAt="6"/>
            </a:pPr>
            <a:r>
              <a:rPr lang="en-US" sz="2400"/>
              <a:t>Clarifications for using AERR for SIP inventory requirements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11B16-6EC7-6E44-F36B-75B920FA1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9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B4469-5474-6EBE-71C3-47671389D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5597"/>
          </a:xfrm>
        </p:spPr>
        <p:txBody>
          <a:bodyPr/>
          <a:lstStyle/>
          <a:p>
            <a:r>
              <a:rPr lang="en-US"/>
              <a:t>Planned AERR Roll-Out Webinars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D32917D-2543-658F-7D40-86A08AE090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062509"/>
              </p:ext>
            </p:extLst>
          </p:nvPr>
        </p:nvGraphicFramePr>
        <p:xfrm>
          <a:off x="1213338" y="1424354"/>
          <a:ext cx="9653953" cy="521585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36148">
                  <a:extLst>
                    <a:ext uri="{9D8B030D-6E8A-4147-A177-3AD203B41FA5}">
                      <a16:colId xmlns:a16="http://schemas.microsoft.com/office/drawing/2014/main" val="848365362"/>
                    </a:ext>
                  </a:extLst>
                </a:gridCol>
                <a:gridCol w="6817805">
                  <a:extLst>
                    <a:ext uri="{9D8B030D-6E8A-4147-A177-3AD203B41FA5}">
                      <a16:colId xmlns:a16="http://schemas.microsoft.com/office/drawing/2014/main" val="103403690"/>
                    </a:ext>
                  </a:extLst>
                </a:gridCol>
              </a:tblGrid>
              <a:tr h="51371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effectLst/>
                        </a:rPr>
                        <a:t>Date/Time</a:t>
                      </a:r>
                    </a:p>
                  </a:txBody>
                  <a:tcPr marL="62015" marR="6201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Webinar Topic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15" marR="62015" marT="0" marB="0" anchor="ctr"/>
                </a:tc>
                <a:extLst>
                  <a:ext uri="{0D108BD9-81ED-4DB2-BD59-A6C34878D82A}">
                    <a16:rowId xmlns:a16="http://schemas.microsoft.com/office/drawing/2014/main" val="1833917731"/>
                  </a:ext>
                </a:extLst>
              </a:tr>
              <a:tr h="7836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trike="sngStrike" dirty="0">
                          <a:effectLst/>
                        </a:rPr>
                        <a:t>Aug 3, 2-3:30 PM ET</a:t>
                      </a:r>
                      <a:endParaRPr lang="en-US" sz="18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15" marR="6201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trike="sngStrike" dirty="0">
                          <a:effectLst/>
                        </a:rPr>
                        <a:t>Proposed Rulemaking for changes to the AERR, with a focus on point sources (for SLTs)</a:t>
                      </a:r>
                      <a:r>
                        <a:rPr lang="en-US" sz="1800" strike="noStrike" dirty="0">
                          <a:effectLst/>
                        </a:rPr>
                        <a:t>. </a:t>
                      </a:r>
                      <a:r>
                        <a:rPr lang="en-US" sz="1800" strike="noStrike" dirty="0">
                          <a:solidFill>
                            <a:srgbClr val="FF0000"/>
                          </a:solidFill>
                          <a:effectLst/>
                        </a:rPr>
                        <a:t>Recording on NEI Sharepoint.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15" marR="62015" marT="0" marB="0" anchor="ctr"/>
                </a:tc>
                <a:extLst>
                  <a:ext uri="{0D108BD9-81ED-4DB2-BD59-A6C34878D82A}">
                    <a16:rowId xmlns:a16="http://schemas.microsoft.com/office/drawing/2014/main" val="693017445"/>
                  </a:ext>
                </a:extLst>
              </a:tr>
              <a:tr h="7836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Aug 17, 2-3:30 pm ET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15" marR="6201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Proposed Rulemaking for changes to the AERR (for Industry Stakeholders)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15" marR="62015" marT="0" marB="0" anchor="ctr"/>
                </a:tc>
                <a:extLst>
                  <a:ext uri="{0D108BD9-81ED-4DB2-BD59-A6C34878D82A}">
                    <a16:rowId xmlns:a16="http://schemas.microsoft.com/office/drawing/2014/main" val="1841919259"/>
                  </a:ext>
                </a:extLst>
              </a:tr>
              <a:tr h="7836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Aug 22, 2-3:30 pm ET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15" marR="6201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Proposed Rulemaking for changes to the AERR, with a focus on fires, nonpoint and mobile sources (For SLTs)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15" marR="62015" marT="0" marB="0" anchor="ctr"/>
                </a:tc>
                <a:extLst>
                  <a:ext uri="{0D108BD9-81ED-4DB2-BD59-A6C34878D82A}">
                    <a16:rowId xmlns:a16="http://schemas.microsoft.com/office/drawing/2014/main" val="248206457"/>
                  </a:ext>
                </a:extLst>
              </a:tr>
              <a:tr h="7836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Aug 24, 2-3:30 pm ET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15" marR="6201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Proposed Rulemaking for Changes to the AERR (for Small Businesses &amp; Tribal Nations)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15" marR="62015" marT="0" marB="0" anchor="ctr"/>
                </a:tc>
                <a:extLst>
                  <a:ext uri="{0D108BD9-81ED-4DB2-BD59-A6C34878D82A}">
                    <a16:rowId xmlns:a16="http://schemas.microsoft.com/office/drawing/2014/main" val="2731444571"/>
                  </a:ext>
                </a:extLst>
              </a:tr>
              <a:tr h="7836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Aug 29, 2-3:30 pm ET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15" marR="6201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Proposed Rulemaking for Changes to the AERR (for Communities)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15" marR="62015" marT="0" marB="0" anchor="ctr"/>
                </a:tc>
                <a:extLst>
                  <a:ext uri="{0D108BD9-81ED-4DB2-BD59-A6C34878D82A}">
                    <a16:rowId xmlns:a16="http://schemas.microsoft.com/office/drawing/2014/main" val="3782320002"/>
                  </a:ext>
                </a:extLst>
              </a:tr>
              <a:tr h="7836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 30, 10am-4pm ET</a:t>
                      </a:r>
                    </a:p>
                  </a:txBody>
                  <a:tcPr marL="62015" marR="6201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hearing</a:t>
                      </a:r>
                    </a:p>
                  </a:txBody>
                  <a:tcPr marL="62015" marR="62015" marT="0" marB="0" anchor="ctr"/>
                </a:tc>
                <a:extLst>
                  <a:ext uri="{0D108BD9-81ED-4DB2-BD59-A6C34878D82A}">
                    <a16:rowId xmlns:a16="http://schemas.microsoft.com/office/drawing/2014/main" val="291130653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83E27-BC2E-78E9-58AE-90A4B35B2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83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68A16-195B-78FD-3C33-C302AD88F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2382"/>
          </a:xfrm>
        </p:spPr>
        <p:txBody>
          <a:bodyPr/>
          <a:lstStyle/>
          <a:p>
            <a:r>
              <a:rPr lang="en-US"/>
              <a:t>Selected Questions/Answers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05C43-5578-41AF-0661-4D7E5B2AD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95400"/>
            <a:ext cx="10339388" cy="4952999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u="sng"/>
              <a:t>Q:</a:t>
            </a:r>
            <a:r>
              <a:rPr lang="en-US" b="1"/>
              <a:t> What if a source would be a point source under the proposal, but the state does not issue a permit for it? Would states need to issue permits just because AERR would require emissions reporting?</a:t>
            </a:r>
            <a:br>
              <a:rPr lang="en-US" b="1"/>
            </a:br>
            <a:r>
              <a:rPr lang="en-US" b="1" u="sng"/>
              <a:t>A:</a:t>
            </a:r>
            <a:r>
              <a:rPr lang="en-US" b="1"/>
              <a:t> </a:t>
            </a:r>
            <a:r>
              <a:rPr lang="en-US"/>
              <a:t>Emissions reporting requirements do not trigger permitting requirements. </a:t>
            </a:r>
          </a:p>
          <a:p>
            <a:pPr marL="0" indent="0">
              <a:buNone/>
            </a:pPr>
            <a:r>
              <a:rPr lang="en-US" b="1" u="sng"/>
              <a:t>Q:</a:t>
            </a:r>
            <a:r>
              <a:rPr lang="en-US" b="1"/>
              <a:t> How would states or tribes get prescribed burning information if the don’t currently issue permits for prescribed fires?</a:t>
            </a:r>
            <a:br>
              <a:rPr lang="en-US" b="1"/>
            </a:br>
            <a:r>
              <a:rPr lang="en-US" b="1" u="sng"/>
              <a:t>A:</a:t>
            </a:r>
            <a:r>
              <a:rPr lang="en-US"/>
              <a:t> States or tribes would have to implement a collection approach, but that does not imply a permit requirement. Note that for tribes, this would only apply to Tribes with Treatment as a State for emissions inventory reporting. 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2E070-8492-C4AC-50B6-887360528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A0EF7-4CEF-A873-94DF-9F80ACE1B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0782"/>
          </a:xfrm>
        </p:spPr>
        <p:txBody>
          <a:bodyPr/>
          <a:lstStyle/>
          <a:p>
            <a:r>
              <a:rPr lang="en-US"/>
              <a:t>Selected Questions/Answers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55BD8-5FC4-6F4B-55E8-1B676056F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67544"/>
            <a:ext cx="10428288" cy="4884056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Q:</a:t>
            </a:r>
            <a:r>
              <a:rPr lang="en-US" b="1" dirty="0"/>
              <a:t> How would a facility or state report HAP?</a:t>
            </a:r>
          </a:p>
          <a:p>
            <a:r>
              <a:rPr lang="en-US" b="1" u="sng" dirty="0"/>
              <a:t>A:</a:t>
            </a:r>
            <a:r>
              <a:rPr lang="en-US" b="1" dirty="0"/>
              <a:t> </a:t>
            </a:r>
            <a:r>
              <a:rPr lang="en-US" dirty="0"/>
              <a:t>Depends on reporter and circumstances, as follows</a:t>
            </a:r>
          </a:p>
          <a:p>
            <a:pPr lvl="1"/>
            <a:r>
              <a:rPr lang="en-US" u="sng" dirty="0"/>
              <a:t>Facility</a:t>
            </a:r>
            <a:r>
              <a:rPr lang="en-US" dirty="0"/>
              <a:t>: Use CAERS unless the state approved to report HAP; if not, use state system (which could be CAERS)</a:t>
            </a:r>
          </a:p>
          <a:p>
            <a:pPr lvl="1"/>
            <a:r>
              <a:rPr lang="en-US" u="sng" dirty="0"/>
              <a:t>State</a:t>
            </a:r>
            <a:r>
              <a:rPr lang="en-US" dirty="0"/>
              <a:t>: If approved to report HAP, report to EIS (either via state system or CAERS, depending on state choices)</a:t>
            </a:r>
            <a:br>
              <a:rPr lang="en-US" b="1" dirty="0"/>
            </a:br>
            <a:endParaRPr lang="en-US" b="1" dirty="0"/>
          </a:p>
          <a:p>
            <a:r>
              <a:rPr lang="en-US" b="1" u="sng" dirty="0"/>
              <a:t>Q:</a:t>
            </a:r>
            <a:r>
              <a:rPr lang="en-US" b="1" dirty="0"/>
              <a:t> Will there be training provided to owners/operators to submit HAP inventories?</a:t>
            </a:r>
            <a:br>
              <a:rPr lang="en-US" b="1" u="sng" dirty="0"/>
            </a:br>
            <a:r>
              <a:rPr lang="en-US" b="1" u="sng" dirty="0"/>
              <a:t>A:</a:t>
            </a:r>
            <a:r>
              <a:rPr lang="en-US" b="1" dirty="0"/>
              <a:t> </a:t>
            </a:r>
            <a:r>
              <a:rPr lang="en-US" dirty="0"/>
              <a:t>Yes, EPA HQ will provide training on CAERS for facilities reporting directly to EPA and when the SLT of the facility uses CAERS. 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84B96-1857-198C-52D4-8BB1AFE41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F31-0E3F-401B-9E2F-A1F04E117D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24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73CAB-BC13-22A7-0EB5-101A5E52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8715"/>
          </a:xfrm>
        </p:spPr>
        <p:txBody>
          <a:bodyPr/>
          <a:lstStyle/>
          <a:p>
            <a:r>
              <a:rPr lang="en-US"/>
              <a:t>AERR Proposal Comments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E2820-53C4-CA30-6320-822081D0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058"/>
            <a:ext cx="10515600" cy="4848906"/>
          </a:xfrm>
        </p:spPr>
        <p:txBody>
          <a:bodyPr>
            <a:normAutofit/>
          </a:bodyPr>
          <a:lstStyle/>
          <a:p>
            <a:r>
              <a:rPr lang="en-US" dirty="0"/>
              <a:t>The proposal published in the Federal Register on August 9, 2023</a:t>
            </a:r>
            <a:br>
              <a:rPr lang="en-US" dirty="0"/>
            </a:br>
            <a:r>
              <a:rPr lang="en-US" sz="2800" dirty="0">
                <a:hlinkClick r:id="rId2"/>
              </a:rPr>
              <a:t>https://www.federalregister.gov/documents/2023/08/09/2023-16158/revisions-to-the-air-emissions-reporting-requirements</a:t>
            </a:r>
            <a:r>
              <a:rPr lang="en-US" sz="2800" dirty="0"/>
              <a:t> </a:t>
            </a:r>
          </a:p>
          <a:p>
            <a:r>
              <a:rPr lang="en-US" dirty="0"/>
              <a:t>You may submit written comments through October 18, 2023</a:t>
            </a:r>
          </a:p>
          <a:p>
            <a:pPr lvl="1"/>
            <a:r>
              <a:rPr lang="en-US" dirty="0"/>
              <a:t>Comments can be sent via </a:t>
            </a:r>
            <a:r>
              <a:rPr lang="en-US" dirty="0">
                <a:hlinkClick r:id="rId3"/>
              </a:rPr>
              <a:t>www.regulations.gov</a:t>
            </a:r>
            <a:r>
              <a:rPr lang="en-US" dirty="0"/>
              <a:t>, docket ID EPA-HQ-OAR-2004-0489</a:t>
            </a:r>
          </a:p>
          <a:p>
            <a:pPr lvl="1"/>
            <a:r>
              <a:rPr lang="en-US" dirty="0"/>
              <a:t>Email and fax options are available in the preamble</a:t>
            </a:r>
          </a:p>
          <a:p>
            <a:r>
              <a:rPr lang="en-US" dirty="0"/>
              <a:t>Clarifying questions can be sent to NEI_Help@epa.gov (Please include AERR in the subject line)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4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2022-05-06T22:25:02+00:00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 xsi:nil="true"/>
    <SharedWithUsers xmlns="fd5e9981-69b6-41b2-bc61-53817a0c864b">
      <UserInfo>
        <DisplayName>Koerber, Mike</DisplayName>
        <AccountId>264</AccountId>
        <AccountType/>
      </UserInfo>
      <UserInfo>
        <DisplayName>Wayland, Richard</DisplayName>
        <AccountId>170</AccountId>
        <AccountType/>
      </UserInfo>
      <UserInfo>
        <DisplayName>Hemby, James</DisplayName>
        <AccountId>171</AccountId>
        <AccountType/>
      </UserInfo>
      <UserInfo>
        <DisplayName>Dunkins, Robin</DisplayName>
        <AccountId>292</AccountId>
        <AccountType/>
      </UserInfo>
      <UserInfo>
        <DisplayName>Wiggins, Lanelle</DisplayName>
        <AccountId>265</AccountId>
        <AccountType/>
      </UserInfo>
      <UserInfo>
        <DisplayName>Wright, Rhonda</DisplayName>
        <AccountId>261</AccountId>
        <AccountType/>
      </UserInfo>
      <UserInfo>
        <DisplayName>Parker, Barrett</DisplayName>
        <AccountId>62</AccountId>
        <AccountType/>
      </UserInfo>
      <UserInfo>
        <DisplayName>Lessard, Patrick</DisplayName>
        <AccountId>140</AccountId>
        <AccountType/>
      </UserInfo>
      <UserInfo>
        <DisplayName>Sorrels, Larry</DisplayName>
        <AccountId>34</AccountId>
        <AccountType/>
      </UserInfo>
      <UserInfo>
        <DisplayName>Houyoux, Marc</DisplayName>
        <AccountId>9</AccountId>
        <AccountType/>
      </UserInfo>
      <UserInfo>
        <DisplayName>Jordan, Scott</DisplayName>
        <AccountId>32</AccountId>
        <AccountType/>
      </UserInfo>
      <UserInfo>
        <DisplayName>Strum, Madeleine</DisplayName>
        <AccountId>46</AccountId>
        <AccountType/>
      </UserInfo>
      <UserInfo>
        <DisplayName>Vanakkeren, Brett</DisplayName>
        <AccountId>163</AccountId>
        <AccountType/>
      </UserInfo>
      <UserInfo>
        <DisplayName>Mills, Derek</DisplayName>
        <AccountId>26</AccountId>
        <AccountType/>
      </UserInfo>
      <UserInfo>
        <DisplayName>Pfohl, Marisa</DisplayName>
        <AccountId>227</AccountId>
        <AccountType/>
      </UserInfo>
      <UserInfo>
        <DisplayName>Hirtz, James</DisplayName>
        <AccountId>30</AccountId>
        <AccountType/>
      </UserInfo>
      <UserInfo>
        <DisplayName>Averback, Jonathan</DisplayName>
        <AccountId>192</AccountId>
        <AccountType/>
      </UserInfo>
      <UserInfo>
        <DisplayName>Brown, Kelly</DisplayName>
        <AccountId>58</AccountId>
        <AccountType/>
      </UserInfo>
      <UserInfo>
        <DisplayName>Iglesias, Amber</DisplayName>
        <AccountId>90</AccountId>
        <AccountType/>
      </UserInfo>
      <UserInfo>
        <DisplayName>Petuya, Lauren</DisplayName>
        <AccountId>581</AccountId>
        <AccountType/>
      </UserInfo>
      <UserInfo>
        <DisplayName>Diem, Art</DisplayName>
        <AccountId>40</AccountId>
        <AccountType/>
      </UserInfo>
      <UserInfo>
        <DisplayName>Rimer, Kelly</DisplayName>
        <AccountId>87</AccountId>
        <AccountType/>
      </UserInfo>
      <UserInfo>
        <DisplayName>Ling, Michael</DisplayName>
        <AccountId>37</AccountId>
        <AccountType/>
      </UserInfo>
      <UserInfo>
        <DisplayName>Sieffert, Margaret</DisplayName>
        <AccountId>31</AccountId>
        <AccountType/>
      </UserInfo>
      <UserInfo>
        <DisplayName>Salem, Nevine</DisplayName>
        <AccountId>66</AccountId>
        <AccountType/>
      </UserInfo>
      <UserInfo>
        <DisplayName>Banon, Ysabel</DisplayName>
        <AccountId>33</AccountId>
        <AccountType/>
      </UserInfo>
      <UserInfo>
        <DisplayName>Davis, Alison</DisplayName>
        <AccountId>262</AccountId>
        <AccountType/>
      </UserInfo>
      <UserInfo>
        <DisplayName>Rao, Venkatesh</DisplayName>
        <AccountId>64</AccountId>
        <AccountType/>
      </UserInfo>
      <UserInfo>
        <DisplayName>Eyth, Alison</DisplayName>
        <AccountId>24</AccountId>
        <AccountType/>
      </UserInfo>
      <UserInfo>
        <DisplayName>Seltzer, Karl</DisplayName>
        <AccountId>145</AccountId>
        <AccountType/>
      </UserInfo>
      <UserInfo>
        <DisplayName>Mason, Rich</DisplayName>
        <AccountId>79</AccountId>
        <AccountType/>
      </UserInfo>
    </SharedWithUsers>
  </documentManagement>
</p:properties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8919ECB081F45842B97C7AF6FE7BD" ma:contentTypeVersion="7" ma:contentTypeDescription="Create a new document." ma:contentTypeScope="" ma:versionID="18925969f7e89c6667c4eaff0abdf4e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5339e0e3-c421-46a9-a056-2fb8680f6fcb" xmlns:ns6="fd5e9981-69b6-41b2-bc61-53817a0c864b" targetNamespace="http://schemas.microsoft.com/office/2006/metadata/properties" ma:root="true" ma:fieldsID="9f1519c9074910c7010713651884e4ea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5339e0e3-c421-46a9-a056-2fb8680f6fcb"/>
    <xsd:import namespace="fd5e9981-69b6-41b2-bc61-53817a0c864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6:SharedWithUsers" minOccurs="0"/>
                <xsd:element ref="ns6:SharedWithDetails" minOccurs="0"/>
                <xsd:element ref="ns5:MediaLengthInSeconds" minOccurs="0"/>
                <xsd:element ref="ns5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64e6be50-e1e2-481e-aa58-315ba9d619b9}" ma:internalName="TaxCatchAllLabel" ma:readOnly="true" ma:showField="CatchAllDataLabel" ma:web="fd5e9981-69b6-41b2-bc61-53817a0c86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64e6be50-e1e2-481e-aa58-315ba9d619b9}" ma:internalName="TaxCatchAll" ma:showField="CatchAllData" ma:web="fd5e9981-69b6-41b2-bc61-53817a0c86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9e0e3-c421-46a9-a056-2fb8680f6f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3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3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5e9981-69b6-41b2-bc61-53817a0c864b" elementFormDefault="qualified">
    <xsd:import namespace="http://schemas.microsoft.com/office/2006/documentManagement/types"/>
    <xsd:import namespace="http://schemas.microsoft.com/office/infopath/2007/PartnerControls"/>
    <xsd:element name="SharedWithUsers" ma:index="3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535C1C-8D7C-4583-8422-9C1DA79AD8D8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sharepoint/v3"/>
    <ds:schemaRef ds:uri="http://www.w3.org/XML/1998/namespace"/>
    <ds:schemaRef ds:uri="http://schemas.microsoft.com/office/infopath/2007/PartnerControls"/>
    <ds:schemaRef ds:uri="http://schemas.microsoft.com/sharepoint/v3/field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fd5e9981-69b6-41b2-bc61-53817a0c864b"/>
    <ds:schemaRef ds:uri="5339e0e3-c421-46a9-a056-2fb8680f6fcb"/>
    <ds:schemaRef ds:uri="http://schemas.microsoft.com/sharepoint.v3"/>
    <ds:schemaRef ds:uri="4ffa91fb-a0ff-4ac5-b2db-65c790d184a4"/>
  </ds:schemaRefs>
</ds:datastoreItem>
</file>

<file path=customXml/itemProps2.xml><?xml version="1.0" encoding="utf-8"?>
<ds:datastoreItem xmlns:ds="http://schemas.openxmlformats.org/officeDocument/2006/customXml" ds:itemID="{72952A9A-D608-46E9-A488-3D865C7DB51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77EC6BC-C4AE-41E6-8BB3-A731DA34134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94F54E4-C6F5-48BF-80A6-126B509D9CAF}">
  <ds:schemaRefs>
    <ds:schemaRef ds:uri="4ffa91fb-a0ff-4ac5-b2db-65c790d184a4"/>
    <ds:schemaRef ds:uri="5339e0e3-c421-46a9-a056-2fb8680f6fcb"/>
    <ds:schemaRef ds:uri="fd5e9981-69b6-41b2-bc61-53817a0c86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.v3"/>
    <ds:schemaRef ds:uri="http://schemas.microsoft.com/sharepoint/v3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799</Words>
  <Application>Microsoft Macintosh PowerPoint</Application>
  <PresentationFormat>Widescreen</PresentationFormat>
  <Paragraphs>95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Leelawadee UI</vt:lpstr>
      <vt:lpstr>Wingdings 3</vt:lpstr>
      <vt:lpstr>Ion</vt:lpstr>
      <vt:lpstr>Proposed Rule Overview  Revisions to Air Emissions Reporting Requirements (AERR)</vt:lpstr>
      <vt:lpstr>Objectives of Proposed AERR Revisions</vt:lpstr>
      <vt:lpstr>AERR Current Point Source Collection Overview</vt:lpstr>
      <vt:lpstr>AERR Proposed Point Source Collection Overview</vt:lpstr>
      <vt:lpstr>AERR Proposed Revisions – 9 Major Parts</vt:lpstr>
      <vt:lpstr>Planned AERR Roll-Out Webinars</vt:lpstr>
      <vt:lpstr>Selected Questions/Answers</vt:lpstr>
      <vt:lpstr>Selected Questions/Answers</vt:lpstr>
      <vt:lpstr>AERR Proposal Comments and Questions</vt:lpstr>
      <vt:lpstr>Additional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Houyoux, Marc</dc:creator>
  <cp:lastModifiedBy>Monique Faye</cp:lastModifiedBy>
  <cp:revision>2</cp:revision>
  <dcterms:created xsi:type="dcterms:W3CDTF">2022-05-02T12:37:44Z</dcterms:created>
  <dcterms:modified xsi:type="dcterms:W3CDTF">2023-08-17T19:57:50Z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0x01010024E8919ECB081F45842B97C7AF6FE7BD</vt:lpwstr>
  </property>
  <property fmtid="{D5CDD505-2E9C-101B-9397-08002B2CF9AE}" pid="3" name="TaxKeyword">
    <vt:lpwstr/>
  </property>
  <property fmtid="{D5CDD505-2E9C-101B-9397-08002B2CF9AE}" pid="4" name="e3f09c3df709400db2417a7161762d62">
    <vt:lpwstr/>
  </property>
  <property fmtid="{D5CDD505-2E9C-101B-9397-08002B2CF9AE}" pid="5" name="EPA_x0020_Subject">
    <vt:lpwstr/>
  </property>
  <property fmtid="{D5CDD505-2E9C-101B-9397-08002B2CF9AE}" pid="6" name="Document Type">
    <vt:lpwstr/>
  </property>
  <property fmtid="{D5CDD505-2E9C-101B-9397-08002B2CF9AE}" pid="7" name="EPA Subject">
    <vt:lpwstr/>
  </property>
</Properties>
</file>