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79" r:id="rId3"/>
    <p:sldId id="280" r:id="rId4"/>
    <p:sldId id="288" r:id="rId5"/>
    <p:sldId id="605" r:id="rId6"/>
    <p:sldId id="606" r:id="rId7"/>
    <p:sldId id="616" r:id="rId8"/>
    <p:sldId id="607" r:id="rId9"/>
    <p:sldId id="614" r:id="rId10"/>
    <p:sldId id="539" r:id="rId11"/>
    <p:sldId id="611" r:id="rId12"/>
    <p:sldId id="615" r:id="rId13"/>
    <p:sldId id="613" r:id="rId14"/>
    <p:sldId id="610" r:id="rId15"/>
    <p:sldId id="602" r:id="rId16"/>
    <p:sldId id="617" r:id="rId17"/>
    <p:sldId id="619" r:id="rId18"/>
    <p:sldId id="603" r:id="rId19"/>
    <p:sldId id="620" r:id="rId20"/>
    <p:sldId id="621" r:id="rId21"/>
    <p:sldId id="536" r:id="rId22"/>
    <p:sldId id="622" r:id="rId23"/>
    <p:sldId id="4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6EBB"/>
    <a:srgbClr val="FFFFFF"/>
    <a:srgbClr val="000000"/>
    <a:srgbClr val="63BE7B"/>
    <a:srgbClr val="5B9BD5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688" autoAdjust="0"/>
  </p:normalViewPr>
  <p:slideViewPr>
    <p:cSldViewPr snapToGrid="0" showGuides="1">
      <p:cViewPr varScale="1">
        <p:scale>
          <a:sx n="62" d="100"/>
          <a:sy n="62" d="100"/>
        </p:scale>
        <p:origin x="79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Monitor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6"/>
            <c:dispRSqr val="0"/>
            <c:dispEq val="0"/>
          </c:trendline>
          <c:xVal>
            <c:numRef>
              <c:f>Sheet1!$A$2:$A$14</c:f>
              <c:numCache>
                <c:formatCode>General</c:formatCode>
                <c:ptCount val="13"/>
                <c:pt idx="0">
                  <c:v>-1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</c:numCache>
            </c:numRef>
          </c:xVal>
          <c:yVal>
            <c:numRef>
              <c:f>Sheet1!$B$2:$B$14</c:f>
              <c:numCache>
                <c:formatCode>General</c:formatCode>
                <c:ptCount val="13"/>
                <c:pt idx="2">
                  <c:v>10</c:v>
                </c:pt>
                <c:pt idx="4">
                  <c:v>16</c:v>
                </c:pt>
                <c:pt idx="8">
                  <c:v>21</c:v>
                </c:pt>
                <c:pt idx="10">
                  <c:v>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60F-420C-9F08-1794B127E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7354984"/>
        <c:axId val="367358120"/>
      </c:scatterChart>
      <c:valAx>
        <c:axId val="367354984"/>
        <c:scaling>
          <c:orientation val="minMax"/>
          <c:max val="9"/>
          <c:min val="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 dirty="0">
                    <a:effectLst/>
                  </a:rPr>
                  <a:t>Spatial Position</a:t>
                </a:r>
                <a:endParaRPr lang="en-US" sz="16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367358120"/>
        <c:crosses val="autoZero"/>
        <c:crossBetween val="midCat"/>
      </c:valAx>
      <c:valAx>
        <c:axId val="367358120"/>
        <c:scaling>
          <c:orientation val="minMax"/>
          <c:max val="6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Concentration Residual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3673549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Monitor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Sheet1!$A$2:$A$14</c:f>
              <c:numCache>
                <c:formatCode>General</c:formatCode>
                <c:ptCount val="13"/>
                <c:pt idx="0">
                  <c:v>-1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</c:numCache>
            </c:numRef>
          </c:xVal>
          <c:yVal>
            <c:numRef>
              <c:f>Sheet1!$B$2:$B$14</c:f>
              <c:numCache>
                <c:formatCode>General</c:formatCode>
                <c:ptCount val="13"/>
                <c:pt idx="2">
                  <c:v>10</c:v>
                </c:pt>
                <c:pt idx="4">
                  <c:v>16</c:v>
                </c:pt>
                <c:pt idx="8">
                  <c:v>21</c:v>
                </c:pt>
                <c:pt idx="10">
                  <c:v>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8EB-4A56-A2DF-330C7BE72B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Sensor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9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Sheet1!$A$2:$A$14</c:f>
              <c:numCache>
                <c:formatCode>General</c:formatCode>
                <c:ptCount val="13"/>
                <c:pt idx="0">
                  <c:v>-1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</c:numCache>
            </c:numRef>
          </c:xVal>
          <c:yVal>
            <c:numRef>
              <c:f>Sheet1!$C$2:$C$14</c:f>
              <c:numCache>
                <c:formatCode>General</c:formatCode>
                <c:ptCount val="13"/>
                <c:pt idx="6">
                  <c:v>35</c:v>
                </c:pt>
                <c:pt idx="9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8EB-4A56-A2DF-330C7BE72BF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y3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poly"/>
            <c:order val="6"/>
            <c:dispRSqr val="0"/>
            <c:dispEq val="0"/>
          </c:trendline>
          <c:xVal>
            <c:numRef>
              <c:f>Sheet1!$A$2:$A$14</c:f>
              <c:numCache>
                <c:formatCode>General</c:formatCode>
                <c:ptCount val="13"/>
                <c:pt idx="0">
                  <c:v>-1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</c:numCache>
            </c:numRef>
          </c:xVal>
          <c:yVal>
            <c:numRef>
              <c:f>Sheet1!$D$2:$D$14</c:f>
              <c:numCache>
                <c:formatCode>General</c:formatCode>
                <c:ptCount val="13"/>
                <c:pt idx="2">
                  <c:v>10</c:v>
                </c:pt>
                <c:pt idx="4">
                  <c:v>16</c:v>
                </c:pt>
                <c:pt idx="6">
                  <c:v>25</c:v>
                </c:pt>
                <c:pt idx="8">
                  <c:v>21</c:v>
                </c:pt>
                <c:pt idx="10">
                  <c:v>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8EB-4A56-A2DF-330C7BE72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7355376"/>
        <c:axId val="367352632"/>
      </c:scatterChart>
      <c:valAx>
        <c:axId val="367355376"/>
        <c:scaling>
          <c:orientation val="minMax"/>
          <c:max val="9"/>
          <c:min val="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 dirty="0">
                    <a:effectLst/>
                  </a:rPr>
                  <a:t>Spatial Position</a:t>
                </a:r>
                <a:endParaRPr lang="en-US" sz="16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367352632"/>
        <c:crosses val="autoZero"/>
        <c:crossBetween val="midCat"/>
      </c:valAx>
      <c:valAx>
        <c:axId val="367352632"/>
        <c:scaling>
          <c:orientation val="minMax"/>
          <c:max val="6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baseline="0" dirty="0">
                    <a:effectLst/>
                  </a:rPr>
                  <a:t>Concentration Residual</a:t>
                </a:r>
                <a:endParaRPr lang="en-US" sz="16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3673553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2ECDBE-F472-4B67-A4DE-4ACBCBBCD12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A57DB81-6422-4714-B99F-FDA923A72618}">
      <dgm:prSet phldrT="[Text]"/>
      <dgm:spPr/>
      <dgm:t>
        <a:bodyPr/>
        <a:lstStyle/>
        <a:p>
          <a:r>
            <a:rPr lang="en-US" dirty="0"/>
            <a:t>Compute AQI for each pollutant</a:t>
          </a:r>
        </a:p>
      </dgm:t>
    </dgm:pt>
    <dgm:pt modelId="{CF165C57-71B9-4402-901D-4B973C999148}" type="parTrans" cxnId="{D7D4025E-426B-467C-AE91-352E248E5D9B}">
      <dgm:prSet/>
      <dgm:spPr/>
      <dgm:t>
        <a:bodyPr/>
        <a:lstStyle/>
        <a:p>
          <a:endParaRPr lang="en-US"/>
        </a:p>
      </dgm:t>
    </dgm:pt>
    <dgm:pt modelId="{C2C08AEB-EA03-483A-A6E0-20D3833EA70F}" type="sibTrans" cxnId="{D7D4025E-426B-467C-AE91-352E248E5D9B}">
      <dgm:prSet/>
      <dgm:spPr/>
      <dgm:t>
        <a:bodyPr/>
        <a:lstStyle/>
        <a:p>
          <a:endParaRPr lang="en-US" dirty="0"/>
        </a:p>
      </dgm:t>
    </dgm:pt>
    <dgm:pt modelId="{3E8D9631-1409-427C-9B55-C26816F73AE0}">
      <dgm:prSet phldrT="[Text]"/>
      <dgm:spPr/>
      <dgm:t>
        <a:bodyPr/>
        <a:lstStyle/>
        <a:p>
          <a:r>
            <a:rPr lang="en-US" dirty="0"/>
            <a:t>Compute Maximum AQI (of all pollutants)</a:t>
          </a:r>
        </a:p>
      </dgm:t>
    </dgm:pt>
    <dgm:pt modelId="{251DF8C0-AB03-4009-BADC-991EA0948519}" type="parTrans" cxnId="{302BE001-993F-4375-99DC-A65A2FE1ACB6}">
      <dgm:prSet/>
      <dgm:spPr/>
      <dgm:t>
        <a:bodyPr/>
        <a:lstStyle/>
        <a:p>
          <a:endParaRPr lang="en-US"/>
        </a:p>
      </dgm:t>
    </dgm:pt>
    <dgm:pt modelId="{F52F1200-261A-470F-A60E-1DF8FE74A4B8}" type="sibTrans" cxnId="{302BE001-993F-4375-99DC-A65A2FE1ACB6}">
      <dgm:prSet/>
      <dgm:spPr/>
      <dgm:t>
        <a:bodyPr/>
        <a:lstStyle/>
        <a:p>
          <a:endParaRPr lang="en-US"/>
        </a:p>
      </dgm:t>
    </dgm:pt>
    <dgm:pt modelId="{DA9B043E-32B2-447A-A409-DD1FFFBC9064}">
      <dgm:prSet/>
      <dgm:spPr/>
      <dgm:t>
        <a:bodyPr/>
        <a:lstStyle/>
        <a:p>
          <a:r>
            <a:rPr lang="en-US" dirty="0"/>
            <a:t>Interpolate all pollutants for the current hour</a:t>
          </a:r>
        </a:p>
      </dgm:t>
    </dgm:pt>
    <dgm:pt modelId="{787186C3-F044-44CB-90FF-6AF06D5F7A42}" type="parTrans" cxnId="{CD74B84F-4574-4D98-8D7D-38BA72348785}">
      <dgm:prSet/>
      <dgm:spPr/>
      <dgm:t>
        <a:bodyPr/>
        <a:lstStyle/>
        <a:p>
          <a:endParaRPr lang="en-US"/>
        </a:p>
      </dgm:t>
    </dgm:pt>
    <dgm:pt modelId="{B9393227-024D-40FD-B526-4699483C176E}" type="sibTrans" cxnId="{CD74B84F-4574-4D98-8D7D-38BA72348785}">
      <dgm:prSet/>
      <dgm:spPr/>
      <dgm:t>
        <a:bodyPr/>
        <a:lstStyle/>
        <a:p>
          <a:endParaRPr lang="en-US" dirty="0"/>
        </a:p>
      </dgm:t>
    </dgm:pt>
    <dgm:pt modelId="{1E00B01D-F3E3-4FE1-8639-EBDA1346ED5F}">
      <dgm:prSet/>
      <dgm:spPr/>
      <dgm:t>
        <a:bodyPr/>
        <a:lstStyle/>
        <a:p>
          <a:r>
            <a:rPr lang="en-US" dirty="0"/>
            <a:t>Compute 8 hour ozone and 24 hour PM</a:t>
          </a:r>
          <a:r>
            <a:rPr lang="en-US" baseline="-25000" dirty="0"/>
            <a:t>2.5</a:t>
          </a:r>
          <a:r>
            <a:rPr lang="en-US" dirty="0"/>
            <a:t> and PM</a:t>
          </a:r>
          <a:r>
            <a:rPr lang="en-US" baseline="-25000" dirty="0"/>
            <a:t>10</a:t>
          </a:r>
          <a:r>
            <a:rPr lang="en-US" dirty="0"/>
            <a:t> using nowcast</a:t>
          </a:r>
        </a:p>
      </dgm:t>
    </dgm:pt>
    <dgm:pt modelId="{9AA7B413-18D2-4A52-84C9-D1002B9D3B2B}" type="parTrans" cxnId="{E8DBFE62-F982-4368-804A-81A691FBCAD5}">
      <dgm:prSet/>
      <dgm:spPr/>
      <dgm:t>
        <a:bodyPr/>
        <a:lstStyle/>
        <a:p>
          <a:endParaRPr lang="en-US"/>
        </a:p>
      </dgm:t>
    </dgm:pt>
    <dgm:pt modelId="{7B001C82-BBF6-45D0-8BE9-F4667C6FA81C}" type="sibTrans" cxnId="{E8DBFE62-F982-4368-804A-81A691FBCAD5}">
      <dgm:prSet/>
      <dgm:spPr/>
      <dgm:t>
        <a:bodyPr/>
        <a:lstStyle/>
        <a:p>
          <a:endParaRPr lang="en-US" dirty="0"/>
        </a:p>
      </dgm:t>
    </dgm:pt>
    <dgm:pt modelId="{13AD44A4-DB2B-44D9-B444-2D8EB8BBD8A9}" type="pres">
      <dgm:prSet presAssocID="{132ECDBE-F472-4B67-A4DE-4ACBCBBCD12B}" presName="Name0" presStyleCnt="0">
        <dgm:presLayoutVars>
          <dgm:dir/>
          <dgm:resizeHandles val="exact"/>
        </dgm:presLayoutVars>
      </dgm:prSet>
      <dgm:spPr/>
    </dgm:pt>
    <dgm:pt modelId="{286DE9FF-871C-4593-AD4E-769B560B0A0D}" type="pres">
      <dgm:prSet presAssocID="{DA9B043E-32B2-447A-A409-DD1FFFBC9064}" presName="node" presStyleLbl="node1" presStyleIdx="0" presStyleCnt="4">
        <dgm:presLayoutVars>
          <dgm:bulletEnabled val="1"/>
        </dgm:presLayoutVars>
      </dgm:prSet>
      <dgm:spPr/>
    </dgm:pt>
    <dgm:pt modelId="{CE12C529-615D-4486-AC31-3038A555C7ED}" type="pres">
      <dgm:prSet presAssocID="{B9393227-024D-40FD-B526-4699483C176E}" presName="sibTrans" presStyleLbl="sibTrans2D1" presStyleIdx="0" presStyleCnt="3"/>
      <dgm:spPr/>
    </dgm:pt>
    <dgm:pt modelId="{FD6C3B0D-4813-48F7-965E-8C38058BFD61}" type="pres">
      <dgm:prSet presAssocID="{B9393227-024D-40FD-B526-4699483C176E}" presName="connectorText" presStyleLbl="sibTrans2D1" presStyleIdx="0" presStyleCnt="3"/>
      <dgm:spPr/>
    </dgm:pt>
    <dgm:pt modelId="{0C450E9B-DB73-42CA-8011-3DDE9289A431}" type="pres">
      <dgm:prSet presAssocID="{1E00B01D-F3E3-4FE1-8639-EBDA1346ED5F}" presName="node" presStyleLbl="node1" presStyleIdx="1" presStyleCnt="4">
        <dgm:presLayoutVars>
          <dgm:bulletEnabled val="1"/>
        </dgm:presLayoutVars>
      </dgm:prSet>
      <dgm:spPr/>
    </dgm:pt>
    <dgm:pt modelId="{9C042B36-208B-4715-B649-43106E44ADB4}" type="pres">
      <dgm:prSet presAssocID="{7B001C82-BBF6-45D0-8BE9-F4667C6FA81C}" presName="sibTrans" presStyleLbl="sibTrans2D1" presStyleIdx="1" presStyleCnt="3"/>
      <dgm:spPr/>
    </dgm:pt>
    <dgm:pt modelId="{DA05517C-1CFA-4321-9C38-36E5BB8B728B}" type="pres">
      <dgm:prSet presAssocID="{7B001C82-BBF6-45D0-8BE9-F4667C6FA81C}" presName="connectorText" presStyleLbl="sibTrans2D1" presStyleIdx="1" presStyleCnt="3"/>
      <dgm:spPr/>
    </dgm:pt>
    <dgm:pt modelId="{F3504FD6-1632-40E0-A871-5A50D682571F}" type="pres">
      <dgm:prSet presAssocID="{8A57DB81-6422-4714-B99F-FDA923A72618}" presName="node" presStyleLbl="node1" presStyleIdx="2" presStyleCnt="4">
        <dgm:presLayoutVars>
          <dgm:bulletEnabled val="1"/>
        </dgm:presLayoutVars>
      </dgm:prSet>
      <dgm:spPr/>
    </dgm:pt>
    <dgm:pt modelId="{A912E9B4-6ABD-4644-85A4-4E86DA7C45ED}" type="pres">
      <dgm:prSet presAssocID="{C2C08AEB-EA03-483A-A6E0-20D3833EA70F}" presName="sibTrans" presStyleLbl="sibTrans2D1" presStyleIdx="2" presStyleCnt="3"/>
      <dgm:spPr/>
    </dgm:pt>
    <dgm:pt modelId="{6FC39656-D51E-4D14-BEC7-126D9B23CA42}" type="pres">
      <dgm:prSet presAssocID="{C2C08AEB-EA03-483A-A6E0-20D3833EA70F}" presName="connectorText" presStyleLbl="sibTrans2D1" presStyleIdx="2" presStyleCnt="3"/>
      <dgm:spPr/>
    </dgm:pt>
    <dgm:pt modelId="{FDE5853D-617D-41C1-B8E1-DE29CFCE46C8}" type="pres">
      <dgm:prSet presAssocID="{3E8D9631-1409-427C-9B55-C26816F73AE0}" presName="node" presStyleLbl="node1" presStyleIdx="3" presStyleCnt="4">
        <dgm:presLayoutVars>
          <dgm:bulletEnabled val="1"/>
        </dgm:presLayoutVars>
      </dgm:prSet>
      <dgm:spPr/>
    </dgm:pt>
  </dgm:ptLst>
  <dgm:cxnLst>
    <dgm:cxn modelId="{302BE001-993F-4375-99DC-A65A2FE1ACB6}" srcId="{132ECDBE-F472-4B67-A4DE-4ACBCBBCD12B}" destId="{3E8D9631-1409-427C-9B55-C26816F73AE0}" srcOrd="3" destOrd="0" parTransId="{251DF8C0-AB03-4009-BADC-991EA0948519}" sibTransId="{F52F1200-261A-470F-A60E-1DF8FE74A4B8}"/>
    <dgm:cxn modelId="{6CBE5805-EA25-47FE-B514-8763F2922ED0}" type="presOf" srcId="{7B001C82-BBF6-45D0-8BE9-F4667C6FA81C}" destId="{9C042B36-208B-4715-B649-43106E44ADB4}" srcOrd="0" destOrd="0" presId="urn:microsoft.com/office/officeart/2005/8/layout/process1"/>
    <dgm:cxn modelId="{2E280335-770E-4D1D-8B49-E03616F3B08A}" type="presOf" srcId="{1E00B01D-F3E3-4FE1-8639-EBDA1346ED5F}" destId="{0C450E9B-DB73-42CA-8011-3DDE9289A431}" srcOrd="0" destOrd="0" presId="urn:microsoft.com/office/officeart/2005/8/layout/process1"/>
    <dgm:cxn modelId="{D7D4025E-426B-467C-AE91-352E248E5D9B}" srcId="{132ECDBE-F472-4B67-A4DE-4ACBCBBCD12B}" destId="{8A57DB81-6422-4714-B99F-FDA923A72618}" srcOrd="2" destOrd="0" parTransId="{CF165C57-71B9-4402-901D-4B973C999148}" sibTransId="{C2C08AEB-EA03-483A-A6E0-20D3833EA70F}"/>
    <dgm:cxn modelId="{8F7F095F-F41C-4024-A025-FEF122F1880D}" type="presOf" srcId="{8A57DB81-6422-4714-B99F-FDA923A72618}" destId="{F3504FD6-1632-40E0-A871-5A50D682571F}" srcOrd="0" destOrd="0" presId="urn:microsoft.com/office/officeart/2005/8/layout/process1"/>
    <dgm:cxn modelId="{E8DBFE62-F982-4368-804A-81A691FBCAD5}" srcId="{132ECDBE-F472-4B67-A4DE-4ACBCBBCD12B}" destId="{1E00B01D-F3E3-4FE1-8639-EBDA1346ED5F}" srcOrd="1" destOrd="0" parTransId="{9AA7B413-18D2-4A52-84C9-D1002B9D3B2B}" sibTransId="{7B001C82-BBF6-45D0-8BE9-F4667C6FA81C}"/>
    <dgm:cxn modelId="{CD74B84F-4574-4D98-8D7D-38BA72348785}" srcId="{132ECDBE-F472-4B67-A4DE-4ACBCBBCD12B}" destId="{DA9B043E-32B2-447A-A409-DD1FFFBC9064}" srcOrd="0" destOrd="0" parTransId="{787186C3-F044-44CB-90FF-6AF06D5F7A42}" sibTransId="{B9393227-024D-40FD-B526-4699483C176E}"/>
    <dgm:cxn modelId="{CE18CC54-514C-4444-9785-E79C96D91543}" type="presOf" srcId="{132ECDBE-F472-4B67-A4DE-4ACBCBBCD12B}" destId="{13AD44A4-DB2B-44D9-B444-2D8EB8BBD8A9}" srcOrd="0" destOrd="0" presId="urn:microsoft.com/office/officeart/2005/8/layout/process1"/>
    <dgm:cxn modelId="{F1C58F5A-0057-44FB-ADC0-77FEB3FB0F58}" type="presOf" srcId="{3E8D9631-1409-427C-9B55-C26816F73AE0}" destId="{FDE5853D-617D-41C1-B8E1-DE29CFCE46C8}" srcOrd="0" destOrd="0" presId="urn:microsoft.com/office/officeart/2005/8/layout/process1"/>
    <dgm:cxn modelId="{91340F87-0017-4E36-84DD-708D2BECC6C5}" type="presOf" srcId="{C2C08AEB-EA03-483A-A6E0-20D3833EA70F}" destId="{A912E9B4-6ABD-4644-85A4-4E86DA7C45ED}" srcOrd="0" destOrd="0" presId="urn:microsoft.com/office/officeart/2005/8/layout/process1"/>
    <dgm:cxn modelId="{F49EBB95-710C-4FBB-9A84-4C750D3B3737}" type="presOf" srcId="{7B001C82-BBF6-45D0-8BE9-F4667C6FA81C}" destId="{DA05517C-1CFA-4321-9C38-36E5BB8B728B}" srcOrd="1" destOrd="0" presId="urn:microsoft.com/office/officeart/2005/8/layout/process1"/>
    <dgm:cxn modelId="{7A4FBD9C-2A10-4E6F-B644-80910D28A882}" type="presOf" srcId="{DA9B043E-32B2-447A-A409-DD1FFFBC9064}" destId="{286DE9FF-871C-4593-AD4E-769B560B0A0D}" srcOrd="0" destOrd="0" presId="urn:microsoft.com/office/officeart/2005/8/layout/process1"/>
    <dgm:cxn modelId="{68AF5CB7-7853-451A-95E2-CADAFD325492}" type="presOf" srcId="{C2C08AEB-EA03-483A-A6E0-20D3833EA70F}" destId="{6FC39656-D51E-4D14-BEC7-126D9B23CA42}" srcOrd="1" destOrd="0" presId="urn:microsoft.com/office/officeart/2005/8/layout/process1"/>
    <dgm:cxn modelId="{5D28F8BA-BEC4-4357-A7F0-6E488577D81F}" type="presOf" srcId="{B9393227-024D-40FD-B526-4699483C176E}" destId="{FD6C3B0D-4813-48F7-965E-8C38058BFD61}" srcOrd="1" destOrd="0" presId="urn:microsoft.com/office/officeart/2005/8/layout/process1"/>
    <dgm:cxn modelId="{C175D4EF-E45C-4D3F-A265-15DBA947DEDB}" type="presOf" srcId="{B9393227-024D-40FD-B526-4699483C176E}" destId="{CE12C529-615D-4486-AC31-3038A555C7ED}" srcOrd="0" destOrd="0" presId="urn:microsoft.com/office/officeart/2005/8/layout/process1"/>
    <dgm:cxn modelId="{5FA02316-0B89-4595-BCCF-C4C0986A814B}" type="presParOf" srcId="{13AD44A4-DB2B-44D9-B444-2D8EB8BBD8A9}" destId="{286DE9FF-871C-4593-AD4E-769B560B0A0D}" srcOrd="0" destOrd="0" presId="urn:microsoft.com/office/officeart/2005/8/layout/process1"/>
    <dgm:cxn modelId="{26908C88-C511-4426-97FD-4F14745A8C2B}" type="presParOf" srcId="{13AD44A4-DB2B-44D9-B444-2D8EB8BBD8A9}" destId="{CE12C529-615D-4486-AC31-3038A555C7ED}" srcOrd="1" destOrd="0" presId="urn:microsoft.com/office/officeart/2005/8/layout/process1"/>
    <dgm:cxn modelId="{8A852843-C598-462D-A681-F153C02AFB2A}" type="presParOf" srcId="{CE12C529-615D-4486-AC31-3038A555C7ED}" destId="{FD6C3B0D-4813-48F7-965E-8C38058BFD61}" srcOrd="0" destOrd="0" presId="urn:microsoft.com/office/officeart/2005/8/layout/process1"/>
    <dgm:cxn modelId="{EAA8B4B8-AE35-41BB-AA67-980FF9F7BAEA}" type="presParOf" srcId="{13AD44A4-DB2B-44D9-B444-2D8EB8BBD8A9}" destId="{0C450E9B-DB73-42CA-8011-3DDE9289A431}" srcOrd="2" destOrd="0" presId="urn:microsoft.com/office/officeart/2005/8/layout/process1"/>
    <dgm:cxn modelId="{5E9EBE23-7609-436C-8255-1345D0D7BD39}" type="presParOf" srcId="{13AD44A4-DB2B-44D9-B444-2D8EB8BBD8A9}" destId="{9C042B36-208B-4715-B649-43106E44ADB4}" srcOrd="3" destOrd="0" presId="urn:microsoft.com/office/officeart/2005/8/layout/process1"/>
    <dgm:cxn modelId="{EB2D10C8-43FE-40BE-9731-CE0D6A2A887B}" type="presParOf" srcId="{9C042B36-208B-4715-B649-43106E44ADB4}" destId="{DA05517C-1CFA-4321-9C38-36E5BB8B728B}" srcOrd="0" destOrd="0" presId="urn:microsoft.com/office/officeart/2005/8/layout/process1"/>
    <dgm:cxn modelId="{2BE8F454-E63E-419F-9D77-B8FC53C047DA}" type="presParOf" srcId="{13AD44A4-DB2B-44D9-B444-2D8EB8BBD8A9}" destId="{F3504FD6-1632-40E0-A871-5A50D682571F}" srcOrd="4" destOrd="0" presId="urn:microsoft.com/office/officeart/2005/8/layout/process1"/>
    <dgm:cxn modelId="{06B51A0C-84FF-4204-8D7E-D3D48DBEA66F}" type="presParOf" srcId="{13AD44A4-DB2B-44D9-B444-2D8EB8BBD8A9}" destId="{A912E9B4-6ABD-4644-85A4-4E86DA7C45ED}" srcOrd="5" destOrd="0" presId="urn:microsoft.com/office/officeart/2005/8/layout/process1"/>
    <dgm:cxn modelId="{33750E0B-1591-4605-861B-32F9CBF3AB0A}" type="presParOf" srcId="{A912E9B4-6ABD-4644-85A4-4E86DA7C45ED}" destId="{6FC39656-D51E-4D14-BEC7-126D9B23CA42}" srcOrd="0" destOrd="0" presId="urn:microsoft.com/office/officeart/2005/8/layout/process1"/>
    <dgm:cxn modelId="{0CBE5AEA-1DF0-4B0D-96BC-578DE2710666}" type="presParOf" srcId="{13AD44A4-DB2B-44D9-B444-2D8EB8BBD8A9}" destId="{FDE5853D-617D-41C1-B8E1-DE29CFCE46C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DE9FF-871C-4593-AD4E-769B560B0A0D}">
      <dsp:nvSpPr>
        <dsp:cNvPr id="0" name=""/>
        <dsp:cNvSpPr/>
      </dsp:nvSpPr>
      <dsp:spPr>
        <a:xfrm>
          <a:off x="4621" y="1541120"/>
          <a:ext cx="2020453" cy="12690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Interpolate all pollutants for the current hour</a:t>
          </a:r>
        </a:p>
      </dsp:txBody>
      <dsp:txXfrm>
        <a:off x="41792" y="1578291"/>
        <a:ext cx="1946111" cy="1194755"/>
      </dsp:txXfrm>
    </dsp:sp>
    <dsp:sp modelId="{CE12C529-615D-4486-AC31-3038A555C7ED}">
      <dsp:nvSpPr>
        <dsp:cNvPr id="0" name=""/>
        <dsp:cNvSpPr/>
      </dsp:nvSpPr>
      <dsp:spPr>
        <a:xfrm>
          <a:off x="2227119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2227119" y="2025346"/>
        <a:ext cx="299835" cy="300644"/>
      </dsp:txXfrm>
    </dsp:sp>
    <dsp:sp modelId="{0C450E9B-DB73-42CA-8011-3DDE9289A431}">
      <dsp:nvSpPr>
        <dsp:cNvPr id="0" name=""/>
        <dsp:cNvSpPr/>
      </dsp:nvSpPr>
      <dsp:spPr>
        <a:xfrm>
          <a:off x="2833255" y="1541120"/>
          <a:ext cx="2020453" cy="12690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Compute 8 hour ozone and 24 hour PM</a:t>
          </a:r>
          <a:r>
            <a:rPr lang="en-US" sz="1800" kern="1200" baseline="-25000" dirty="0"/>
            <a:t>2.5</a:t>
          </a:r>
          <a:r>
            <a:rPr lang="en-US" sz="1800" kern="1200" dirty="0"/>
            <a:t> and PM</a:t>
          </a:r>
          <a:r>
            <a:rPr lang="en-US" sz="1800" kern="1200" baseline="-25000" dirty="0"/>
            <a:t>10</a:t>
          </a:r>
          <a:r>
            <a:rPr lang="en-US" sz="1800" kern="1200" dirty="0"/>
            <a:t> using nowcast</a:t>
          </a:r>
        </a:p>
      </dsp:txBody>
      <dsp:txXfrm>
        <a:off x="2870426" y="1578291"/>
        <a:ext cx="1946111" cy="1194755"/>
      </dsp:txXfrm>
    </dsp:sp>
    <dsp:sp modelId="{9C042B36-208B-4715-B649-43106E44ADB4}">
      <dsp:nvSpPr>
        <dsp:cNvPr id="0" name=""/>
        <dsp:cNvSpPr/>
      </dsp:nvSpPr>
      <dsp:spPr>
        <a:xfrm>
          <a:off x="5055754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5055754" y="2025346"/>
        <a:ext cx="299835" cy="300644"/>
      </dsp:txXfrm>
    </dsp:sp>
    <dsp:sp modelId="{F3504FD6-1632-40E0-A871-5A50D682571F}">
      <dsp:nvSpPr>
        <dsp:cNvPr id="0" name=""/>
        <dsp:cNvSpPr/>
      </dsp:nvSpPr>
      <dsp:spPr>
        <a:xfrm>
          <a:off x="5661890" y="1541120"/>
          <a:ext cx="2020453" cy="12690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Compute AQI for each pollutant</a:t>
          </a:r>
        </a:p>
      </dsp:txBody>
      <dsp:txXfrm>
        <a:off x="5699061" y="1578291"/>
        <a:ext cx="1946111" cy="1194755"/>
      </dsp:txXfrm>
    </dsp:sp>
    <dsp:sp modelId="{A912E9B4-6ABD-4644-85A4-4E86DA7C45ED}">
      <dsp:nvSpPr>
        <dsp:cNvPr id="0" name=""/>
        <dsp:cNvSpPr/>
      </dsp:nvSpPr>
      <dsp:spPr>
        <a:xfrm>
          <a:off x="7884389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7884389" y="2025346"/>
        <a:ext cx="299835" cy="300644"/>
      </dsp:txXfrm>
    </dsp:sp>
    <dsp:sp modelId="{FDE5853D-617D-41C1-B8E1-DE29CFCE46C8}">
      <dsp:nvSpPr>
        <dsp:cNvPr id="0" name=""/>
        <dsp:cNvSpPr/>
      </dsp:nvSpPr>
      <dsp:spPr>
        <a:xfrm>
          <a:off x="8490525" y="1541120"/>
          <a:ext cx="2020453" cy="12690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Compute Maximum AQI (of all pollutants)</a:t>
          </a:r>
        </a:p>
      </dsp:txBody>
      <dsp:txXfrm>
        <a:off x="8527696" y="1578291"/>
        <a:ext cx="1946111" cy="1194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94C2F-FA28-4536-A6A1-C20FB8868D7D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A69C5-AF26-4958-BE4A-6A5AF2C50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88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A69C5-AF26-4958-BE4A-6A5AF2C507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82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</a:t>
            </a:r>
            <a:r>
              <a:rPr lang="en-US" baseline="0" dirty="0"/>
              <a:t> first like to start by acknowledging all of the members of the AQ Assessment group that helped do a lot of the work shown in this presentation.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A69C5-AF26-4958-BE4A-6A5AF2C507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72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Unclear to residents where</a:t>
            </a:r>
            <a:r>
              <a:rPr lang="en-US" baseline="0" dirty="0"/>
              <a:t> the monitors are that are measuring the pollutants that drive the current AQI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A69C5-AF26-4958-BE4A-6A5AF2C507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55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874D1-C9F3-4B05-AF2B-0CA0720E7CF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874D1-C9F3-4B05-AF2B-0CA0720E7CF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8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A8DC0-E90C-44E1-B8B9-73384109751A}" type="datetime1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73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428D-D029-4002-AFAC-376ACB22F9E2}" type="datetime1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0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FADDD-99CC-498F-812D-99794E4FF48D}" type="datetime1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7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E6EB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F936-B965-4DC1-AF7F-6DD9F8119E63}" type="datetime1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E6EBB"/>
                </a:solidFill>
              </a:defRPr>
            </a:lvl1pPr>
          </a:lstStyle>
          <a:p>
            <a:fld id="{53C7F8DB-F8D9-43D4-9E21-C2620F8E9C6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" y="5773254"/>
            <a:ext cx="700214" cy="106017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351182" y="1424611"/>
            <a:ext cx="1100261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17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F2C0-11AF-4352-BE93-2660AC2C0964}" type="datetime1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41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00D9C-91C6-4109-AFF7-A3729C1C73AB}" type="datetime1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75B1-29A3-4E7A-96F9-18BE9C8A1568}" type="datetime1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32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C1DD-96BF-43D8-A454-519CCCD1E161}" type="datetime1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4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64F9-154F-4B3D-8A8B-5A1C5A49C32C}" type="datetime1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31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5EF5-782E-4984-8CBC-E8176DF0625C}" type="datetime1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00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3191-7959-4B1A-86F9-2522CB91E2A7}" type="datetime1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6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62AF8-B547-43E1-9BD3-53F4E1CF61F2}" type="datetime1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7F8DB-F8D9-43D4-9E21-C2620F8E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irnow.gov/" TargetMode="External"/><Relationship Id="rId5" Type="http://schemas.openxmlformats.org/officeDocument/2006/relationships/hyperlink" Target="http://www.aqmd.gov/aqdata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ir_Pollution_City">
            <a:extLst>
              <a:ext uri="{FF2B5EF4-FFF2-40B4-BE49-F238E27FC236}">
                <a16:creationId xmlns:a16="http://schemas.microsoft.com/office/drawing/2014/main" id="{8C017368-966F-47DB-8C7C-32C8FBD94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4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1507" y="380613"/>
            <a:ext cx="10474601" cy="1406412"/>
          </a:xfrm>
        </p:spPr>
        <p:txBody>
          <a:bodyPr>
            <a:normAutofit/>
          </a:bodyPr>
          <a:lstStyle/>
          <a:p>
            <a:r>
              <a:rPr lang="en-US" sz="4000" b="1" dirty="0"/>
              <a:t>Air Quality Index Mapping Using Model, Regulatory Monitor, and Sensor Data in Real-Time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372386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Scott A. Epstein, Ph.D. </a:t>
            </a:r>
          </a:p>
          <a:p>
            <a:r>
              <a:rPr lang="en-US" dirty="0">
                <a:solidFill>
                  <a:schemeClr val="bg1"/>
                </a:solidFill>
              </a:rPr>
              <a:t>Program Supervisor, Air Quality Assessment</a:t>
            </a:r>
          </a:p>
          <a:p>
            <a:r>
              <a:rPr lang="en-US" dirty="0">
                <a:solidFill>
                  <a:schemeClr val="bg1"/>
                </a:solidFill>
              </a:rPr>
              <a:t>Planning, Rule Development and Area 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" y="141510"/>
            <a:ext cx="1220561" cy="18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70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EE49C-CD49-465C-940C-4E699BC4D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Monitor/Model/Sensor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DE64-EE48-4988-8133-8A39963E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BDAC-1334-45E5-9B2D-5C5211F48DCB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52EC5FA-5F04-4D49-8B15-9E07B3E53C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6450473"/>
              </p:ext>
            </p:extLst>
          </p:nvPr>
        </p:nvGraphicFramePr>
        <p:xfrm>
          <a:off x="2761952" y="2290156"/>
          <a:ext cx="326419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392A33D-9150-4792-BC1D-ED572D704B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6298759"/>
              </p:ext>
            </p:extLst>
          </p:nvPr>
        </p:nvGraphicFramePr>
        <p:xfrm>
          <a:off x="6340251" y="2290156"/>
          <a:ext cx="326419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9D5152B-A451-4DD1-BFC7-21B54408069E}"/>
              </a:ext>
            </a:extLst>
          </p:cNvPr>
          <p:cNvSpPr txBox="1"/>
          <p:nvPr/>
        </p:nvSpPr>
        <p:spPr>
          <a:xfrm>
            <a:off x="3816887" y="1898025"/>
            <a:ext cx="165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Monitor/Model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EEA4FE-4E50-4C2F-BCC6-829F727512F6}"/>
              </a:ext>
            </a:extLst>
          </p:cNvPr>
          <p:cNvSpPr txBox="1"/>
          <p:nvPr/>
        </p:nvSpPr>
        <p:spPr>
          <a:xfrm>
            <a:off x="6968458" y="1759527"/>
            <a:ext cx="2413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Smoothed Monitor/Model/Sensor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18C4C0-1FD6-4A85-B9C6-3273CD67F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588" y="5063090"/>
            <a:ext cx="1743075" cy="361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3649" y="5710019"/>
            <a:ext cx="1023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Concentration “surface” is fixed to regulatory monitors. Between monitors, model and low-cost sensor data modifies the concentration surface based on their relative uncertainties.</a:t>
            </a:r>
          </a:p>
        </p:txBody>
      </p:sp>
    </p:spTree>
    <p:extLst>
      <p:ext uri="{BB962C8B-B14F-4D97-AF65-F5344CB8AC3E}">
        <p14:creationId xmlns:p14="http://schemas.microsoft.com/office/powerpoint/2010/main" val="572512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14855-37F2-4D74-9875-E85913C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63" y="298347"/>
            <a:ext cx="11001037" cy="1325563"/>
          </a:xfrm>
        </p:spPr>
        <p:txBody>
          <a:bodyPr>
            <a:normAutofit/>
          </a:bodyPr>
          <a:lstStyle/>
          <a:p>
            <a:r>
              <a:rPr lang="en-US" sz="3800" dirty="0"/>
              <a:t>Evaluating Performance Compared to Other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A8971-329C-4489-8418-27949B3B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3912"/>
            <a:ext cx="2743200" cy="365125"/>
          </a:xfrm>
        </p:spPr>
        <p:txBody>
          <a:bodyPr/>
          <a:lstStyle/>
          <a:p>
            <a:fld id="{53C7F8DB-F8D9-43D4-9E21-C2620F8E9C6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4EA4FA-71CD-4953-AB36-C938071F2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40" y="4447059"/>
            <a:ext cx="1619492" cy="82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192A1-029D-4CBC-B863-2A06E77CC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7" y="3309327"/>
            <a:ext cx="1904710" cy="967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F34016-E369-4B69-819E-99E338583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16" y="2542256"/>
            <a:ext cx="1619492" cy="822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E1C066-5468-467A-A945-F0E00637F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387" y="3440558"/>
            <a:ext cx="1619492" cy="822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38B004-EA65-4264-85A5-1CDB726A0F0B}"/>
              </a:ext>
            </a:extLst>
          </p:cNvPr>
          <p:cNvSpPr txBox="1"/>
          <p:nvPr/>
        </p:nvSpPr>
        <p:spPr>
          <a:xfrm>
            <a:off x="3845686" y="2672453"/>
            <a:ext cx="533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EC4C6D-2EB0-46A0-919A-EF82F9FC1EF3}"/>
              </a:ext>
            </a:extLst>
          </p:cNvPr>
          <p:cNvSpPr txBox="1"/>
          <p:nvPr/>
        </p:nvSpPr>
        <p:spPr>
          <a:xfrm>
            <a:off x="3407320" y="3449569"/>
            <a:ext cx="533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4B789A-0283-4785-BFE3-13EFE785E000}"/>
              </a:ext>
            </a:extLst>
          </p:cNvPr>
          <p:cNvSpPr txBox="1"/>
          <p:nvPr/>
        </p:nvSpPr>
        <p:spPr>
          <a:xfrm>
            <a:off x="701005" y="2638320"/>
            <a:ext cx="955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Monitor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63F49E-BB2E-43F5-9EAF-F9F522FE6681}"/>
              </a:ext>
            </a:extLst>
          </p:cNvPr>
          <p:cNvCxnSpPr>
            <a:cxnSpLocks/>
          </p:cNvCxnSpPr>
          <p:nvPr/>
        </p:nvCxnSpPr>
        <p:spPr>
          <a:xfrm flipH="1">
            <a:off x="1017968" y="3002837"/>
            <a:ext cx="90443" cy="4842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e 13">
            <a:extLst>
              <a:ext uri="{FF2B5EF4-FFF2-40B4-BE49-F238E27FC236}">
                <a16:creationId xmlns:a16="http://schemas.microsoft.com/office/drawing/2014/main" id="{3664D8E0-5D76-4528-B800-7D4BB75E5CD6}"/>
              </a:ext>
            </a:extLst>
          </p:cNvPr>
          <p:cNvSpPr/>
          <p:nvPr/>
        </p:nvSpPr>
        <p:spPr>
          <a:xfrm>
            <a:off x="2709288" y="2910062"/>
            <a:ext cx="360144" cy="1954971"/>
          </a:xfrm>
          <a:prstGeom prst="leftBrac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25858C-421C-4F01-808D-53277416DF79}"/>
              </a:ext>
            </a:extLst>
          </p:cNvPr>
          <p:cNvSpPr txBox="1"/>
          <p:nvPr/>
        </p:nvSpPr>
        <p:spPr>
          <a:xfrm>
            <a:off x="3095668" y="3966115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57E6B7-B0A4-41A9-8E08-438FE7C58EC5}"/>
              </a:ext>
            </a:extLst>
          </p:cNvPr>
          <p:cNvSpPr txBox="1"/>
          <p:nvPr/>
        </p:nvSpPr>
        <p:spPr>
          <a:xfrm>
            <a:off x="4889492" y="2725396"/>
            <a:ext cx="825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39BE3B-27D6-4F06-B483-793ADC45AD55}"/>
              </a:ext>
            </a:extLst>
          </p:cNvPr>
          <p:cNvSpPr txBox="1"/>
          <p:nvPr/>
        </p:nvSpPr>
        <p:spPr>
          <a:xfrm>
            <a:off x="4889492" y="3607668"/>
            <a:ext cx="825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2F6B7B-1A18-459F-96EA-A0E3386A1AAC}"/>
              </a:ext>
            </a:extLst>
          </p:cNvPr>
          <p:cNvSpPr txBox="1"/>
          <p:nvPr/>
        </p:nvSpPr>
        <p:spPr>
          <a:xfrm>
            <a:off x="4911973" y="4601847"/>
            <a:ext cx="830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 n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F575995-B054-4ED1-93F8-D4523B3A846F}"/>
              </a:ext>
            </a:extLst>
          </p:cNvPr>
          <p:cNvSpPr/>
          <p:nvPr/>
        </p:nvSpPr>
        <p:spPr>
          <a:xfrm>
            <a:off x="5866728" y="353911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D7DE04-648B-41F2-8EBB-56F1C29BC3C6}"/>
              </a:ext>
            </a:extLst>
          </p:cNvPr>
          <p:cNvSpPr txBox="1"/>
          <p:nvPr/>
        </p:nvSpPr>
        <p:spPr>
          <a:xfrm>
            <a:off x="4122645" y="4570050"/>
            <a:ext cx="533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5F6DB-999E-4201-BE38-97C6D74F29C3}"/>
              </a:ext>
            </a:extLst>
          </p:cNvPr>
          <p:cNvSpPr txBox="1"/>
          <p:nvPr/>
        </p:nvSpPr>
        <p:spPr>
          <a:xfrm>
            <a:off x="4908834" y="3948333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6B3B7D-6440-4E79-B86E-16F332A754E6}"/>
              </a:ext>
            </a:extLst>
          </p:cNvPr>
          <p:cNvSpPr txBox="1"/>
          <p:nvPr/>
        </p:nvSpPr>
        <p:spPr>
          <a:xfrm>
            <a:off x="208980" y="1582071"/>
            <a:ext cx="74167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Leave one out cross validation used for all pollutants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1A46F6-FFF4-41D1-B7C9-B70B36842997}"/>
              </a:ext>
            </a:extLst>
          </p:cNvPr>
          <p:cNvSpPr txBox="1"/>
          <p:nvPr/>
        </p:nvSpPr>
        <p:spPr>
          <a:xfrm>
            <a:off x="7625768" y="2449913"/>
            <a:ext cx="3527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Root Mean Square Error (all pollutants)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CBFE64-BA00-4137-A923-9CC247FAD57E}"/>
              </a:ext>
            </a:extLst>
          </p:cNvPr>
          <p:cNvSpPr txBox="1"/>
          <p:nvPr/>
        </p:nvSpPr>
        <p:spPr>
          <a:xfrm>
            <a:off x="6966597" y="6550240"/>
            <a:ext cx="3815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IDW – Inverse distance weighting as used by AirNow maps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A4C9E1F-D295-42D5-B2CA-8DBFDFCA8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315982"/>
              </p:ext>
            </p:extLst>
          </p:nvPr>
        </p:nvGraphicFramePr>
        <p:xfrm>
          <a:off x="7132778" y="2845228"/>
          <a:ext cx="4118084" cy="1676402"/>
        </p:xfrm>
        <a:graphic>
          <a:graphicData uri="http://schemas.openxmlformats.org/drawingml/2006/table">
            <a:tbl>
              <a:tblPr/>
              <a:tblGrid>
                <a:gridCol w="1029521">
                  <a:extLst>
                    <a:ext uri="{9D8B030D-6E8A-4147-A177-3AD203B41FA5}">
                      <a16:colId xmlns:a16="http://schemas.microsoft.com/office/drawing/2014/main" val="2997960212"/>
                    </a:ext>
                  </a:extLst>
                </a:gridCol>
                <a:gridCol w="1029521">
                  <a:extLst>
                    <a:ext uri="{9D8B030D-6E8A-4147-A177-3AD203B41FA5}">
                      <a16:colId xmlns:a16="http://schemas.microsoft.com/office/drawing/2014/main" val="1823604646"/>
                    </a:ext>
                  </a:extLst>
                </a:gridCol>
                <a:gridCol w="1029521">
                  <a:extLst>
                    <a:ext uri="{9D8B030D-6E8A-4147-A177-3AD203B41FA5}">
                      <a16:colId xmlns:a16="http://schemas.microsoft.com/office/drawing/2014/main" val="3188707644"/>
                    </a:ext>
                  </a:extLst>
                </a:gridCol>
                <a:gridCol w="1029521">
                  <a:extLst>
                    <a:ext uri="{9D8B030D-6E8A-4147-A177-3AD203B41FA5}">
                      <a16:colId xmlns:a16="http://schemas.microsoft.com/office/drawing/2014/main" val="301611762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Pollutant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Proxy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IDW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Blended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28676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[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μg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82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8065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[ppb]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5699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</a:t>
                      </a:r>
                      <a:r>
                        <a:rPr lang="en-US" sz="14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[μg m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C7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D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9024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 [ppm]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6308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US" sz="14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[ppb]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26343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70110C3F-EAD0-4858-9C0D-1EB63F1CBB35}"/>
              </a:ext>
            </a:extLst>
          </p:cNvPr>
          <p:cNvSpPr txBox="1"/>
          <p:nvPr/>
        </p:nvSpPr>
        <p:spPr>
          <a:xfrm>
            <a:off x="1108411" y="5608090"/>
            <a:ext cx="7416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Blended map has lower errors than Proxy and IDW approach for all pollutants used in AQI calculation</a:t>
            </a:r>
          </a:p>
        </p:txBody>
      </p:sp>
    </p:spTree>
    <p:extLst>
      <p:ext uri="{BB962C8B-B14F-4D97-AF65-F5344CB8AC3E}">
        <p14:creationId xmlns:p14="http://schemas.microsoft.com/office/powerpoint/2010/main" val="1183918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7A6FF-0DDD-4142-9317-4EC15A61F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94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Additional Evaluation of PM2.5 Performance with Monitoring Data from Independent Data 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B636C-A098-4C24-B87F-68AE3A8BA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1D6C59-8F9C-4C5F-B817-466B18A7ED12}"/>
                  </a:ext>
                </a:extLst>
              </p:cNvPr>
              <p:cNvSpPr txBox="1"/>
              <p:nvPr/>
            </p:nvSpPr>
            <p:spPr>
              <a:xfrm>
                <a:off x="6783068" y="2091536"/>
                <a:ext cx="492110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PM</a:t>
                </a:r>
                <a:r>
                  <a:rPr lang="en-US" sz="2000" b="1" baseline="-25000" dirty="0"/>
                  <a:t>2.5</a:t>
                </a:r>
                <a:r>
                  <a:rPr lang="en-US" sz="2000" b="1" dirty="0"/>
                  <a:t> Root Mean Square Error [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𝒈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2000" b="1" dirty="0"/>
                  <a:t>]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1D6C59-8F9C-4C5F-B817-466B18A7E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068" y="2091536"/>
                <a:ext cx="4921108" cy="407099"/>
              </a:xfrm>
              <a:prstGeom prst="rect">
                <a:avLst/>
              </a:prstGeom>
              <a:blipFill>
                <a:blip r:embed="rId2"/>
                <a:stretch>
                  <a:fillRect l="-1363" t="-4478" b="-2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159BECA-85BD-4368-83CF-CF7EBAACC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78661"/>
              </p:ext>
            </p:extLst>
          </p:nvPr>
        </p:nvGraphicFramePr>
        <p:xfrm>
          <a:off x="6783068" y="2558467"/>
          <a:ext cx="4921108" cy="2522432"/>
        </p:xfrm>
        <a:graphic>
          <a:graphicData uri="http://schemas.openxmlformats.org/drawingml/2006/table">
            <a:tbl>
              <a:tblPr/>
              <a:tblGrid>
                <a:gridCol w="1230277">
                  <a:extLst>
                    <a:ext uri="{9D8B030D-6E8A-4147-A177-3AD203B41FA5}">
                      <a16:colId xmlns:a16="http://schemas.microsoft.com/office/drawing/2014/main" val="114828043"/>
                    </a:ext>
                  </a:extLst>
                </a:gridCol>
                <a:gridCol w="1230277">
                  <a:extLst>
                    <a:ext uri="{9D8B030D-6E8A-4147-A177-3AD203B41FA5}">
                      <a16:colId xmlns:a16="http://schemas.microsoft.com/office/drawing/2014/main" val="2236665653"/>
                    </a:ext>
                  </a:extLst>
                </a:gridCol>
                <a:gridCol w="1230277">
                  <a:extLst>
                    <a:ext uri="{9D8B030D-6E8A-4147-A177-3AD203B41FA5}">
                      <a16:colId xmlns:a16="http://schemas.microsoft.com/office/drawing/2014/main" val="420800002"/>
                    </a:ext>
                  </a:extLst>
                </a:gridCol>
                <a:gridCol w="1230277">
                  <a:extLst>
                    <a:ext uri="{9D8B030D-6E8A-4147-A177-3AD203B41FA5}">
                      <a16:colId xmlns:a16="http://schemas.microsoft.com/office/drawing/2014/main" val="2026130382"/>
                    </a:ext>
                  </a:extLst>
                </a:gridCol>
              </a:tblGrid>
              <a:tr h="630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Proxy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IDW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Blended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1004638"/>
                  </a:ext>
                </a:extLst>
              </a:tr>
              <a:tr h="630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Gravimetric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68841"/>
                  </a:ext>
                </a:extLst>
              </a:tr>
              <a:tr h="630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Hollywood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001642"/>
                  </a:ext>
                </a:extLst>
              </a:tr>
              <a:tr h="630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Mission Viejo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9664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2B38E4-D960-406D-9891-2FB32D1F5910}"/>
              </a:ext>
            </a:extLst>
          </p:cNvPr>
          <p:cNvSpPr txBox="1">
            <a:spLocks/>
          </p:cNvSpPr>
          <p:nvPr/>
        </p:nvSpPr>
        <p:spPr>
          <a:xfrm>
            <a:off x="643251" y="1751027"/>
            <a:ext cx="5028814" cy="3978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24-hour Average Gravimetric Data                            (June 30, 2018 – March 31, 2020)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Performed analysis at 11 sites that do not have collocated continuous PM2.5 monitors</a:t>
            </a:r>
          </a:p>
          <a:p>
            <a:r>
              <a:rPr lang="en-US" sz="2600" dirty="0"/>
              <a:t>North Hollywood Hourly PM2.5   (Oct 11, 2019 – March 31, 2020)</a:t>
            </a:r>
          </a:p>
          <a:p>
            <a:r>
              <a:rPr lang="en-US" sz="2600" dirty="0"/>
              <a:t>Mission Viejo Hourly PM2.5        (Oct 29, 2019 – March 31, 2020)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D749F-B4DD-4E12-A280-DF6D234742C8}"/>
              </a:ext>
            </a:extLst>
          </p:cNvPr>
          <p:cNvSpPr/>
          <p:nvPr/>
        </p:nvSpPr>
        <p:spPr>
          <a:xfrm>
            <a:off x="1095423" y="6476774"/>
            <a:ext cx="94495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Gravimetric, North Hollywood, and Mission Viejo monitor data are not used by interpolation or by NOAA model </a:t>
            </a:r>
          </a:p>
        </p:txBody>
      </p:sp>
    </p:spTree>
    <p:extLst>
      <p:ext uri="{BB962C8B-B14F-4D97-AF65-F5344CB8AC3E}">
        <p14:creationId xmlns:p14="http://schemas.microsoft.com/office/powerpoint/2010/main" val="1809059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2B172-016F-454F-B5A8-C52B2CAE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Additional Advantages of Blended Map During Wildfires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D70C5-C6C9-4185-8DBA-31DC6DBF7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8C241-9A74-43A0-AE2A-1ADD1670742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086" y="3702463"/>
            <a:ext cx="10161714" cy="30190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1B6FF7-5807-4E72-A953-EB1676781803}"/>
              </a:ext>
            </a:extLst>
          </p:cNvPr>
          <p:cNvSpPr/>
          <p:nvPr/>
        </p:nvSpPr>
        <p:spPr>
          <a:xfrm>
            <a:off x="1006146" y="1606153"/>
            <a:ext cx="934467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Blended map automatically integrates e-BAM monitoring data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Integration of </a:t>
            </a:r>
            <a:r>
              <a:rPr lang="en-US" sz="2400" dirty="0" err="1"/>
              <a:t>PurpleAir</a:t>
            </a:r>
            <a:r>
              <a:rPr lang="en-US" sz="2400" dirty="0"/>
              <a:t> and NOAA model data helps capture localized smoke plumes that are between regulatory monitors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Higher resolution blended map better represents wildfire plumes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9337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33104-9DCC-4692-A0D9-E7C12D3CF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Performance Excels During Wildfires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F6FA6-3003-4585-9AB5-417EDA86D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video_abstract_animation">
            <a:hlinkClick r:id="" action="ppaction://media"/>
            <a:extLst>
              <a:ext uri="{FF2B5EF4-FFF2-40B4-BE49-F238E27FC236}">
                <a16:creationId xmlns:a16="http://schemas.microsoft.com/office/drawing/2014/main" id="{9ECCEE1B-6C62-4614-A9E7-CD9FCC2C7C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720" y="1587578"/>
            <a:ext cx="7081509" cy="39833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90A6B-696A-4529-B30E-65516DBEBB1C}"/>
                  </a:ext>
                </a:extLst>
              </p:cNvPr>
              <p:cNvSpPr txBox="1"/>
              <p:nvPr/>
            </p:nvSpPr>
            <p:spPr>
              <a:xfrm>
                <a:off x="8117493" y="2617623"/>
                <a:ext cx="3481787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PM</a:t>
                </a:r>
                <a:r>
                  <a:rPr lang="en-US" b="1" baseline="-25000" dirty="0"/>
                  <a:t>2.5</a:t>
                </a:r>
                <a:r>
                  <a:rPr lang="en-US" b="1" dirty="0"/>
                  <a:t> RMSE [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b="1" dirty="0"/>
                  <a:t>] on fire days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90A6B-696A-4529-B30E-65516DBEB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493" y="2617623"/>
                <a:ext cx="3481787" cy="375552"/>
              </a:xfrm>
              <a:prstGeom prst="rect">
                <a:avLst/>
              </a:prstGeom>
              <a:blipFill>
                <a:blip r:embed="rId5"/>
                <a:stretch>
                  <a:fillRect l="-1576" t="-6452" r="-525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1AE05CEC-0459-4BBC-8437-8BE0F453D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559025"/>
              </p:ext>
            </p:extLst>
          </p:nvPr>
        </p:nvGraphicFramePr>
        <p:xfrm>
          <a:off x="7894379" y="3060643"/>
          <a:ext cx="4099578" cy="2527337"/>
        </p:xfrm>
        <a:graphic>
          <a:graphicData uri="http://schemas.openxmlformats.org/drawingml/2006/table">
            <a:tbl>
              <a:tblPr/>
              <a:tblGrid>
                <a:gridCol w="1702632">
                  <a:extLst>
                    <a:ext uri="{9D8B030D-6E8A-4147-A177-3AD203B41FA5}">
                      <a16:colId xmlns:a16="http://schemas.microsoft.com/office/drawing/2014/main" val="2599456682"/>
                    </a:ext>
                  </a:extLst>
                </a:gridCol>
                <a:gridCol w="798982">
                  <a:extLst>
                    <a:ext uri="{9D8B030D-6E8A-4147-A177-3AD203B41FA5}">
                      <a16:colId xmlns:a16="http://schemas.microsoft.com/office/drawing/2014/main" val="4225001249"/>
                    </a:ext>
                  </a:extLst>
                </a:gridCol>
                <a:gridCol w="798982">
                  <a:extLst>
                    <a:ext uri="{9D8B030D-6E8A-4147-A177-3AD203B41FA5}">
                      <a16:colId xmlns:a16="http://schemas.microsoft.com/office/drawing/2014/main" val="1250056720"/>
                    </a:ext>
                  </a:extLst>
                </a:gridCol>
                <a:gridCol w="798982">
                  <a:extLst>
                    <a:ext uri="{9D8B030D-6E8A-4147-A177-3AD203B41FA5}">
                      <a16:colId xmlns:a16="http://schemas.microsoft.com/office/drawing/2014/main" val="1689196454"/>
                    </a:ext>
                  </a:extLst>
                </a:gridCol>
              </a:tblGrid>
              <a:tr h="80980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</a:t>
                      </a:r>
                    </a:p>
                  </a:txBody>
                  <a:tcPr marL="5579" marR="5579" marT="5579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Proxy</a:t>
                      </a:r>
                    </a:p>
                  </a:txBody>
                  <a:tcPr marL="5579" marR="5579" marT="55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IDW</a:t>
                      </a:r>
                    </a:p>
                  </a:txBody>
                  <a:tcPr marL="5579" marR="5579" marT="55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Blended</a:t>
                      </a:r>
                    </a:p>
                  </a:txBody>
                  <a:tcPr marL="5579" marR="5579" marT="5579" marB="0" anchor="ctr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766863"/>
                  </a:ext>
                </a:extLst>
              </a:tr>
              <a:tr h="54256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Leave One Out Cross Validation</a:t>
                      </a:r>
                    </a:p>
                  </a:txBody>
                  <a:tcPr marL="5579" marR="5579" marT="5579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7.04</a:t>
                      </a:r>
                    </a:p>
                  </a:txBody>
                  <a:tcPr marL="5579" marR="5579" marT="55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6.62</a:t>
                      </a:r>
                    </a:p>
                  </a:txBody>
                  <a:tcPr marL="5579" marR="5579" marT="55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E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6.01</a:t>
                      </a:r>
                    </a:p>
                  </a:txBody>
                  <a:tcPr marL="5579" marR="5579" marT="5579" marB="0" anchor="ctr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838745"/>
                  </a:ext>
                </a:extLst>
              </a:tr>
              <a:tr h="54256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Gravimetric validation dataset</a:t>
                      </a:r>
                    </a:p>
                  </a:txBody>
                  <a:tcPr marL="5579" marR="5579" marT="5579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5.68</a:t>
                      </a:r>
                    </a:p>
                  </a:txBody>
                  <a:tcPr marL="5579" marR="5579" marT="55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</a:t>
                      </a:r>
                    </a:p>
                  </a:txBody>
                  <a:tcPr marL="5579" marR="5579" marT="55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8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3.35</a:t>
                      </a:r>
                    </a:p>
                  </a:txBody>
                  <a:tcPr marL="5579" marR="5579" marT="5579" marB="0" anchor="ctr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12103"/>
                  </a:ext>
                </a:extLst>
              </a:tr>
              <a:tr h="63239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Hollywood validation dataset</a:t>
                      </a:r>
                    </a:p>
                  </a:txBody>
                  <a:tcPr marL="5579" marR="5579" marT="5579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</a:t>
                      </a:r>
                    </a:p>
                  </a:txBody>
                  <a:tcPr marL="5579" marR="5579" marT="55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16.8</a:t>
                      </a:r>
                    </a:p>
                  </a:txBody>
                  <a:tcPr marL="5579" marR="5579" marT="55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D7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9.15</a:t>
                      </a:r>
                    </a:p>
                  </a:txBody>
                  <a:tcPr marL="5579" marR="5579" marT="5579" marB="0" anchor="ctr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476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22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6AA57-75AA-4FAE-9DCD-7F7FD2C4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7359-B997-4A14-9C43-7CA7F7F3F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3667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500" u="sng" dirty="0"/>
              <a:t>Presentations of Blended Map</a:t>
            </a:r>
            <a:endParaRPr lang="en-US" dirty="0"/>
          </a:p>
          <a:p>
            <a:r>
              <a:rPr lang="en-US" sz="2000" dirty="0"/>
              <a:t>NACAA’s fall membership meeting in October 2019</a:t>
            </a:r>
          </a:p>
          <a:p>
            <a:r>
              <a:rPr lang="en-US" sz="2000" dirty="0"/>
              <a:t>CAPCOA planning symposium in October 2019</a:t>
            </a:r>
          </a:p>
          <a:p>
            <a:r>
              <a:rPr lang="en-US" sz="2000" dirty="0"/>
              <a:t>EPA Air Quality Analysis Group in March 2020</a:t>
            </a:r>
          </a:p>
          <a:p>
            <a:r>
              <a:rPr lang="en-US" sz="2100" dirty="0"/>
              <a:t>CARB Monitoring team in March 2020</a:t>
            </a:r>
          </a:p>
          <a:p>
            <a:r>
              <a:rPr lang="en-US" sz="2100" dirty="0"/>
              <a:t>CARB AQMIS team in May 2020</a:t>
            </a:r>
          </a:p>
          <a:p>
            <a:r>
              <a:rPr lang="en-US" sz="2100" dirty="0"/>
              <a:t>Imperial County APCD in June 2020</a:t>
            </a:r>
          </a:p>
          <a:p>
            <a:r>
              <a:rPr lang="en-US" sz="2100" dirty="0"/>
              <a:t>EPA Center for Environmental Measurement and Modeling in July 2020</a:t>
            </a:r>
          </a:p>
          <a:p>
            <a:r>
              <a:rPr lang="en-US" sz="2100" dirty="0" err="1"/>
              <a:t>PurpleAir</a:t>
            </a:r>
            <a:r>
              <a:rPr lang="en-US" sz="2100" dirty="0"/>
              <a:t> in August 2020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828F9-3EA1-4067-B233-5EC28D6B5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BDAC-1334-45E5-9B2D-5C5211F48DCB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E6645B-9BCC-470A-8BD5-164044DD4220}"/>
              </a:ext>
            </a:extLst>
          </p:cNvPr>
          <p:cNvSpPr txBox="1">
            <a:spLocks/>
          </p:cNvSpPr>
          <p:nvPr/>
        </p:nvSpPr>
        <p:spPr>
          <a:xfrm>
            <a:off x="6317131" y="1825625"/>
            <a:ext cx="50366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u="sng" dirty="0"/>
              <a:t>Deployment Schedule</a:t>
            </a:r>
            <a:endParaRPr lang="en-US" dirty="0"/>
          </a:p>
          <a:p>
            <a:r>
              <a:rPr lang="en-US" sz="2000" dirty="0"/>
              <a:t>Paper accepted to Environmental Research Letters in July 2020</a:t>
            </a:r>
          </a:p>
          <a:p>
            <a:r>
              <a:rPr lang="en-US" sz="2000" dirty="0"/>
              <a:t>Operational version of scripts running for several months. Scripts will be finalized by Early September.</a:t>
            </a:r>
          </a:p>
          <a:p>
            <a:r>
              <a:rPr lang="en-US" sz="2000" dirty="0"/>
              <a:t>Website version and mobile app version currently under development and expected in next few months</a:t>
            </a:r>
          </a:p>
          <a:p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480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FA27-F98C-4C0B-B8A9-D004217BB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FF91D-1B0F-4630-B22D-A11478DFB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Advantages of the Blended Map:</a:t>
            </a:r>
          </a:p>
          <a:p>
            <a:pPr lvl="1"/>
            <a:r>
              <a:rPr lang="en-US" sz="2800" dirty="0"/>
              <a:t>More accurate than previous methods, especially during wildfires</a:t>
            </a:r>
          </a:p>
          <a:p>
            <a:pPr lvl="1"/>
            <a:r>
              <a:rPr lang="en-US" sz="2800" dirty="0"/>
              <a:t>More transparent as it clearly distinguishes calculated and measured concentrations</a:t>
            </a:r>
          </a:p>
          <a:p>
            <a:pPr lvl="1"/>
            <a:r>
              <a:rPr lang="en-US" sz="2800" dirty="0"/>
              <a:t>Helps the public interpret low-cost sensor data and its inherent uncertainties</a:t>
            </a:r>
          </a:p>
          <a:p>
            <a:pPr lvl="1"/>
            <a:r>
              <a:rPr lang="en-US" sz="2800" dirty="0"/>
              <a:t>Provides a higher spatial resolution than South Coast AQMD proxy map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5173F-BE91-4ADE-856F-1567FC9D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612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9C590-8211-410C-A402-BF261241B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124462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C3D4A-FAD9-40A2-8F2D-88308C195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to Generate AQI Values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DF763-B8EC-47DC-A636-D126F8857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BDAC-1334-45E5-9B2D-5C5211F48DCB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0FF65CF-AD25-4A74-97FF-EE3A8B5C99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7714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84E1B3E-8496-4155-BA6C-B795FCCD7E1E}"/>
              </a:ext>
            </a:extLst>
          </p:cNvPr>
          <p:cNvSpPr/>
          <p:nvPr/>
        </p:nvSpPr>
        <p:spPr>
          <a:xfrm>
            <a:off x="162457" y="1186087"/>
            <a:ext cx="11348771" cy="33172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83BDE-FDC2-45E4-BCBC-1AA3DA9A5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561"/>
            <a:ext cx="10515600" cy="1069925"/>
          </a:xfrm>
        </p:spPr>
        <p:txBody>
          <a:bodyPr/>
          <a:lstStyle/>
          <a:p>
            <a:r>
              <a:rPr lang="en-US" dirty="0" err="1"/>
              <a:t>PurpleAir</a:t>
            </a:r>
            <a:r>
              <a:rPr lang="en-US" dirty="0"/>
              <a:t> Calibration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60BF0-FF78-4028-8104-A39235B83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8D464-65AA-442E-9B6F-3A43DEECE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94" y="1151857"/>
            <a:ext cx="3429000" cy="2773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8309A5-086E-435E-8B05-B0DC4543B35F}"/>
              </a:ext>
            </a:extLst>
          </p:cNvPr>
          <p:cNvSpPr txBox="1"/>
          <p:nvPr/>
        </p:nvSpPr>
        <p:spPr>
          <a:xfrm>
            <a:off x="3349969" y="895526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calibrated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A45781-766F-407F-8E9B-ACBA01C43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99" y="3997830"/>
            <a:ext cx="3429000" cy="2723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0C92E4-DE7D-44BE-996D-5959DDB515AE}"/>
              </a:ext>
            </a:extLst>
          </p:cNvPr>
          <p:cNvSpPr txBox="1"/>
          <p:nvPr/>
        </p:nvSpPr>
        <p:spPr>
          <a:xfrm>
            <a:off x="7126441" y="884466"/>
            <a:ext cx="114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Calibrated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8C5DA8-7D81-4C45-BA03-E3436590858C}"/>
                  </a:ext>
                </a:extLst>
              </p:cNvPr>
              <p:cNvSpPr txBox="1"/>
              <p:nvPr/>
            </p:nvSpPr>
            <p:spPr>
              <a:xfrm>
                <a:off x="7371084" y="5940629"/>
                <a:ext cx="20408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RMSE = 4.6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8C5DA8-7D81-4C45-BA03-E34365908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084" y="5940629"/>
                <a:ext cx="2040815" cy="369332"/>
              </a:xfrm>
              <a:prstGeom prst="rect">
                <a:avLst/>
              </a:prstGeom>
              <a:blipFill>
                <a:blip r:embed="rId4"/>
                <a:stretch>
                  <a:fillRect l="-238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C968B6B-4678-46F4-AD03-9BCD67A6D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99" y="1186087"/>
            <a:ext cx="3429000" cy="2773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3AFD69-FBAF-4598-841B-269011702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40" y="3997829"/>
            <a:ext cx="3429000" cy="272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42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61" y="1786940"/>
            <a:ext cx="5699278" cy="4274458"/>
          </a:xfrm>
        </p:spPr>
      </p:pic>
      <p:sp>
        <p:nvSpPr>
          <p:cNvPr id="5" name="TextBox 4"/>
          <p:cNvSpPr txBox="1"/>
          <p:nvPr/>
        </p:nvSpPr>
        <p:spPr>
          <a:xfrm>
            <a:off x="2709110" y="1392001"/>
            <a:ext cx="67737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South Coast AQMD Air Quality Assessment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1768" y="6061398"/>
            <a:ext cx="898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Melissa Sheffer, </a:t>
            </a:r>
            <a:r>
              <a:rPr lang="en-US" sz="2000" i="1" dirty="0"/>
              <a:t>Senior Meteorologist</a:t>
            </a:r>
            <a:r>
              <a:rPr lang="en-US" sz="2000" dirty="0"/>
              <a:t>; Mark Bassett, PhD; Melissa Maestas, PhD; Xiang Li, PhD; Elham Baranizadeh, PhD; </a:t>
            </a:r>
            <a:r>
              <a:rPr lang="en-US" sz="2000" b="1" dirty="0">
                <a:solidFill>
                  <a:srgbClr val="FF0000"/>
                </a:solidFill>
              </a:rPr>
              <a:t>Nico Schulte, PhD</a:t>
            </a:r>
          </a:p>
        </p:txBody>
      </p:sp>
    </p:spTree>
    <p:extLst>
      <p:ext uri="{BB962C8B-B14F-4D97-AF65-F5344CB8AC3E}">
        <p14:creationId xmlns:p14="http://schemas.microsoft.com/office/powerpoint/2010/main" val="1493765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84E1B3E-8496-4155-BA6C-B795FCCD7E1E}"/>
              </a:ext>
            </a:extLst>
          </p:cNvPr>
          <p:cNvSpPr/>
          <p:nvPr/>
        </p:nvSpPr>
        <p:spPr>
          <a:xfrm>
            <a:off x="162457" y="1186087"/>
            <a:ext cx="11348771" cy="33172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83BDE-FDC2-45E4-BCBC-1AA3DA9A5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561"/>
            <a:ext cx="10515600" cy="1069925"/>
          </a:xfrm>
        </p:spPr>
        <p:txBody>
          <a:bodyPr/>
          <a:lstStyle/>
          <a:p>
            <a:r>
              <a:rPr lang="en-US" dirty="0" err="1"/>
              <a:t>PurpleAir</a:t>
            </a:r>
            <a:r>
              <a:rPr lang="en-US" dirty="0"/>
              <a:t> Calibration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60BF0-FF78-4028-8104-A39235B83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F239E2-FE58-44EA-B4D6-3F0FC3C2D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07" y="1195571"/>
            <a:ext cx="3429000" cy="2776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561252-5CD0-4261-88A2-4F1BC06B1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9" y="1162912"/>
            <a:ext cx="3429000" cy="27761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A71E67-9BF2-40B9-A049-3FCD03F7796F}"/>
              </a:ext>
            </a:extLst>
          </p:cNvPr>
          <p:cNvSpPr txBox="1"/>
          <p:nvPr/>
        </p:nvSpPr>
        <p:spPr>
          <a:xfrm>
            <a:off x="3293094" y="836306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calibrated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8068E0-4581-4259-9017-E617057FAEC8}"/>
              </a:ext>
            </a:extLst>
          </p:cNvPr>
          <p:cNvSpPr txBox="1"/>
          <p:nvPr/>
        </p:nvSpPr>
        <p:spPr>
          <a:xfrm>
            <a:off x="7069849" y="836306"/>
            <a:ext cx="114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Calibrated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7C33C3-C34C-4C7D-957B-0CD3FF7B4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07" y="4106245"/>
            <a:ext cx="3429000" cy="27517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9A8EEC-B3BB-41F7-8A4D-36707D28D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148" y="4106244"/>
            <a:ext cx="3429000" cy="27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74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838425-0B86-4A26-A44F-1AD5C788A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Blending Method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B6837F-B945-4CA4-982A-B53A67F2E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Quality control, calibrate, and smooth (average in grid cell) the </a:t>
            </a:r>
            <a:r>
              <a:rPr lang="en-US" dirty="0" err="1"/>
              <a:t>PurpleAir</a:t>
            </a:r>
            <a:r>
              <a:rPr lang="en-US" dirty="0"/>
              <a:t> data</a:t>
            </a:r>
          </a:p>
          <a:p>
            <a:endParaRPr lang="en-US" dirty="0"/>
          </a:p>
          <a:p>
            <a:r>
              <a:rPr lang="en-US" dirty="0"/>
              <a:t>Residual Kriging interpolation with modifications</a:t>
            </a:r>
          </a:p>
          <a:p>
            <a:pPr lvl="1"/>
            <a:r>
              <a:rPr lang="en-US" dirty="0"/>
              <a:t>PurpleAir data is included as observations in addition to monitor data</a:t>
            </a:r>
          </a:p>
          <a:p>
            <a:pPr lvl="1"/>
            <a:r>
              <a:rPr lang="en-US" dirty="0"/>
              <a:t>Data is assigned a measurement uncertainty that is used to give more weight to the more accurate monitor data</a:t>
            </a:r>
          </a:p>
          <a:p>
            <a:pPr lvl="1"/>
            <a:endParaRPr lang="en-US" dirty="0"/>
          </a:p>
          <a:p>
            <a:r>
              <a:rPr lang="en-US" dirty="0"/>
              <a:t>Measurement Uncertainty</a:t>
            </a:r>
          </a:p>
          <a:p>
            <a:pPr lvl="1"/>
            <a:r>
              <a:rPr lang="en-US" dirty="0"/>
              <a:t>PurpleAir uncertainty is the sum of two components: the RMSE of the collocation curve fit</a:t>
            </a:r>
            <a:r>
              <a:rPr lang="en-US" baseline="30000" dirty="0"/>
              <a:t>1</a:t>
            </a:r>
            <a:r>
              <a:rPr lang="en-US" dirty="0"/>
              <a:t> and the standard error of the average in the grid cell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Monitor data has zero uncertainty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EFDDD-808E-4205-9EFF-CDF55D46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BDAC-1334-45E5-9B2D-5C5211F48DCB}" type="slidenum">
              <a:rPr lang="en-US" smtClean="0"/>
              <a:t>21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278050" y="6291034"/>
            <a:ext cx="9110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600" baseline="30000" dirty="0"/>
              <a:t>1</a:t>
            </a:r>
            <a:r>
              <a:rPr lang="en-US" sz="1600" dirty="0"/>
              <a:t> As 1 standard deviation</a:t>
            </a:r>
          </a:p>
          <a:p>
            <a:pPr lvl="1"/>
            <a:r>
              <a:rPr lang="en-US" sz="1600" baseline="30000" dirty="0"/>
              <a:t>2</a:t>
            </a:r>
            <a:r>
              <a:rPr lang="en-US" sz="1600" dirty="0"/>
              <a:t> Standard error is estimated based on the average concentration when the number of sensors is small</a:t>
            </a:r>
          </a:p>
        </p:txBody>
      </p:sp>
    </p:spTree>
    <p:extLst>
      <p:ext uri="{BB962C8B-B14F-4D97-AF65-F5344CB8AC3E}">
        <p14:creationId xmlns:p14="http://schemas.microsoft.com/office/powerpoint/2010/main" val="2483005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ABAB6-81F7-4BAE-9082-3007B8955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Using Gravimetric Monitor Data to Evaluate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D56BA-2B33-4AD6-B72E-63D02496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 descr="A pencil and paper&#10;&#10;Description automatically generated">
            <a:extLst>
              <a:ext uri="{FF2B5EF4-FFF2-40B4-BE49-F238E27FC236}">
                <a16:creationId xmlns:a16="http://schemas.microsoft.com/office/drawing/2014/main" id="{B8421F1B-5D6C-49BD-8578-8746E941F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486411" cy="4572009"/>
          </a:xfrm>
          <a:prstGeom prst="rect">
            <a:avLst/>
          </a:prstGeom>
        </p:spPr>
      </p:pic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79A5FBCB-3B88-4469-99F5-C80DB9947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35993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400" dirty="0"/>
              <a:t>24-hour PM2.5 average of blended map predictions are compared to gravimetric measurements at stations without collocated continuous instruments</a:t>
            </a:r>
          </a:p>
          <a:p>
            <a:pPr marL="285750" indent="-285750"/>
            <a:r>
              <a:rPr lang="en-US" sz="2400" dirty="0"/>
              <a:t>Performance is somewhat station dependent</a:t>
            </a:r>
          </a:p>
          <a:p>
            <a:pPr marL="285750" indent="-285750"/>
            <a:r>
              <a:rPr lang="en-US" sz="2400" dirty="0"/>
              <a:t>Blended map has lower average RMSE than Proxy and IDW</a:t>
            </a:r>
          </a:p>
        </p:txBody>
      </p:sp>
    </p:spTree>
    <p:extLst>
      <p:ext uri="{BB962C8B-B14F-4D97-AF65-F5344CB8AC3E}">
        <p14:creationId xmlns:p14="http://schemas.microsoft.com/office/powerpoint/2010/main" val="2973343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945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Including PM</a:t>
            </a:r>
            <a:r>
              <a:rPr lang="en-US" baseline="-25000" dirty="0"/>
              <a:t>10</a:t>
            </a:r>
            <a:r>
              <a:rPr lang="en-US" dirty="0"/>
              <a:t> Measurements from Surrounding Areas Produces More Realistic AQI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BDAC-1334-45E5-9B2D-5C5211F48DCB}" type="slidenum">
              <a:rPr lang="en-US" smtClean="0"/>
              <a:t>23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C3095-D31A-4685-9961-AF49B83FF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39" y="1775456"/>
            <a:ext cx="8223521" cy="33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40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44497" cy="1325563"/>
          </a:xfrm>
        </p:spPr>
        <p:txBody>
          <a:bodyPr/>
          <a:lstStyle/>
          <a:p>
            <a:r>
              <a:rPr lang="en-US" dirty="0"/>
              <a:t>The South Coast AQMD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26352" cy="4895850"/>
          </a:xfrm>
        </p:spPr>
        <p:txBody>
          <a:bodyPr>
            <a:normAutofit/>
          </a:bodyPr>
          <a:lstStyle/>
          <a:p>
            <a:r>
              <a:rPr lang="en-US" dirty="0"/>
              <a:t>17 million residents</a:t>
            </a:r>
          </a:p>
          <a:p>
            <a:r>
              <a:rPr lang="en-US" dirty="0"/>
              <a:t>4 counties </a:t>
            </a:r>
          </a:p>
          <a:p>
            <a:r>
              <a:rPr lang="en-US" dirty="0"/>
              <a:t>3 air basins: </a:t>
            </a:r>
          </a:p>
          <a:p>
            <a:pPr lvl="1"/>
            <a:r>
              <a:rPr lang="en-US" dirty="0"/>
              <a:t>South Coast</a:t>
            </a:r>
          </a:p>
          <a:p>
            <a:pPr lvl="1"/>
            <a:r>
              <a:rPr lang="en-US" dirty="0"/>
              <a:t>Salton Sea (Riverside County portion)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Mojave Desert (Riverside County portion)</a:t>
            </a:r>
          </a:p>
          <a:p>
            <a:pPr>
              <a:spcAft>
                <a:spcPts val="600"/>
              </a:spcAft>
            </a:pPr>
            <a:r>
              <a:rPr lang="en-US" dirty="0"/>
              <a:t>Non-attainment of federal PM2.5, ozone, and PM10</a:t>
            </a:r>
          </a:p>
          <a:p>
            <a:pPr>
              <a:spcAft>
                <a:spcPts val="600"/>
              </a:spcAft>
            </a:pPr>
            <a:r>
              <a:rPr lang="en-US" dirty="0"/>
              <a:t>Typically over 150 exceedance days per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948" y="1613095"/>
            <a:ext cx="6573096" cy="363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6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3" y="365125"/>
            <a:ext cx="1194754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Current Methods of Displaying Real-Time Air Quality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701" t="10380" r="10065" b="18092"/>
          <a:stretch/>
        </p:blipFill>
        <p:spPr>
          <a:xfrm>
            <a:off x="151255" y="1856002"/>
            <a:ext cx="5381561" cy="2595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17899"/>
          <a:stretch/>
        </p:blipFill>
        <p:spPr>
          <a:xfrm>
            <a:off x="6185378" y="1856610"/>
            <a:ext cx="5237176" cy="25947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1255" y="1457856"/>
            <a:ext cx="5760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South Coast AQMD “Proxy Method”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2560" y="1455892"/>
            <a:ext cx="5760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/>
              <a:t>AirNow</a:t>
            </a:r>
            <a:r>
              <a:rPr lang="en-US" sz="2000" dirty="0"/>
              <a:t> Inverse Distance Weighted Interpolation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1255" y="4397448"/>
            <a:ext cx="576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5"/>
              </a:rPr>
              <a:t>www.aqmd.gov/aqdata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85378" y="4395484"/>
            <a:ext cx="560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6"/>
              </a:rPr>
              <a:t>www.airnow.gov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8864" y="4854020"/>
            <a:ext cx="106730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Limitations identified: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Location of monitor that is driving an area’s current AQI is unclear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Distance-weighted interpolation doesn’t account for complex terrain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Public often looks at multiple maps to understand current air quality (</a:t>
            </a:r>
            <a:r>
              <a:rPr lang="en-US" sz="2000" dirty="0" err="1"/>
              <a:t>PurpleAir</a:t>
            </a:r>
            <a:r>
              <a:rPr lang="en-US" sz="2000" dirty="0"/>
              <a:t> map) and does not interpret low-cost sensor data appropriately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Some regions in the “Proxy” map are too large to accurately represent localized events</a:t>
            </a:r>
          </a:p>
        </p:txBody>
      </p:sp>
    </p:spTree>
    <p:extLst>
      <p:ext uri="{BB962C8B-B14F-4D97-AF65-F5344CB8AC3E}">
        <p14:creationId xmlns:p14="http://schemas.microsoft.com/office/powerpoint/2010/main" val="196421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C7626-58B4-42BC-BF62-43E024BF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DB752B-0BDF-4B15-B6A0-53AE30B69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354"/>
            <a:ext cx="10515600" cy="819736"/>
          </a:xfrm>
        </p:spPr>
        <p:txBody>
          <a:bodyPr/>
          <a:lstStyle/>
          <a:p>
            <a:r>
              <a:rPr lang="en-US" dirty="0"/>
              <a:t>Monitor/Model/Sensor Blended Map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AB8EC0A-F8C1-4B94-A335-05305440EC5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E6EB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C1BDAC-1334-45E5-9B2D-5C5211F48DC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78F972-58B9-4161-A935-906FCD2A734E}"/>
              </a:ext>
            </a:extLst>
          </p:cNvPr>
          <p:cNvSpPr/>
          <p:nvPr/>
        </p:nvSpPr>
        <p:spPr>
          <a:xfrm>
            <a:off x="6226629" y="269101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80F58F-D2DB-495B-9FCB-5175C79A12B4}"/>
              </a:ext>
            </a:extLst>
          </p:cNvPr>
          <p:cNvSpPr/>
          <p:nvPr/>
        </p:nvSpPr>
        <p:spPr>
          <a:xfrm>
            <a:off x="2512516" y="6277302"/>
            <a:ext cx="8841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Schulte, N., Li, X., Ghosh, J.K., Fine, P.M., Epstein, S.A. 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Responsive High-Resolution Air Quality Index Mapping Using Model, Regulatory Monitor, and Sensor Data in Real-Time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accepted in Environmental Research Letters</a:t>
            </a:r>
            <a:endParaRPr lang="en-US" sz="1400" i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0CB4C0-F3FA-41E4-B528-91A24DB17D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" y="1610123"/>
            <a:ext cx="11980188" cy="2709678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2C67699-4215-47DB-ADAD-EE08A4948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16742"/>
              </p:ext>
            </p:extLst>
          </p:nvPr>
        </p:nvGraphicFramePr>
        <p:xfrm>
          <a:off x="1436472" y="4486361"/>
          <a:ext cx="9580314" cy="167181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67912">
                  <a:extLst>
                    <a:ext uri="{9D8B030D-6E8A-4147-A177-3AD203B41FA5}">
                      <a16:colId xmlns:a16="http://schemas.microsoft.com/office/drawing/2014/main" val="1865931151"/>
                    </a:ext>
                  </a:extLst>
                </a:gridCol>
                <a:gridCol w="3416896">
                  <a:extLst>
                    <a:ext uri="{9D8B030D-6E8A-4147-A177-3AD203B41FA5}">
                      <a16:colId xmlns:a16="http://schemas.microsoft.com/office/drawing/2014/main" val="2420391324"/>
                    </a:ext>
                  </a:extLst>
                </a:gridCol>
                <a:gridCol w="2915728">
                  <a:extLst>
                    <a:ext uri="{9D8B030D-6E8A-4147-A177-3AD203B41FA5}">
                      <a16:colId xmlns:a16="http://schemas.microsoft.com/office/drawing/2014/main" val="2948937542"/>
                    </a:ext>
                  </a:extLst>
                </a:gridCol>
                <a:gridCol w="1779778">
                  <a:extLst>
                    <a:ext uri="{9D8B030D-6E8A-4147-A177-3AD203B41FA5}">
                      <a16:colId xmlns:a16="http://schemas.microsoft.com/office/drawing/2014/main" val="1546289488"/>
                    </a:ext>
                  </a:extLst>
                </a:gridCol>
              </a:tblGrid>
              <a:tr h="1646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Pollutant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33" marR="5733" marT="57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Method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3" marR="5733" marT="57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Far from monitors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3" marR="5733" marT="57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Near monitors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3" marR="5733" marT="5733" marB="0" anchor="ctr"/>
                </a:tc>
                <a:extLst>
                  <a:ext uri="{0D108BD9-81ED-4DB2-BD59-A6C34878D82A}">
                    <a16:rowId xmlns:a16="http://schemas.microsoft.com/office/drawing/2014/main" val="1047527628"/>
                  </a:ext>
                </a:extLst>
              </a:tr>
              <a:tr h="4590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PM</a:t>
                      </a:r>
                      <a:r>
                        <a:rPr lang="en-US" sz="1600" u="none" strike="noStrike" baseline="-25000" dirty="0">
                          <a:effectLst/>
                        </a:rPr>
                        <a:t>2.5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3" marR="5733" marT="5733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Fill in gaps between monitors using forecasts* and low-cost sensor data</a:t>
                      </a:r>
                    </a:p>
                  </a:txBody>
                  <a:tcPr marL="5733" marR="5733" marT="5733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Models and low-cost sensor data drive concentration</a:t>
                      </a:r>
                    </a:p>
                  </a:txBody>
                  <a:tcPr marL="5733" marR="5733" marT="5733" marB="0" anchor="ctr"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Monitor data drives concentration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3" marR="5733" marT="5733" marB="0" anchor="ctr"/>
                </a:tc>
                <a:extLst>
                  <a:ext uri="{0D108BD9-81ED-4DB2-BD59-A6C34878D82A}">
                    <a16:rowId xmlns:a16="http://schemas.microsoft.com/office/drawing/2014/main" val="3206732304"/>
                  </a:ext>
                </a:extLst>
              </a:tr>
              <a:tr h="38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O</a:t>
                      </a:r>
                      <a:r>
                        <a:rPr lang="en-US" sz="1600" u="none" strike="noStrike" baseline="-25000" dirty="0">
                          <a:effectLst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3" marR="5733" marT="5733" marB="0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/>
                        <a:t>Fill in gaps between monitors using forecasts*</a:t>
                      </a:r>
                    </a:p>
                  </a:txBody>
                  <a:tcPr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Models drive concentration</a:t>
                      </a:r>
                    </a:p>
                  </a:txBody>
                  <a:tcPr marL="5733" marR="5733" marT="5733" marB="0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975589"/>
                  </a:ext>
                </a:extLst>
              </a:tr>
              <a:tr h="3497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PM</a:t>
                      </a:r>
                      <a:r>
                        <a:rPr lang="en-US" sz="1600" u="none" strike="noStrike" baseline="-25000" dirty="0">
                          <a:effectLst/>
                        </a:rPr>
                        <a:t>10</a:t>
                      </a:r>
                      <a:r>
                        <a:rPr lang="en-US" sz="1600" u="none" strike="noStrike" dirty="0">
                          <a:effectLst/>
                        </a:rPr>
                        <a:t>, NO</a:t>
                      </a:r>
                      <a:r>
                        <a:rPr lang="en-US" sz="1600" u="none" strike="noStrike" baseline="-25000" dirty="0">
                          <a:effectLst/>
                        </a:rPr>
                        <a:t>2</a:t>
                      </a:r>
                      <a:r>
                        <a:rPr lang="en-US" sz="1600" u="none" strike="noStrike" dirty="0">
                          <a:effectLst/>
                        </a:rPr>
                        <a:t>, CO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3" marR="5733" marT="573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/>
                        <a:t>Natural neighbor interpolation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Monitor data drives concentration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3" marR="5733" marT="5733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691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33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0A346-9AC6-48D0-8F09-7A08CF1F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38"/>
            <a:ext cx="10515600" cy="1325563"/>
          </a:xfrm>
        </p:spPr>
        <p:txBody>
          <a:bodyPr/>
          <a:lstStyle/>
          <a:p>
            <a:r>
              <a:rPr lang="en-US" dirty="0"/>
              <a:t>The User Experience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A8958-E9DA-4556-93FC-0846C8B63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8733EBD-071F-499C-A0A7-5F9E0374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5156" y="1601365"/>
            <a:ext cx="8441688" cy="50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43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0A346-9AC6-48D0-8F09-7A08CF1F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38"/>
            <a:ext cx="10515600" cy="1325563"/>
          </a:xfrm>
        </p:spPr>
        <p:txBody>
          <a:bodyPr/>
          <a:lstStyle/>
          <a:p>
            <a:r>
              <a:rPr lang="en-US" dirty="0"/>
              <a:t>The User Experience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A8958-E9DA-4556-93FC-0846C8B63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8733EBD-071F-499C-A0A7-5F9E0374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5156" y="1601365"/>
            <a:ext cx="8441688" cy="5068527"/>
          </a:xfrm>
          <a:prstGeom prst="rect">
            <a:avLst/>
          </a:prstGeom>
        </p:spPr>
      </p:pic>
      <p:sp>
        <p:nvSpPr>
          <p:cNvPr id="6" name="Rectangular Callout 19">
            <a:extLst>
              <a:ext uri="{FF2B5EF4-FFF2-40B4-BE49-F238E27FC236}">
                <a16:creationId xmlns:a16="http://schemas.microsoft.com/office/drawing/2014/main" id="{61964CF2-8C0D-43D8-946D-E39E94704DFA}"/>
              </a:ext>
            </a:extLst>
          </p:cNvPr>
          <p:cNvSpPr/>
          <p:nvPr/>
        </p:nvSpPr>
        <p:spPr>
          <a:xfrm>
            <a:off x="4728274" y="1007225"/>
            <a:ext cx="2866383" cy="2915155"/>
          </a:xfrm>
          <a:prstGeom prst="wedge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CA28BBB-A24A-4162-92A6-C1EBA072F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982126"/>
              </p:ext>
            </p:extLst>
          </p:nvPr>
        </p:nvGraphicFramePr>
        <p:xfrm>
          <a:off x="4796873" y="2004450"/>
          <a:ext cx="27291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4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4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8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Pollutant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AQI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PM</a:t>
                      </a:r>
                      <a:r>
                        <a:rPr lang="en-US" sz="1400" baseline="-250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 (calculated)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dirty="0"/>
                        <a:t> (8 </a:t>
                      </a:r>
                      <a:r>
                        <a:rPr lang="en-US" sz="1400" dirty="0" err="1"/>
                        <a:t>hr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207 (measured)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PM</a:t>
                      </a:r>
                      <a:r>
                        <a:rPr lang="en-US" sz="1400" baseline="-25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60 (measured)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  <a:r>
                        <a:rPr lang="en-US" sz="14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 (measured)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 (measured)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93CA2F5-93FC-42B8-86AE-3693F86C054D}"/>
              </a:ext>
            </a:extLst>
          </p:cNvPr>
          <p:cNvSpPr txBox="1"/>
          <p:nvPr/>
        </p:nvSpPr>
        <p:spPr>
          <a:xfrm>
            <a:off x="4728274" y="956773"/>
            <a:ext cx="29098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San Bernardino</a:t>
            </a:r>
          </a:p>
          <a:p>
            <a:r>
              <a:rPr lang="en-US" sz="1600" b="1" dirty="0"/>
              <a:t>AQI: 207</a:t>
            </a:r>
          </a:p>
          <a:p>
            <a:r>
              <a:rPr lang="en-US" sz="1400" dirty="0"/>
              <a:t>AQI Category: Very Unhealthy</a:t>
            </a:r>
          </a:p>
          <a:p>
            <a:r>
              <a:rPr lang="en-US" sz="1200" dirty="0"/>
              <a:t>Dominant Pollutant: Ozone 8 </a:t>
            </a:r>
            <a:r>
              <a:rPr lang="en-US" sz="1200" dirty="0" err="1"/>
              <a:t>Hr</a:t>
            </a:r>
            <a:r>
              <a:rPr lang="en-US" sz="1200" dirty="0"/>
              <a:t> Average</a:t>
            </a:r>
          </a:p>
        </p:txBody>
      </p:sp>
    </p:spTree>
    <p:extLst>
      <p:ext uri="{BB962C8B-B14F-4D97-AF65-F5344CB8AC3E}">
        <p14:creationId xmlns:p14="http://schemas.microsoft.com/office/powerpoint/2010/main" val="1028534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508B3-5DBE-4325-AAAC-2117DD168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Low-Cost Sensor PM2.5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CD6F7-0B1A-417E-A4C8-D31F26D71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07B09-93CD-49A8-AC80-16C50AC8988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108" y="2235200"/>
            <a:ext cx="6439522" cy="30946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BB3016C-24CC-407A-AEC0-5C991D230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713" y="1825624"/>
            <a:ext cx="5026395" cy="46256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Quality Control PurpleAir Data</a:t>
            </a:r>
          </a:p>
          <a:p>
            <a:pPr lvl="1"/>
            <a:r>
              <a:rPr lang="en-US" sz="2000" dirty="0"/>
              <a:t>By comparing the simultaneous measurements from the two channels within each sensor and applying statistical criteria</a:t>
            </a:r>
            <a:endParaRPr lang="en-US" sz="1800" dirty="0"/>
          </a:p>
          <a:p>
            <a:r>
              <a:rPr lang="en-US" sz="2400" dirty="0"/>
              <a:t>Calibrate PurpleAir Data</a:t>
            </a:r>
          </a:p>
          <a:p>
            <a:pPr lvl="1"/>
            <a:r>
              <a:rPr lang="en-US" sz="2000" dirty="0"/>
              <a:t>Using collocated BAM data and correction for relative humidity</a:t>
            </a:r>
            <a:endParaRPr lang="en-US" dirty="0"/>
          </a:p>
          <a:p>
            <a:r>
              <a:rPr lang="en-US" sz="2400" dirty="0"/>
              <a:t>Combine individual sensors to estimate the average concentration in a grid cell</a:t>
            </a:r>
          </a:p>
          <a:p>
            <a:pPr lvl="1"/>
            <a:r>
              <a:rPr lang="en-US" sz="2000" dirty="0"/>
              <a:t>To “smooth” variation from local source impacts, we average at least 3 sensors in each grid cell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7257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7E567-6823-46FA-BF41-05FE2164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Trust the Low-Cost Sensor Data?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7B96C-D3EF-44CB-AC2E-D2BE5CFE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FC9CA-86D0-4B16-90EF-E2DA73974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052" y="2009398"/>
            <a:ext cx="4687728" cy="3802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9044FD-2A13-4568-BF7B-C9CA09828E11}"/>
              </a:ext>
            </a:extLst>
          </p:cNvPr>
          <p:cNvSpPr txBox="1"/>
          <p:nvPr/>
        </p:nvSpPr>
        <p:spPr>
          <a:xfrm>
            <a:off x="1082694" y="1845096"/>
            <a:ext cx="446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 calibrated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51D39-3A8B-4001-88E8-9A0C055F5C30}"/>
              </a:ext>
            </a:extLst>
          </p:cNvPr>
          <p:cNvSpPr txBox="1"/>
          <p:nvPr/>
        </p:nvSpPr>
        <p:spPr>
          <a:xfrm>
            <a:off x="6976360" y="1834036"/>
            <a:ext cx="404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Calibrated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6C1378-787E-428B-B2BC-9D11BED8B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03368"/>
            <a:ext cx="4687728" cy="35973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934F97-F0F1-464F-9166-A25F55D87DE0}"/>
              </a:ext>
            </a:extLst>
          </p:cNvPr>
          <p:cNvSpPr/>
          <p:nvPr/>
        </p:nvSpPr>
        <p:spPr>
          <a:xfrm>
            <a:off x="999127" y="5923966"/>
            <a:ext cx="106738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645,000 hourly data points (Purple Air with collocated FEM) are used to derive a calibration equation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9EF8BA-A52F-4891-96B7-CE2D6127A1F2}"/>
              </a:ext>
            </a:extLst>
          </p:cNvPr>
          <p:cNvSpPr txBox="1"/>
          <p:nvPr/>
        </p:nvSpPr>
        <p:spPr>
          <a:xfrm>
            <a:off x="1408617" y="6573180"/>
            <a:ext cx="9608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Calibration equations adapted from: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Malings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et al, 2019. Aerosol Science &amp; Technology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6657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5635</TotalTime>
  <Words>1279</Words>
  <Application>Microsoft Office PowerPoint</Application>
  <PresentationFormat>Widescreen</PresentationFormat>
  <Paragraphs>242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Wingdings</vt:lpstr>
      <vt:lpstr>Office Theme</vt:lpstr>
      <vt:lpstr>Air Quality Index Mapping Using Model, Regulatory Monitor, and Sensor Data in Real-Time</vt:lpstr>
      <vt:lpstr>Acknowledgements</vt:lpstr>
      <vt:lpstr>The South Coast AQMD</vt:lpstr>
      <vt:lpstr>Current Methods of Displaying Real-Time Air Quality Data</vt:lpstr>
      <vt:lpstr>Monitor/Model/Sensor Blended Map</vt:lpstr>
      <vt:lpstr>The User Experience</vt:lpstr>
      <vt:lpstr>The User Experience</vt:lpstr>
      <vt:lpstr>Treatment of Low-Cost Sensor PM2.5 Data</vt:lpstr>
      <vt:lpstr>Can We Trust the Low-Cost Sensor Data?</vt:lpstr>
      <vt:lpstr>Blending Monitor/Model/Sensor Data</vt:lpstr>
      <vt:lpstr>Evaluating Performance Compared to Other Methods</vt:lpstr>
      <vt:lpstr>Additional Evaluation of PM2.5 Performance with Monitoring Data from Independent Data Sets</vt:lpstr>
      <vt:lpstr>Additional Advantages of Blended Map During Wildfires</vt:lpstr>
      <vt:lpstr>Map Performance Excels During Wildfires</vt:lpstr>
      <vt:lpstr>Our Progress</vt:lpstr>
      <vt:lpstr>Conclusions</vt:lpstr>
      <vt:lpstr>Backup Slides</vt:lpstr>
      <vt:lpstr>Process to Generate AQI Values</vt:lpstr>
      <vt:lpstr>PurpleAir Calibration</vt:lpstr>
      <vt:lpstr>PurpleAir Calibration</vt:lpstr>
      <vt:lpstr>Sensor Blending Method</vt:lpstr>
      <vt:lpstr>Using Gravimetric Monitor Data to Evaluate Performance</vt:lpstr>
      <vt:lpstr>Including PM10 Measurements from Surrounding Areas Produces More Realistic AQI</vt:lpstr>
    </vt:vector>
  </TitlesOfParts>
  <Company>South Coast A.Q.M.D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Quality Progress in the South Coast Air Basin</dc:title>
  <dc:creator>Scott Epstein</dc:creator>
  <cp:lastModifiedBy>Stephanie Steigman</cp:lastModifiedBy>
  <cp:revision>144</cp:revision>
  <dcterms:created xsi:type="dcterms:W3CDTF">2019-09-04T20:21:30Z</dcterms:created>
  <dcterms:modified xsi:type="dcterms:W3CDTF">2020-08-24T15:53:22Z</dcterms:modified>
</cp:coreProperties>
</file>