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2" r:id="rId3"/>
    <p:sldId id="268" r:id="rId4"/>
    <p:sldId id="256" r:id="rId5"/>
    <p:sldId id="260" r:id="rId6"/>
    <p:sldId id="259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7" d="100"/>
          <a:sy n="97" d="100"/>
        </p:scale>
        <p:origin x="96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C24DE9-FE6D-4725-89AD-87E051DF944D}" type="doc">
      <dgm:prSet loTypeId="urn:microsoft.com/office/officeart/2009/layout/CircleArrowProcess" loCatId="cycle" qsTypeId="urn:microsoft.com/office/officeart/2005/8/quickstyle/simple1" qsCatId="simple" csTypeId="urn:microsoft.com/office/officeart/2005/8/colors/accent6_3" csCatId="accent6" phldr="1"/>
      <dgm:spPr/>
      <dgm:t>
        <a:bodyPr/>
        <a:lstStyle/>
        <a:p>
          <a:endParaRPr lang="en-US"/>
        </a:p>
      </dgm:t>
    </dgm:pt>
    <dgm:pt modelId="{86A44C3D-A65B-4785-825A-D019E1F82913}">
      <dgm:prSet phldrT="[Text]" custT="1"/>
      <dgm:spPr/>
      <dgm:t>
        <a:bodyPr/>
        <a:lstStyle/>
        <a:p>
          <a:r>
            <a:rPr lang="en-US" sz="900" b="0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</a:rPr>
            <a:t>Air Quality</a:t>
          </a:r>
        </a:p>
      </dgm:t>
    </dgm:pt>
    <dgm:pt modelId="{E9BE926C-8126-49F7-B10A-37FB1D4A7E04}" type="parTrans" cxnId="{870DEF03-3CDD-4482-830E-189490CE641A}">
      <dgm:prSet/>
      <dgm:spPr/>
      <dgm:t>
        <a:bodyPr/>
        <a:lstStyle/>
        <a:p>
          <a:endParaRPr lang="en-US"/>
        </a:p>
      </dgm:t>
    </dgm:pt>
    <dgm:pt modelId="{013ECA5E-1494-483D-A037-18F7A0F94010}" type="sibTrans" cxnId="{870DEF03-3CDD-4482-830E-189490CE641A}">
      <dgm:prSet/>
      <dgm:spPr/>
      <dgm:t>
        <a:bodyPr/>
        <a:lstStyle/>
        <a:p>
          <a:endParaRPr lang="en-US"/>
        </a:p>
      </dgm:t>
    </dgm:pt>
    <dgm:pt modelId="{2EF9EBA8-FA8C-4839-9F57-6796771265D1}">
      <dgm:prSet phldrT="[Text]" custT="1"/>
      <dgm:spPr/>
      <dgm:t>
        <a:bodyPr/>
        <a:lstStyle/>
        <a:p>
          <a:r>
            <a:rPr lang="en-US" sz="900" b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</a:rPr>
            <a:t>Energy</a:t>
          </a:r>
          <a:endParaRPr lang="en-US" sz="900" b="0" dirty="0">
            <a:solidFill>
              <a:schemeClr val="accent2">
                <a:lumMod val="50000"/>
              </a:schemeClr>
            </a:solidFill>
            <a:latin typeface="Calibri" panose="020F0502020204030204" pitchFamily="34" charset="0"/>
          </a:endParaRPr>
        </a:p>
      </dgm:t>
    </dgm:pt>
    <dgm:pt modelId="{734D2F49-CEC4-47BB-A335-B23ECFA140A2}" type="parTrans" cxnId="{EDACA83C-3148-4548-BE6B-ABFB2EA2F21A}">
      <dgm:prSet/>
      <dgm:spPr/>
      <dgm:t>
        <a:bodyPr/>
        <a:lstStyle/>
        <a:p>
          <a:endParaRPr lang="en-US"/>
        </a:p>
      </dgm:t>
    </dgm:pt>
    <dgm:pt modelId="{93C3EB0A-BECF-4BCE-A5A1-7F6524C2460B}" type="sibTrans" cxnId="{EDACA83C-3148-4548-BE6B-ABFB2EA2F21A}">
      <dgm:prSet/>
      <dgm:spPr/>
      <dgm:t>
        <a:bodyPr/>
        <a:lstStyle/>
        <a:p>
          <a:endParaRPr lang="en-US"/>
        </a:p>
      </dgm:t>
    </dgm:pt>
    <dgm:pt modelId="{0CF18235-F681-4EEE-A25E-638374D932D5}">
      <dgm:prSet phldrT="[Text]" custT="1"/>
      <dgm:spPr/>
      <dgm:t>
        <a:bodyPr/>
        <a:lstStyle/>
        <a:p>
          <a:r>
            <a:rPr lang="en-US" sz="900" b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</a:rPr>
            <a:t>Sustainability</a:t>
          </a:r>
          <a:endParaRPr lang="en-US" sz="900" b="0" dirty="0">
            <a:solidFill>
              <a:schemeClr val="accent2">
                <a:lumMod val="50000"/>
              </a:schemeClr>
            </a:solidFill>
            <a:latin typeface="Calibri" panose="020F0502020204030204" pitchFamily="34" charset="0"/>
          </a:endParaRPr>
        </a:p>
      </dgm:t>
    </dgm:pt>
    <dgm:pt modelId="{94ED30CF-F9C1-4175-A292-546DE238C575}" type="parTrans" cxnId="{5FB9A0D2-6F36-4909-87F6-76AE6A3A829B}">
      <dgm:prSet/>
      <dgm:spPr/>
      <dgm:t>
        <a:bodyPr/>
        <a:lstStyle/>
        <a:p>
          <a:endParaRPr lang="en-US"/>
        </a:p>
      </dgm:t>
    </dgm:pt>
    <dgm:pt modelId="{20892780-2BD3-40D3-B0A8-9EEA4443DC5F}" type="sibTrans" cxnId="{5FB9A0D2-6F36-4909-87F6-76AE6A3A829B}">
      <dgm:prSet/>
      <dgm:spPr/>
      <dgm:t>
        <a:bodyPr/>
        <a:lstStyle/>
        <a:p>
          <a:endParaRPr lang="en-US"/>
        </a:p>
      </dgm:t>
    </dgm:pt>
    <dgm:pt modelId="{D14C9FC2-2F8F-4A11-830D-4AA99088AD3D}" type="pres">
      <dgm:prSet presAssocID="{26C24DE9-FE6D-4725-89AD-87E051DF944D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B7292F68-CA22-4221-812A-1ECD903F6059}" type="pres">
      <dgm:prSet presAssocID="{86A44C3D-A65B-4785-825A-D019E1F82913}" presName="Accent1" presStyleCnt="0"/>
      <dgm:spPr/>
    </dgm:pt>
    <dgm:pt modelId="{28AC722D-76FB-4502-8D60-6B2EA063C21A}" type="pres">
      <dgm:prSet presAssocID="{86A44C3D-A65B-4785-825A-D019E1F82913}" presName="Accent" presStyleLbl="node1" presStyleIdx="0" presStyleCnt="3"/>
      <dgm:spPr/>
    </dgm:pt>
    <dgm:pt modelId="{DFCAE7C1-486F-4D68-B023-0BD1C2D893A1}" type="pres">
      <dgm:prSet presAssocID="{86A44C3D-A65B-4785-825A-D019E1F82913}" presName="Parent1" presStyleLbl="revTx" presStyleIdx="0" presStyleCnt="3" custScaleX="122638">
        <dgm:presLayoutVars>
          <dgm:chMax val="1"/>
          <dgm:chPref val="1"/>
          <dgm:bulletEnabled val="1"/>
        </dgm:presLayoutVars>
      </dgm:prSet>
      <dgm:spPr/>
    </dgm:pt>
    <dgm:pt modelId="{6D53D674-2B36-4DD2-A4AF-A43831ECAE3A}" type="pres">
      <dgm:prSet presAssocID="{2EF9EBA8-FA8C-4839-9F57-6796771265D1}" presName="Accent2" presStyleCnt="0"/>
      <dgm:spPr/>
    </dgm:pt>
    <dgm:pt modelId="{C40DCE4D-8580-4B8B-A7CD-C2CE59A320B8}" type="pres">
      <dgm:prSet presAssocID="{2EF9EBA8-FA8C-4839-9F57-6796771265D1}" presName="Accent" presStyleLbl="node1" presStyleIdx="1" presStyleCnt="3"/>
      <dgm:spPr/>
    </dgm:pt>
    <dgm:pt modelId="{04693115-B433-4061-830C-042482DA13D3}" type="pres">
      <dgm:prSet presAssocID="{2EF9EBA8-FA8C-4839-9F57-6796771265D1}" presName="Parent2" presStyleLbl="revTx" presStyleIdx="1" presStyleCnt="3" custScaleX="122638">
        <dgm:presLayoutVars>
          <dgm:chMax val="1"/>
          <dgm:chPref val="1"/>
          <dgm:bulletEnabled val="1"/>
        </dgm:presLayoutVars>
      </dgm:prSet>
      <dgm:spPr/>
    </dgm:pt>
    <dgm:pt modelId="{3F2532C6-8234-40DB-BD54-C85538B19322}" type="pres">
      <dgm:prSet presAssocID="{0CF18235-F681-4EEE-A25E-638374D932D5}" presName="Accent3" presStyleCnt="0"/>
      <dgm:spPr/>
    </dgm:pt>
    <dgm:pt modelId="{B35AD84C-0A09-4A16-94E4-DF164D2B14E7}" type="pres">
      <dgm:prSet presAssocID="{0CF18235-F681-4EEE-A25E-638374D932D5}" presName="Accent" presStyleLbl="node1" presStyleIdx="2" presStyleCnt="3"/>
      <dgm:spPr/>
    </dgm:pt>
    <dgm:pt modelId="{756F4347-4574-452A-BD72-85395F15F5C1}" type="pres">
      <dgm:prSet presAssocID="{0CF18235-F681-4EEE-A25E-638374D932D5}" presName="Parent3" presStyleLbl="revTx" presStyleIdx="2" presStyleCnt="3" custScaleX="122638">
        <dgm:presLayoutVars>
          <dgm:chMax val="1"/>
          <dgm:chPref val="1"/>
          <dgm:bulletEnabled val="1"/>
        </dgm:presLayoutVars>
      </dgm:prSet>
      <dgm:spPr/>
    </dgm:pt>
  </dgm:ptLst>
  <dgm:cxnLst>
    <dgm:cxn modelId="{870DEF03-3CDD-4482-830E-189490CE641A}" srcId="{26C24DE9-FE6D-4725-89AD-87E051DF944D}" destId="{86A44C3D-A65B-4785-825A-D019E1F82913}" srcOrd="0" destOrd="0" parTransId="{E9BE926C-8126-49F7-B10A-37FB1D4A7E04}" sibTransId="{013ECA5E-1494-483D-A037-18F7A0F94010}"/>
    <dgm:cxn modelId="{EDACA83C-3148-4548-BE6B-ABFB2EA2F21A}" srcId="{26C24DE9-FE6D-4725-89AD-87E051DF944D}" destId="{2EF9EBA8-FA8C-4839-9F57-6796771265D1}" srcOrd="1" destOrd="0" parTransId="{734D2F49-CEC4-47BB-A335-B23ECFA140A2}" sibTransId="{93C3EB0A-BECF-4BCE-A5A1-7F6524C2460B}"/>
    <dgm:cxn modelId="{CC61D95C-289C-40FB-BE6F-8DC53BFDF44E}" type="presOf" srcId="{0CF18235-F681-4EEE-A25E-638374D932D5}" destId="{756F4347-4574-452A-BD72-85395F15F5C1}" srcOrd="0" destOrd="0" presId="urn:microsoft.com/office/officeart/2009/layout/CircleArrowProcess"/>
    <dgm:cxn modelId="{8F2FA16D-2770-4BC4-BF19-0FBFC6D09AC6}" type="presOf" srcId="{26C24DE9-FE6D-4725-89AD-87E051DF944D}" destId="{D14C9FC2-2F8F-4A11-830D-4AA99088AD3D}" srcOrd="0" destOrd="0" presId="urn:microsoft.com/office/officeart/2009/layout/CircleArrowProcess"/>
    <dgm:cxn modelId="{2C5E7773-A57E-46C5-B60A-2256BE7370D7}" type="presOf" srcId="{2EF9EBA8-FA8C-4839-9F57-6796771265D1}" destId="{04693115-B433-4061-830C-042482DA13D3}" srcOrd="0" destOrd="0" presId="urn:microsoft.com/office/officeart/2009/layout/CircleArrowProcess"/>
    <dgm:cxn modelId="{60ECB1CE-0C5D-4976-9442-0D285035DF58}" type="presOf" srcId="{86A44C3D-A65B-4785-825A-D019E1F82913}" destId="{DFCAE7C1-486F-4D68-B023-0BD1C2D893A1}" srcOrd="0" destOrd="0" presId="urn:microsoft.com/office/officeart/2009/layout/CircleArrowProcess"/>
    <dgm:cxn modelId="{5FB9A0D2-6F36-4909-87F6-76AE6A3A829B}" srcId="{26C24DE9-FE6D-4725-89AD-87E051DF944D}" destId="{0CF18235-F681-4EEE-A25E-638374D932D5}" srcOrd="2" destOrd="0" parTransId="{94ED30CF-F9C1-4175-A292-546DE238C575}" sibTransId="{20892780-2BD3-40D3-B0A8-9EEA4443DC5F}"/>
    <dgm:cxn modelId="{34F2A72D-C1C9-401B-8495-C8871C30C13C}" type="presParOf" srcId="{D14C9FC2-2F8F-4A11-830D-4AA99088AD3D}" destId="{B7292F68-CA22-4221-812A-1ECD903F6059}" srcOrd="0" destOrd="0" presId="urn:microsoft.com/office/officeart/2009/layout/CircleArrowProcess"/>
    <dgm:cxn modelId="{0B6EF915-3FE7-4218-944B-95A557486574}" type="presParOf" srcId="{B7292F68-CA22-4221-812A-1ECD903F6059}" destId="{28AC722D-76FB-4502-8D60-6B2EA063C21A}" srcOrd="0" destOrd="0" presId="urn:microsoft.com/office/officeart/2009/layout/CircleArrowProcess"/>
    <dgm:cxn modelId="{843AD238-1D03-4C86-9454-C829FE26676E}" type="presParOf" srcId="{D14C9FC2-2F8F-4A11-830D-4AA99088AD3D}" destId="{DFCAE7C1-486F-4D68-B023-0BD1C2D893A1}" srcOrd="1" destOrd="0" presId="urn:microsoft.com/office/officeart/2009/layout/CircleArrowProcess"/>
    <dgm:cxn modelId="{D304C080-C7D2-4AD9-9956-1852324D3763}" type="presParOf" srcId="{D14C9FC2-2F8F-4A11-830D-4AA99088AD3D}" destId="{6D53D674-2B36-4DD2-A4AF-A43831ECAE3A}" srcOrd="2" destOrd="0" presId="urn:microsoft.com/office/officeart/2009/layout/CircleArrowProcess"/>
    <dgm:cxn modelId="{AD2EF1D6-7437-4D3B-AE7A-F2A897851FAA}" type="presParOf" srcId="{6D53D674-2B36-4DD2-A4AF-A43831ECAE3A}" destId="{C40DCE4D-8580-4B8B-A7CD-C2CE59A320B8}" srcOrd="0" destOrd="0" presId="urn:microsoft.com/office/officeart/2009/layout/CircleArrowProcess"/>
    <dgm:cxn modelId="{2124638A-6012-4F52-B0CA-07AE8E3E8F6D}" type="presParOf" srcId="{D14C9FC2-2F8F-4A11-830D-4AA99088AD3D}" destId="{04693115-B433-4061-830C-042482DA13D3}" srcOrd="3" destOrd="0" presId="urn:microsoft.com/office/officeart/2009/layout/CircleArrowProcess"/>
    <dgm:cxn modelId="{098F7A36-3691-4625-8F97-52E609A8BC07}" type="presParOf" srcId="{D14C9FC2-2F8F-4A11-830D-4AA99088AD3D}" destId="{3F2532C6-8234-40DB-BD54-C85538B19322}" srcOrd="4" destOrd="0" presId="urn:microsoft.com/office/officeart/2009/layout/CircleArrowProcess"/>
    <dgm:cxn modelId="{F8E6E5CF-8A1B-4B72-B79A-D7C90328E185}" type="presParOf" srcId="{3F2532C6-8234-40DB-BD54-C85538B19322}" destId="{B35AD84C-0A09-4A16-94E4-DF164D2B14E7}" srcOrd="0" destOrd="0" presId="urn:microsoft.com/office/officeart/2009/layout/CircleArrowProcess"/>
    <dgm:cxn modelId="{DED9083E-2DC7-4A18-AF1B-7947E2599072}" type="presParOf" srcId="{D14C9FC2-2F8F-4A11-830D-4AA99088AD3D}" destId="{756F4347-4574-452A-BD72-85395F15F5C1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AC722D-76FB-4502-8D60-6B2EA063C21A}">
      <dsp:nvSpPr>
        <dsp:cNvPr id="0" name=""/>
        <dsp:cNvSpPr/>
      </dsp:nvSpPr>
      <dsp:spPr>
        <a:xfrm>
          <a:off x="875667" y="0"/>
          <a:ext cx="1160033" cy="1160209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CAE7C1-486F-4D68-B023-0BD1C2D893A1}">
      <dsp:nvSpPr>
        <dsp:cNvPr id="0" name=""/>
        <dsp:cNvSpPr/>
      </dsp:nvSpPr>
      <dsp:spPr>
        <a:xfrm>
          <a:off x="1059109" y="418870"/>
          <a:ext cx="790534" cy="3222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kern="1200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</a:rPr>
            <a:t>Air Quality</a:t>
          </a:r>
        </a:p>
      </dsp:txBody>
      <dsp:txXfrm>
        <a:off x="1059109" y="418870"/>
        <a:ext cx="790534" cy="322226"/>
      </dsp:txXfrm>
    </dsp:sp>
    <dsp:sp modelId="{C40DCE4D-8580-4B8B-A7CD-C2CE59A320B8}">
      <dsp:nvSpPr>
        <dsp:cNvPr id="0" name=""/>
        <dsp:cNvSpPr/>
      </dsp:nvSpPr>
      <dsp:spPr>
        <a:xfrm>
          <a:off x="553471" y="666626"/>
          <a:ext cx="1160033" cy="1160209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6">
            <a:shade val="80000"/>
            <a:hueOff val="20115"/>
            <a:satOff val="-1157"/>
            <a:lumOff val="1380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693115-B433-4061-830C-042482DA13D3}">
      <dsp:nvSpPr>
        <dsp:cNvPr id="0" name=""/>
        <dsp:cNvSpPr/>
      </dsp:nvSpPr>
      <dsp:spPr>
        <a:xfrm>
          <a:off x="738221" y="1089353"/>
          <a:ext cx="790534" cy="3222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kern="120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</a:rPr>
            <a:t>Energy</a:t>
          </a:r>
          <a:endParaRPr lang="en-US" sz="900" b="0" kern="1200" dirty="0">
            <a:solidFill>
              <a:schemeClr val="accent2">
                <a:lumMod val="50000"/>
              </a:schemeClr>
            </a:solidFill>
            <a:latin typeface="Calibri" panose="020F0502020204030204" pitchFamily="34" charset="0"/>
          </a:endParaRPr>
        </a:p>
      </dsp:txBody>
      <dsp:txXfrm>
        <a:off x="738221" y="1089353"/>
        <a:ext cx="790534" cy="322226"/>
      </dsp:txXfrm>
    </dsp:sp>
    <dsp:sp modelId="{B35AD84C-0A09-4A16-94E4-DF164D2B14E7}">
      <dsp:nvSpPr>
        <dsp:cNvPr id="0" name=""/>
        <dsp:cNvSpPr/>
      </dsp:nvSpPr>
      <dsp:spPr>
        <a:xfrm>
          <a:off x="958230" y="1413026"/>
          <a:ext cx="996648" cy="997047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6">
            <a:shade val="80000"/>
            <a:hueOff val="40230"/>
            <a:satOff val="-2313"/>
            <a:lumOff val="2761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6F4347-4574-452A-BD72-85395F15F5C1}">
      <dsp:nvSpPr>
        <dsp:cNvPr id="0" name=""/>
        <dsp:cNvSpPr/>
      </dsp:nvSpPr>
      <dsp:spPr>
        <a:xfrm>
          <a:off x="1060634" y="1760800"/>
          <a:ext cx="790534" cy="3222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kern="120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</a:rPr>
            <a:t>Sustainability</a:t>
          </a:r>
          <a:endParaRPr lang="en-US" sz="900" b="0" kern="1200" dirty="0">
            <a:solidFill>
              <a:schemeClr val="accent2">
                <a:lumMod val="50000"/>
              </a:schemeClr>
            </a:solidFill>
            <a:latin typeface="Calibri" panose="020F0502020204030204" pitchFamily="34" charset="0"/>
          </a:endParaRPr>
        </a:p>
      </dsp:txBody>
      <dsp:txXfrm>
        <a:off x="1060634" y="1760800"/>
        <a:ext cx="790534" cy="3222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AD59E-A50A-4765-AF37-4410156AEB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0795A9-FB48-4B4F-8B05-B04E7877DB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D86521-39E9-41CD-AC2E-FFD0F6D68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B8CE-7290-4DA5-BD3A-A82A1EF972D3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6F8C03-6F2C-4FCC-8163-10F59AF7E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1D197A-82CC-4A73-B1EE-41386E5FE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25C82-842D-452D-9118-07B1F74DB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006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86F9C-61A7-4993-B3CE-FB816F019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B57271-7A14-4DA2-8248-226F4BE042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78216B-18BD-482A-B6DF-3736EF563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B8CE-7290-4DA5-BD3A-A82A1EF972D3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31D529-17DB-41F8-9AD6-004B501AA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2169D3-F629-41B8-88A0-35A41DC84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25C82-842D-452D-9118-07B1F74DB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282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D65913-905B-4BEA-A347-E6195BE131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F03009-3354-47AA-84CD-0268FEAA73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66287C-E304-4F0C-BDC9-3EA5916C1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B8CE-7290-4DA5-BD3A-A82A1EF972D3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1F0CA7-B1D3-4334-A828-C4339CECA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008F78-993E-4779-9384-A085B12D7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25C82-842D-452D-9118-07B1F74DB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822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8" name="Rounded Rectangle 7"/>
          <p:cNvSpPr/>
          <p:nvPr userDrawn="1"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593979" y="1823721"/>
            <a:ext cx="11090021" cy="919479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u="sng" dirty="0">
                <a:solidFill>
                  <a:schemeClr val="tx2">
                    <a:lumMod val="75000"/>
                  </a:schemeClr>
                </a:solidFill>
                <a:effectLst/>
              </a:rPr>
              <a:t>DIVISION OF AIR QUALITY</a:t>
            </a:r>
          </a:p>
          <a:p>
            <a:pPr algn="ctr"/>
            <a:r>
              <a:rPr lang="en-US" sz="1800" baseline="0" dirty="0">
                <a:solidFill>
                  <a:schemeClr val="tx2">
                    <a:lumMod val="75000"/>
                  </a:schemeClr>
                </a:solidFill>
                <a:effectLst/>
              </a:rPr>
              <a:t>AIR QUALITY, ENERGY, AND SUSTAINABILITY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418B479-6B46-47D7-AF0A-744783EA276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01" y="372533"/>
            <a:ext cx="10890435" cy="13479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Diagram 3"/>
          <p:cNvGraphicFramePr/>
          <p:nvPr userDrawn="1">
            <p:extLst/>
          </p:nvPr>
        </p:nvGraphicFramePr>
        <p:xfrm>
          <a:off x="9591539" y="2890906"/>
          <a:ext cx="2589172" cy="2410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Rectangle 14"/>
          <p:cNvSpPr/>
          <p:nvPr userDrawn="1"/>
        </p:nvSpPr>
        <p:spPr>
          <a:xfrm>
            <a:off x="593980" y="5791201"/>
            <a:ext cx="11090021" cy="614679"/>
          </a:xfrm>
          <a:prstGeom prst="rect">
            <a:avLst/>
          </a:prstGeom>
          <a:solidFill>
            <a:schemeClr val="accent4">
              <a:lumMod val="40000"/>
              <a:lumOff val="60000"/>
              <a:alpha val="83000"/>
            </a:scheme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90425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en-US" dirty="0"/>
              <a:t>Slide </a:t>
            </a:r>
            <a:fld id="{D418B479-6B46-47D7-AF0A-744783EA276B}" type="slidenum">
              <a:rPr lang="en-US" smtClean="0"/>
              <a:pPr/>
              <a:t>‹#›</a:t>
            </a:fld>
            <a:r>
              <a:rPr lang="en-US" dirty="0"/>
              <a:t> of 21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8000" y="6356351"/>
            <a:ext cx="7823200" cy="365125"/>
          </a:xfrm>
        </p:spPr>
        <p:txBody>
          <a:bodyPr/>
          <a:lstStyle/>
          <a:p>
            <a:fld id="{2D51CA84-AAE5-42EE-8228-AEE50D0DCE54}" type="datetime1">
              <a:rPr lang="en-US" smtClean="0"/>
              <a:pPr/>
              <a:t>10/9/2018</a:t>
            </a:fld>
            <a:r>
              <a:rPr lang="en-US" dirty="0"/>
              <a:t> |Division of Air Quality | NJDEP | Presented by: add your name here</a:t>
            </a:r>
          </a:p>
        </p:txBody>
      </p:sp>
    </p:spTree>
    <p:extLst>
      <p:ext uri="{BB962C8B-B14F-4D97-AF65-F5344CB8AC3E}">
        <p14:creationId xmlns:p14="http://schemas.microsoft.com/office/powerpoint/2010/main" val="3957411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B79A4-6A2B-4DA2-8E93-5921B97DA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E54717-A9CF-4B93-B9E4-62E1CE877B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A48D86-FD22-4452-8B4F-97FCA960A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B8CE-7290-4DA5-BD3A-A82A1EF972D3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534742-6203-4C30-AE16-C8EB672DF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17DF28-D9E4-42CE-A9ED-14FF974C5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25C82-842D-452D-9118-07B1F74DB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160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F6396-6D86-4612-9462-4BA262110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72CF40-9D82-44A6-940C-C80EBC8D49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103C79-FA3F-4D08-A443-5D5D2CE1B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B8CE-7290-4DA5-BD3A-A82A1EF972D3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BEA92B-5F8B-4A84-B067-404CAE2E2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A5B62F-78CC-4873-8BF5-2452D1BC7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25C82-842D-452D-9118-07B1F74DB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562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918A1-42C5-49D3-8878-CED7C7149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B20942-3D4F-4E70-8CDD-486A9E83E9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1C02EA-1CB2-4890-923C-C03A20176D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62881C-DDC4-447B-8C24-3D2637810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B8CE-7290-4DA5-BD3A-A82A1EF972D3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2DBA62-269C-47AA-847D-65CB46249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1004DB-2B7E-4B47-8484-3ED00E8E2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25C82-842D-452D-9118-07B1F74DB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092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708CE-E97E-4409-9102-D1A4D83A1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97D42C-F739-4B16-A958-0C5A2B1ED5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EDC3B9-F40E-4D89-8B97-EDBFB797CE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857C65-E980-423B-B55A-39C03C3E82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79CBBF-C9A8-432F-B8E5-5E09506125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1D84EC-F855-4F7C-9A55-6ED2D248F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B8CE-7290-4DA5-BD3A-A82A1EF972D3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9C2A8C-C02E-42B5-9C95-A2E090C8B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7A8444-5DE6-45E4-BF4B-6914AEFF3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25C82-842D-452D-9118-07B1F74DB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074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FE5F4-5F38-4C74-A8C3-53C9E74A1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E70D0B-89E8-401F-BE58-00548EB9A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B8CE-7290-4DA5-BD3A-A82A1EF972D3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D3A642-8DE8-48E5-8788-312EF1A1D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5AA9DB-54C8-43D4-B9F7-210183186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25C82-842D-452D-9118-07B1F74DB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99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0D3D6-4159-4E0A-BF2E-9579D100A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B8CE-7290-4DA5-BD3A-A82A1EF972D3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0AEE64-2BC3-4F81-A187-69C0B6C66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CB10C0-A313-4BB1-B12D-FEB16FB38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25C82-842D-452D-9118-07B1F74DB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113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3D9C3-2C12-4FBD-91EB-032A9835B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C63D0E-53D9-4E5A-BA18-D3A3029C5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B0C159-8ADB-4DC8-B37F-08326B73AC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87C8C0-2360-4A26-9580-D95E2F487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B8CE-7290-4DA5-BD3A-A82A1EF972D3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D50823-0953-40D5-9E6F-10DC9DB1A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915EA1-3F1A-4AF5-9DEE-6B12322D2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25C82-842D-452D-9118-07B1F74DB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750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B591D-820B-4885-9A96-DDC969BD8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4FC628-CC76-41A6-848F-C5495E182D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463196-8B0D-4E14-89B7-FC5D88AD92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E0DAAE-70B4-4C30-AA06-6CA08C0AD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B8CE-7290-4DA5-BD3A-A82A1EF972D3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DB5C9C-7AA7-4AA9-BD21-43BBC16BA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B23A2E-21C8-4861-8952-BE0BB7249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25C82-842D-452D-9118-07B1F74DB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061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F79504-DFC5-4984-B079-0897320AA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49B2DB-E828-4496-AF2E-35799FAD42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A21B26-CF4F-474D-AF4E-3CC373D41A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8B8CE-7290-4DA5-BD3A-A82A1EF972D3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60DBAD-2193-4616-94B1-72268C580D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3A081F-F73F-464F-BBB9-6B5D866F51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25C82-842D-452D-9118-07B1F74DB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89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1"/>
            <a:ext cx="8026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RUTGERS Air Permitting Workshop | June 2016 | Presented by Type Your Name Here, NJDEP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/>
              <a:t>Slide </a:t>
            </a:r>
            <a:fld id="{D418B479-6B46-47D7-AF0A-744783EA276B}" type="slidenum">
              <a:rPr lang="en-US" smtClean="0"/>
              <a:pPr/>
              <a:t>‹#›</a:t>
            </a:fld>
            <a:r>
              <a:rPr lang="en-US"/>
              <a:t> of X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407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322D74EA-CB48-4465-AA63-D194FDB43F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81200" y="5867400"/>
            <a:ext cx="6553200" cy="457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Francis Steitz, Director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B824229-394C-4A5E-ABE4-60155923F8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1200" y="3227034"/>
            <a:ext cx="6934200" cy="963967"/>
          </a:xfrm>
        </p:spPr>
        <p:txBody>
          <a:bodyPr/>
          <a:lstStyle/>
          <a:p>
            <a:r>
              <a:rPr lang="en-US" sz="2400" dirty="0"/>
              <a:t>Estimating Cancer Risk Associated with Diesel Particulate Matter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DB8C05A-6632-4F7E-A243-696435A8D56B}"/>
              </a:ext>
            </a:extLst>
          </p:cNvPr>
          <p:cNvSpPr/>
          <p:nvPr/>
        </p:nvSpPr>
        <p:spPr>
          <a:xfrm>
            <a:off x="4563663" y="4724400"/>
            <a:ext cx="19736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entury Gothic"/>
              </a:rPr>
              <a:t>October 4, 2018</a:t>
            </a:r>
          </a:p>
        </p:txBody>
      </p:sp>
    </p:spTree>
    <p:extLst>
      <p:ext uri="{BB962C8B-B14F-4D97-AF65-F5344CB8AC3E}">
        <p14:creationId xmlns:p14="http://schemas.microsoft.com/office/powerpoint/2010/main" val="2049994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2CADD-A29B-4955-A66F-B51095140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Jersey’s Diesel Particulate Risk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C102E0-1F96-4CBB-8B19-30A5A6FBB3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the census tract 2014 National Air Toxics assessment (NATA) ambient concentrations and the California diesel particulate cancer risk factor [3.0 x 10 </a:t>
            </a:r>
            <a:r>
              <a:rPr lang="en-US" baseline="30000" dirty="0"/>
              <a:t>-4</a:t>
            </a:r>
            <a:r>
              <a:rPr lang="en-US" dirty="0"/>
              <a:t> (</a:t>
            </a:r>
            <a:r>
              <a:rPr lang="en-US" i="1" dirty="0"/>
              <a:t>u</a:t>
            </a:r>
            <a:r>
              <a:rPr lang="en-US" dirty="0"/>
              <a:t>g/m</a:t>
            </a:r>
            <a:r>
              <a:rPr lang="en-US" baseline="30000" dirty="0"/>
              <a:t>3</a:t>
            </a:r>
            <a:r>
              <a:rPr lang="en-US" dirty="0"/>
              <a:t>)</a:t>
            </a:r>
            <a:r>
              <a:rPr lang="en-US" baseline="30000" dirty="0"/>
              <a:t>-1</a:t>
            </a:r>
            <a:r>
              <a:rPr lang="en-US" dirty="0"/>
              <a:t>], a diesel census tract cancer risk was generated.</a:t>
            </a:r>
          </a:p>
          <a:p>
            <a:r>
              <a:rPr lang="en-US" dirty="0"/>
              <a:t>Combining this Census tract risk with GIS mapping software a New Jersey specific Diesel Particulate cancer risk map was created.</a:t>
            </a:r>
          </a:p>
          <a:p>
            <a:r>
              <a:rPr lang="en-US" dirty="0"/>
              <a:t>Source contribution to cancer risk for Diesel is broken down into two categories.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Onroad</a:t>
            </a:r>
            <a:r>
              <a:rPr lang="en-US" dirty="0"/>
              <a:t> mobile – 59%</a:t>
            </a:r>
          </a:p>
          <a:p>
            <a:pPr marL="0" indent="0">
              <a:buNone/>
            </a:pPr>
            <a:r>
              <a:rPr lang="en-US" dirty="0"/>
              <a:t>	Non-road mobile – 41%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9A05F2-611B-466B-81EB-9625BA748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D418B479-6B46-47D7-AF0A-744783EA276B}" type="slidenum">
              <a:rPr lang="en-US"/>
              <a:pPr/>
              <a:t>2</a:t>
            </a:fld>
            <a:r>
              <a:rPr lang="en-US" dirty="0"/>
              <a:t> of 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EA516-6F5F-4B57-8C2A-2CA50A5B5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2D51CA84-AAE5-42EE-8228-AEE50D0DCE54}" type="datetime1">
              <a:rPr lang="en-US" smtClean="0"/>
              <a:pPr/>
              <a:t>10/9/2018</a:t>
            </a:fld>
            <a:r>
              <a:rPr lang="en-US" dirty="0"/>
              <a:t> |Division of Air Quality | NJDEP | Presented by: Francis Steitz</a:t>
            </a:r>
          </a:p>
        </p:txBody>
      </p:sp>
    </p:spTree>
    <p:extLst>
      <p:ext uri="{BB962C8B-B14F-4D97-AF65-F5344CB8AC3E}">
        <p14:creationId xmlns:p14="http://schemas.microsoft.com/office/powerpoint/2010/main" val="2615242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6EB37BE3-1F52-425D-A76B-9DF66CA1CB8F}"/>
              </a:ext>
            </a:extLst>
          </p:cNvPr>
          <p:cNvSpPr txBox="1"/>
          <p:nvPr/>
        </p:nvSpPr>
        <p:spPr>
          <a:xfrm>
            <a:off x="7143216" y="5872294"/>
            <a:ext cx="33903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* Based on 2011 NATA concentrations    and California cancer risk factor.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B06AEC6-46A8-4D2A-AFDF-078792B9CF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8470" y="687896"/>
            <a:ext cx="8875059" cy="617010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B525450-809E-4F67-9DCA-46FBE5DF66FB}"/>
              </a:ext>
            </a:extLst>
          </p:cNvPr>
          <p:cNvSpPr txBox="1"/>
          <p:nvPr/>
        </p:nvSpPr>
        <p:spPr>
          <a:xfrm>
            <a:off x="3902278" y="226231"/>
            <a:ext cx="43874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Diesel Census Tract Analysis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15E271-57F3-4A16-9CE5-C39D8951F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66941"/>
            <a:ext cx="7823200" cy="365125"/>
          </a:xfrm>
        </p:spPr>
        <p:txBody>
          <a:bodyPr/>
          <a:lstStyle/>
          <a:p>
            <a:fld id="{2D51CA84-AAE5-42EE-8228-AEE50D0DCE54}" type="datetime1">
              <a:rPr lang="en-US" smtClean="0"/>
              <a:pPr/>
              <a:t>10/9/2018</a:t>
            </a:fld>
            <a:r>
              <a:rPr lang="en-US" dirty="0"/>
              <a:t> |Division of Air Quality | NJDEP | Presented by: Francis Steitz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50C868D-D998-4AEA-A5B6-D1EB52004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r>
              <a:rPr lang="en-US" dirty="0"/>
              <a:t>Slide </a:t>
            </a:r>
            <a:fld id="{D418B479-6B46-47D7-AF0A-744783EA276B}" type="slidenum">
              <a:rPr lang="en-US"/>
              <a:pPr/>
              <a:t>3</a:t>
            </a:fld>
            <a:r>
              <a:rPr lang="en-US" dirty="0"/>
              <a:t> of 5</a:t>
            </a:r>
          </a:p>
        </p:txBody>
      </p:sp>
    </p:spTree>
    <p:extLst>
      <p:ext uri="{BB962C8B-B14F-4D97-AF65-F5344CB8AC3E}">
        <p14:creationId xmlns:p14="http://schemas.microsoft.com/office/powerpoint/2010/main" val="3271090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BB7FA1F-0413-4187-99FB-47BAD6340A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461" y="671228"/>
            <a:ext cx="9437077" cy="618677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143412D-808C-4A87-A51D-D1B4F23CBC0B}"/>
              </a:ext>
            </a:extLst>
          </p:cNvPr>
          <p:cNvSpPr txBox="1"/>
          <p:nvPr/>
        </p:nvSpPr>
        <p:spPr>
          <a:xfrm>
            <a:off x="2408222" y="229467"/>
            <a:ext cx="7554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2014 NATA Pollutant Contribution to Statewide Cancer Risk (All Census Tract)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7E62D8-B013-472C-A7AF-C4869D431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8000" y="6356351"/>
            <a:ext cx="7823200" cy="365125"/>
          </a:xfrm>
        </p:spPr>
        <p:txBody>
          <a:bodyPr/>
          <a:lstStyle/>
          <a:p>
            <a:fld id="{2D51CA84-AAE5-42EE-8228-AEE50D0DCE54}" type="datetime1">
              <a:rPr lang="en-US" smtClean="0"/>
              <a:pPr/>
              <a:t>10/9/2018</a:t>
            </a:fld>
            <a:r>
              <a:rPr lang="en-US" dirty="0"/>
              <a:t> |Division of Air Quality | NJDEP | Presented by: Francis Steitz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F23ED370-DC27-42AC-AFFF-8E7AA7364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r>
              <a:rPr lang="en-US" dirty="0"/>
              <a:t>Slide </a:t>
            </a:r>
            <a:fld id="{D418B479-6B46-47D7-AF0A-744783EA276B}" type="slidenum">
              <a:rPr lang="en-US"/>
              <a:pPr/>
              <a:t>4</a:t>
            </a:fld>
            <a:r>
              <a:rPr lang="en-US" dirty="0"/>
              <a:t> of 5</a:t>
            </a:r>
          </a:p>
        </p:txBody>
      </p:sp>
    </p:spTree>
    <p:extLst>
      <p:ext uri="{BB962C8B-B14F-4D97-AF65-F5344CB8AC3E}">
        <p14:creationId xmlns:p14="http://schemas.microsoft.com/office/powerpoint/2010/main" val="383632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6F7E10B-4124-4BBF-AA5C-5F21316FF2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5885" y="621003"/>
            <a:ext cx="9440230" cy="623699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C1D657F-87D1-408B-89E6-0B6777301156}"/>
              </a:ext>
            </a:extLst>
          </p:cNvPr>
          <p:cNvSpPr txBox="1"/>
          <p:nvPr/>
        </p:nvSpPr>
        <p:spPr>
          <a:xfrm>
            <a:off x="1656784" y="251671"/>
            <a:ext cx="9159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2014 NATA Pollutant Contribution to Statewide Cancer Risk without Diesel (all </a:t>
            </a:r>
            <a:r>
              <a:rPr lang="en-US" b="1"/>
              <a:t>Census Tracts)</a:t>
            </a:r>
            <a:endParaRPr lang="en-US" b="1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0A525DD-C5BA-4F55-8742-8B1BF1652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8000" y="6356351"/>
            <a:ext cx="7823200" cy="365125"/>
          </a:xfrm>
        </p:spPr>
        <p:txBody>
          <a:bodyPr/>
          <a:lstStyle/>
          <a:p>
            <a:fld id="{2D51CA84-AAE5-42EE-8228-AEE50D0DCE54}" type="datetime1">
              <a:rPr lang="en-US" smtClean="0"/>
              <a:pPr/>
              <a:t>10/9/2018</a:t>
            </a:fld>
            <a:r>
              <a:rPr lang="en-US" dirty="0"/>
              <a:t> |Division of Air Quality | NJDEP | Presented by: Francis Steitz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7C573038-AC4A-4809-BD70-21D9C9FFF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r>
              <a:rPr lang="en-US" dirty="0"/>
              <a:t>Slide </a:t>
            </a:r>
            <a:fld id="{D418B479-6B46-47D7-AF0A-744783EA276B}" type="slidenum">
              <a:rPr lang="en-US"/>
              <a:pPr/>
              <a:t>5</a:t>
            </a:fld>
            <a:r>
              <a:rPr lang="en-US" dirty="0"/>
              <a:t> of 5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C049792-05E8-4860-9C8A-8743436B2B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603" y="621002"/>
            <a:ext cx="9430794" cy="623699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96DDE19-AD10-4F5E-AC36-7FB884E1DD7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077" y="621002"/>
            <a:ext cx="9431846" cy="6236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211234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NJDEP Template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216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Book Antiqua</vt:lpstr>
      <vt:lpstr>Calibri</vt:lpstr>
      <vt:lpstr>Calibri Light</vt:lpstr>
      <vt:lpstr>Century Gothic</vt:lpstr>
      <vt:lpstr>Office Theme</vt:lpstr>
      <vt:lpstr>NJDEP Template</vt:lpstr>
      <vt:lpstr>Estimating Cancer Risk Associated with Diesel Particulate Matter </vt:lpstr>
      <vt:lpstr>New Jersey’s Diesel Particulate Risk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Bollen, Brad</dc:creator>
  <cp:lastModifiedBy>Monique Faye</cp:lastModifiedBy>
  <cp:revision>19</cp:revision>
  <cp:lastPrinted>2018-10-04T13:55:13Z</cp:lastPrinted>
  <dcterms:created xsi:type="dcterms:W3CDTF">2018-06-15T15:20:25Z</dcterms:created>
  <dcterms:modified xsi:type="dcterms:W3CDTF">2018-10-09T20:53:57Z</dcterms:modified>
</cp:coreProperties>
</file>