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55" r:id="rId4"/>
  </p:sldMasterIdLst>
  <p:notesMasterIdLst>
    <p:notesMasterId r:id="rId24"/>
  </p:notesMasterIdLst>
  <p:handoutMasterIdLst>
    <p:handoutMasterId r:id="rId25"/>
  </p:handoutMasterIdLst>
  <p:sldIdLst>
    <p:sldId id="256" r:id="rId5"/>
    <p:sldId id="586" r:id="rId6"/>
    <p:sldId id="587" r:id="rId7"/>
    <p:sldId id="499" r:id="rId8"/>
    <p:sldId id="390" r:id="rId9"/>
    <p:sldId id="503" r:id="rId10"/>
    <p:sldId id="588" r:id="rId11"/>
    <p:sldId id="593" r:id="rId12"/>
    <p:sldId id="573" r:id="rId13"/>
    <p:sldId id="577" r:id="rId14"/>
    <p:sldId id="576" r:id="rId15"/>
    <p:sldId id="592" r:id="rId16"/>
    <p:sldId id="589" r:id="rId17"/>
    <p:sldId id="571" r:id="rId18"/>
    <p:sldId id="578" r:id="rId19"/>
    <p:sldId id="590" r:id="rId20"/>
    <p:sldId id="521" r:id="rId21"/>
    <p:sldId id="591" r:id="rId22"/>
    <p:sldId id="331" r:id="rId2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b="1" kern="1200">
        <a:solidFill>
          <a:srgbClr val="009EBF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b="1" kern="1200">
        <a:solidFill>
          <a:srgbClr val="009EBF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b="1" kern="1200">
        <a:solidFill>
          <a:srgbClr val="009EBF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b="1" kern="1200">
        <a:solidFill>
          <a:srgbClr val="009EBF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b="1" kern="1200">
        <a:solidFill>
          <a:srgbClr val="009EBF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3600" b="1" kern="1200">
        <a:solidFill>
          <a:srgbClr val="009EBF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3600" b="1" kern="1200">
        <a:solidFill>
          <a:srgbClr val="009EBF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3600" b="1" kern="1200">
        <a:solidFill>
          <a:srgbClr val="009EBF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3600" b="1" kern="1200">
        <a:solidFill>
          <a:srgbClr val="009EBF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B5DA"/>
    <a:srgbClr val="009EBF"/>
    <a:srgbClr val="0038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54" autoAdjust="0"/>
    <p:restoredTop sz="86156" autoAdjust="0"/>
  </p:normalViewPr>
  <p:slideViewPr>
    <p:cSldViewPr snapToGrid="0">
      <p:cViewPr varScale="1">
        <p:scale>
          <a:sx n="57" d="100"/>
          <a:sy n="57" d="100"/>
        </p:scale>
        <p:origin x="1368" y="36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8" y="7"/>
            <a:ext cx="3038475" cy="46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6" tIns="46370" rIns="92736" bIns="46370" numCol="1" anchor="t" anchorCtr="0" compatLnSpc="1">
            <a:prstTxWarp prst="textNoShape">
              <a:avLst/>
            </a:prstTxWarp>
          </a:bodyPr>
          <a:lstStyle>
            <a:lvl1pPr defTabSz="927456">
              <a:lnSpc>
                <a:spcPct val="100000"/>
              </a:lnSpc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45" y="7"/>
            <a:ext cx="3038475" cy="46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6" tIns="46370" rIns="92736" bIns="46370" numCol="1" anchor="t" anchorCtr="0" compatLnSpc="1">
            <a:prstTxWarp prst="textNoShape">
              <a:avLst/>
            </a:prstTxWarp>
          </a:bodyPr>
          <a:lstStyle>
            <a:lvl1pPr algn="r" defTabSz="927456">
              <a:lnSpc>
                <a:spcPct val="100000"/>
              </a:lnSpc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8" y="8829185"/>
            <a:ext cx="3038475" cy="46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6" tIns="46370" rIns="92736" bIns="46370" numCol="1" anchor="b" anchorCtr="0" compatLnSpc="1">
            <a:prstTxWarp prst="textNoShape">
              <a:avLst/>
            </a:prstTxWarp>
          </a:bodyPr>
          <a:lstStyle>
            <a:lvl1pPr defTabSz="927456">
              <a:lnSpc>
                <a:spcPct val="100000"/>
              </a:lnSpc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45" y="8829185"/>
            <a:ext cx="3038475" cy="46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6" tIns="46370" rIns="92736" bIns="46370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2AD3C43-6303-45AC-B141-9ACE821747C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8" y="7"/>
            <a:ext cx="3038475" cy="46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8" tIns="45503" rIns="91008" bIns="45503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45" y="7"/>
            <a:ext cx="3038475" cy="46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8" tIns="45503" rIns="91008" bIns="45503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9513" y="693738"/>
            <a:ext cx="4651375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6" y="4416195"/>
            <a:ext cx="5607050" cy="418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8" tIns="45503" rIns="91008" bIns="455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8" y="8829185"/>
            <a:ext cx="3038475" cy="46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8" tIns="45503" rIns="91008" bIns="45503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45" y="8829185"/>
            <a:ext cx="3038475" cy="46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8" tIns="45503" rIns="91008" bIns="45503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6146AD3B-4EE1-40A8-AD66-8923F325A35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tworkworld.com/article/3063773/security/michigan-utility-shuts-down-systems-phone-lines-email-after-ransomware-attack.html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D5CD33E-4272-4BB5-96F7-0FA069216D30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7813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bad in IT, catastrophic for control systems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hlinkClick r:id="rId3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hlinkClick r:id="rId3"/>
              </a:rPr>
              <a:t>http://www.networkworld.com/article/3063773/security/michigan-utility-shuts-down-systems-phone-lines-email-after-ransomware-attack.html</a:t>
            </a:r>
            <a:r>
              <a:rPr lang="en-US" sz="1200" dirty="0"/>
              <a:t> </a:t>
            </a:r>
          </a:p>
          <a:p>
            <a:r>
              <a:rPr lang="en-US" sz="1200" dirty="0" err="1"/>
              <a:t>Wannacry</a:t>
            </a:r>
            <a:r>
              <a:rPr lang="en-US" sz="1200" dirty="0"/>
              <a:t> – NK - May 12 2017 - 230,000 computers, 152 countries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46AD3B-4EE1-40A8-AD66-8923F325A35E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48016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46AD3B-4EE1-40A8-AD66-8923F325A35E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553117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46AD3B-4EE1-40A8-AD66-8923F325A35E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870019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46AD3B-4EE1-40A8-AD66-8923F325A35E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491231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46AD3B-4EE1-40A8-AD66-8923F325A35E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766327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46AD3B-4EE1-40A8-AD66-8923F325A35E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96631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7D1EA-FAA7-4154-A9DF-AE2A792CFBE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4754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46AD3B-4EE1-40A8-AD66-8923F325A35E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738885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46AD3B-4EE1-40A8-AD66-8923F325A35E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93551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46AD3B-4EE1-40A8-AD66-8923F325A35E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87639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46AD3B-4EE1-40A8-AD66-8923F325A35E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43295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5FEF6F-8E9B-4DF6-AD48-E7607FBC7DF6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2037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773" y="4561443"/>
            <a:ext cx="5851657" cy="432010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244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Data moves in packets of 1’s and 0’s.  </a:t>
            </a:r>
          </a:p>
          <a:p>
            <a:r>
              <a:rPr lang="en-US" dirty="0"/>
              <a:t>These are chopped up for delivery, and all the parts are routed using computers called “name servers,” using a language called “TCP/IP”</a:t>
            </a:r>
          </a:p>
          <a:p>
            <a:r>
              <a:rPr lang="en-US" dirty="0"/>
              <a:t>It works like a letter with an address, but all the words travel via different streets &amp; are put back together by the reader</a:t>
            </a:r>
          </a:p>
          <a:p>
            <a:endParaRPr lang="en-US" b="1" i="1" dirty="0">
              <a:solidFill>
                <a:srgbClr val="FF0000"/>
              </a:solidFill>
            </a:endParaRPr>
          </a:p>
          <a:p>
            <a:r>
              <a:rPr lang="en-US" b="1" i="1" dirty="0">
                <a:solidFill>
                  <a:srgbClr val="FF0000"/>
                </a:solidFill>
              </a:rPr>
              <a:t>*Secure the data itself, the thing sending data, the pipe it goes through, and the thing receiving data.</a:t>
            </a:r>
          </a:p>
          <a:p>
            <a:endParaRPr lang="en-US" b="1" i="1" baseline="0" dirty="0">
              <a:solidFill>
                <a:srgbClr val="FF0000"/>
              </a:solidFill>
            </a:endParaRPr>
          </a:p>
          <a:p>
            <a:r>
              <a:rPr lang="en-US" dirty="0"/>
              <a:t>There are five components in data communication.</a:t>
            </a:r>
          </a:p>
          <a:p>
            <a:r>
              <a:rPr lang="en-US" b="1" dirty="0"/>
              <a:t>Message:</a:t>
            </a:r>
            <a:r>
              <a:rPr lang="en-US" dirty="0"/>
              <a:t> The message is the information (data) to be communicated. It can consist of text, number, pictures, sound, video or any combination of these.</a:t>
            </a:r>
          </a:p>
          <a:p>
            <a:r>
              <a:rPr lang="en-US" b="1" dirty="0"/>
              <a:t>Sender:</a:t>
            </a:r>
            <a:r>
              <a:rPr lang="en-US" dirty="0"/>
              <a:t> The sender is the device that sends the data. It can be computer, workstation, telephone, video camera and so on.</a:t>
            </a:r>
          </a:p>
          <a:p>
            <a:r>
              <a:rPr lang="en-US" b="1" dirty="0"/>
              <a:t>Receiver:</a:t>
            </a:r>
            <a:r>
              <a:rPr lang="en-US" dirty="0"/>
              <a:t> The receiver is the device that receives the data. It can be computer, workstation, telephone, television and so on.</a:t>
            </a:r>
          </a:p>
          <a:p>
            <a:r>
              <a:rPr lang="en-US" b="1" dirty="0"/>
              <a:t>Communication Channel:</a:t>
            </a:r>
            <a:r>
              <a:rPr lang="en-US" dirty="0"/>
              <a:t> The Communication channel is the physical path by which a data travels from sender to receiver. It can be a twisted – pair wire, coaxial cable, fiber optic cable, wireless radio, or microwave etc.</a:t>
            </a:r>
          </a:p>
          <a:p>
            <a:r>
              <a:rPr lang="en-US" b="1" dirty="0"/>
              <a:t>Encoder and Decoder:</a:t>
            </a:r>
            <a:r>
              <a:rPr lang="en-US" dirty="0"/>
              <a:t> Without these, two devices may be connected but not communicating, such as a student speaking Urdu cannot understand a student who speaks only German without a translator.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E68C6-E457-C342-B93B-ADCBD7EC181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138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1600" dirty="0"/>
              <a:t>The bad guy’s  aim is to establish credentials and administrative rights on a system – to “own” or “</a:t>
            </a:r>
            <a:r>
              <a:rPr lang="en-US" sz="1600" dirty="0" err="1"/>
              <a:t>pwn</a:t>
            </a:r>
            <a:r>
              <a:rPr lang="en-US" sz="1600" dirty="0"/>
              <a:t>” it.</a:t>
            </a:r>
          </a:p>
          <a:p>
            <a:r>
              <a:rPr lang="en-US" sz="1800" dirty="0"/>
              <a:t>While </a:t>
            </a:r>
            <a:r>
              <a:rPr lang="en-US" sz="1800" dirty="0" err="1"/>
              <a:t>waterholing</a:t>
            </a:r>
            <a:r>
              <a:rPr lang="en-US" sz="1800" dirty="0"/>
              <a:t>, backdoor attacks, SQL injection, tampering, and brute force cracking were significant in criminal </a:t>
            </a:r>
            <a:r>
              <a:rPr lang="en-US" sz="1600" dirty="0"/>
              <a:t>operations</a:t>
            </a:r>
            <a:r>
              <a:rPr lang="en-US" sz="1800" dirty="0"/>
              <a:t>…</a:t>
            </a:r>
          </a:p>
          <a:p>
            <a:r>
              <a:rPr lang="en-US" sz="1600" dirty="0"/>
              <a:t>Most newsworthy info operations and cyberattacks start with phishing.</a:t>
            </a:r>
          </a:p>
          <a:p>
            <a:r>
              <a:rPr lang="en-US" sz="1800" dirty="0"/>
              <a:t>More than 95% of attacks tied to nation-states used phishing to gain a foothold.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7D1EA-FAA7-4154-A9DF-AE2A792CFBE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326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software and firmware can basically do four things: read, write, copy, delete.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46AD3B-4EE1-40A8-AD66-8923F325A35E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21818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rgbClr val="55AECD"/>
              </a:buClr>
              <a:buSzPct val="75000"/>
              <a:buFont typeface="Wingdings" pitchFamily="2" charset="2"/>
              <a:buChar char="q"/>
              <a:tabLst/>
              <a:defRPr/>
            </a:pP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3866"/>
                </a:solidFill>
                <a:effectLst/>
                <a:uLnTx/>
                <a:uFillTx/>
                <a:latin typeface="Arial"/>
                <a:ea typeface="ＭＳ Ｐゴシック" charset="0"/>
              </a:rPr>
              <a:t>ThreatSim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3866"/>
                </a:solidFill>
                <a:effectLst/>
                <a:uLnTx/>
                <a:uFillTx/>
                <a:latin typeface="Arial"/>
                <a:ea typeface="ＭＳ Ｐゴシック" charset="0"/>
              </a:rPr>
              <a:t>:  3 emails gets you a 50% chance, and by 9 you’re over 90%.</a:t>
            </a:r>
          </a:p>
          <a:p>
            <a:pPr marL="342900" marR="0" lvl="0" indent="-342900" algn="l" defTabSz="914400" rtl="0" eaLnBrk="0" fontAlgn="base" latinLnBrk="0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rgbClr val="55AECD"/>
              </a:buClr>
              <a:buSzPct val="75000"/>
              <a:buFont typeface="Wingdings" pitchFamily="2" charset="2"/>
              <a:buChar char="q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3866"/>
                </a:solidFill>
                <a:effectLst/>
                <a:uLnTx/>
                <a:uFillTx/>
                <a:latin typeface="Arial"/>
                <a:ea typeface="ＭＳ Ｐゴシック" charset="0"/>
              </a:rPr>
              <a:t>Most clicks occur within 12 hours of sending, and most breaches (around 2/3) take months to discover.</a:t>
            </a:r>
          </a:p>
          <a:p>
            <a:pPr marL="342900" marR="0" lvl="0" indent="-342900" algn="l" defTabSz="914400" rtl="0" eaLnBrk="0" fontAlgn="base" latinLnBrk="0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rgbClr val="55AECD"/>
              </a:buClr>
              <a:buSzPct val="75000"/>
              <a:buFont typeface="Wingdings" pitchFamily="2" charset="2"/>
              <a:buChar char="q"/>
              <a:tabLst/>
              <a:defRPr/>
            </a:pPr>
            <a:r>
              <a:rPr lang="en-US" sz="1200" dirty="0"/>
              <a:t>More than 95% of attacks tied to nation-states used phishing to gain a foothold.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3866"/>
              </a:solidFill>
              <a:effectLst/>
              <a:uLnTx/>
              <a:uFillTx/>
              <a:latin typeface="Arial"/>
              <a:ea typeface="ＭＳ Ｐゴシック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7D1EA-FAA7-4154-A9DF-AE2A792CFBE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448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46AD3B-4EE1-40A8-AD66-8923F325A35E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57029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5"/>
          <p:cNvSpPr>
            <a:spLocks noChangeArrowheads="1"/>
          </p:cNvSpPr>
          <p:nvPr userDrawn="1"/>
        </p:nvSpPr>
        <p:spPr bwMode="auto">
          <a:xfrm>
            <a:off x="0" y="2590800"/>
            <a:ext cx="7315200" cy="4267200"/>
          </a:xfrm>
          <a:prstGeom prst="rect">
            <a:avLst/>
          </a:prstGeom>
          <a:solidFill>
            <a:srgbClr val="0038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rgbClr val="009EBF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600" b="1">
                <a:solidFill>
                  <a:srgbClr val="009EBF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600" b="1">
                <a:solidFill>
                  <a:srgbClr val="009EBF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600" b="1">
                <a:solidFill>
                  <a:srgbClr val="009EBF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600" b="1">
                <a:solidFill>
                  <a:srgbClr val="009EBF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9EBF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9EBF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9EBF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9EBF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endParaRPr lang="en-US" alt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934200" y="2590800"/>
            <a:ext cx="1600200" cy="4267200"/>
          </a:xfrm>
          <a:prstGeom prst="rect">
            <a:avLst/>
          </a:prstGeom>
          <a:solidFill>
            <a:srgbClr val="47B5DA">
              <a:alpha val="7803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rgbClr val="009EBF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600" b="1">
                <a:solidFill>
                  <a:srgbClr val="009EBF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600" b="1">
                <a:solidFill>
                  <a:srgbClr val="009EBF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600" b="1">
                <a:solidFill>
                  <a:srgbClr val="009EBF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600" b="1">
                <a:solidFill>
                  <a:srgbClr val="009EBF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9EBF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9EBF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9EBF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9EBF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endParaRPr lang="en-US" altLang="en-US" dirty="0"/>
          </a:p>
        </p:txBody>
      </p:sp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7620000" y="0"/>
            <a:ext cx="1524000" cy="6858000"/>
          </a:xfrm>
          <a:prstGeom prst="rect">
            <a:avLst/>
          </a:prstGeom>
          <a:solidFill>
            <a:srgbClr val="47B5DA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rgbClr val="009EBF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600" b="1">
                <a:solidFill>
                  <a:srgbClr val="009EBF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600" b="1">
                <a:solidFill>
                  <a:srgbClr val="009EBF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600" b="1">
                <a:solidFill>
                  <a:srgbClr val="009EBF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600" b="1">
                <a:solidFill>
                  <a:srgbClr val="009EBF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9EBF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9EBF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9EBF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9EBF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endParaRPr lang="en-US" altLang="en-US" dirty="0"/>
          </a:p>
        </p:txBody>
      </p:sp>
      <p:sp>
        <p:nvSpPr>
          <p:cNvPr id="6" name="Line 22"/>
          <p:cNvSpPr>
            <a:spLocks noChangeShapeType="1"/>
          </p:cNvSpPr>
          <p:nvPr userDrawn="1"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7" name="Picture 23" descr="NACAA_2C_63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838200"/>
            <a:ext cx="4368800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28" name="AutoShape 24"/>
          <p:cNvSpPr>
            <a:spLocks noGrp="1" noChangeArrowheads="1"/>
          </p:cNvSpPr>
          <p:nvPr>
            <p:ph type="ctrTitle" sz="quarter"/>
          </p:nvPr>
        </p:nvSpPr>
        <p:spPr>
          <a:xfrm>
            <a:off x="2133600" y="2209800"/>
            <a:ext cx="5181600" cy="3810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>
              <a:lnSpc>
                <a:spcPct val="11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8594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07199-75DC-40C9-97F4-34EB5B1682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682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533400"/>
            <a:ext cx="1981200" cy="51720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533400"/>
            <a:ext cx="5791200" cy="5172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07199-75DC-40C9-97F4-34EB5B1682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81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07199-75DC-40C9-97F4-34EB5B1682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631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07199-75DC-40C9-97F4-34EB5B1682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249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581400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81200"/>
            <a:ext cx="3581400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07199-75DC-40C9-97F4-34EB5B1682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833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07199-75DC-40C9-97F4-34EB5B1682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491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07199-75DC-40C9-97F4-34EB5B1682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178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1317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07199-75DC-40C9-97F4-34EB5B1682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074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07199-75DC-40C9-97F4-34EB5B1682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499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533400"/>
            <a:ext cx="7924800" cy="1347788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31520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8" name="Picture 15" descr="NACAA_2C_639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867400"/>
            <a:ext cx="25146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17"/>
          <p:cNvSpPr>
            <a:spLocks noChangeArrowheads="1"/>
          </p:cNvSpPr>
          <p:nvPr userDrawn="1"/>
        </p:nvSpPr>
        <p:spPr bwMode="auto">
          <a:xfrm>
            <a:off x="0" y="152400"/>
            <a:ext cx="1295400" cy="533400"/>
          </a:xfrm>
          <a:prstGeom prst="rect">
            <a:avLst/>
          </a:prstGeom>
          <a:solidFill>
            <a:srgbClr val="47B5DA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rgbClr val="009EBF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600" b="1">
                <a:solidFill>
                  <a:srgbClr val="009EBF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600" b="1">
                <a:solidFill>
                  <a:srgbClr val="009EBF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600" b="1">
                <a:solidFill>
                  <a:srgbClr val="009EBF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600" b="1">
                <a:solidFill>
                  <a:srgbClr val="009EBF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9EBF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9EBF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9EBF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9EBF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endParaRPr lang="en-US" altLang="en-US" dirty="0"/>
          </a:p>
        </p:txBody>
      </p:sp>
      <p:sp>
        <p:nvSpPr>
          <p:cNvPr id="1030" name="Rectangle 18"/>
          <p:cNvSpPr>
            <a:spLocks noChangeArrowheads="1"/>
          </p:cNvSpPr>
          <p:nvPr userDrawn="1"/>
        </p:nvSpPr>
        <p:spPr bwMode="auto">
          <a:xfrm>
            <a:off x="3276600" y="152400"/>
            <a:ext cx="1066800" cy="533400"/>
          </a:xfrm>
          <a:prstGeom prst="rect">
            <a:avLst/>
          </a:prstGeom>
          <a:solidFill>
            <a:srgbClr val="003866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rgbClr val="009EBF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600" b="1">
                <a:solidFill>
                  <a:srgbClr val="009EBF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600" b="1">
                <a:solidFill>
                  <a:srgbClr val="009EBF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600" b="1">
                <a:solidFill>
                  <a:srgbClr val="009EBF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600" b="1">
                <a:solidFill>
                  <a:srgbClr val="009EBF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9EBF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9EBF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9EBF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9EBF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endParaRPr lang="en-US" altLang="en-US" dirty="0"/>
          </a:p>
        </p:txBody>
      </p:sp>
      <p:sp>
        <p:nvSpPr>
          <p:cNvPr id="1031" name="Rectangle 19"/>
          <p:cNvSpPr>
            <a:spLocks noChangeArrowheads="1"/>
          </p:cNvSpPr>
          <p:nvPr userDrawn="1"/>
        </p:nvSpPr>
        <p:spPr bwMode="auto">
          <a:xfrm>
            <a:off x="0" y="685800"/>
            <a:ext cx="457200" cy="6172200"/>
          </a:xfrm>
          <a:prstGeom prst="rect">
            <a:avLst/>
          </a:prstGeom>
          <a:solidFill>
            <a:srgbClr val="0038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600" b="1">
                <a:solidFill>
                  <a:srgbClr val="009EBF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600" b="1">
                <a:solidFill>
                  <a:srgbClr val="009EBF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600" b="1">
                <a:solidFill>
                  <a:srgbClr val="009EBF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600" b="1">
                <a:solidFill>
                  <a:srgbClr val="009EBF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600" b="1">
                <a:solidFill>
                  <a:srgbClr val="009EBF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9EBF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9EBF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9EBF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9EBF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endParaRPr lang="en-US" altLang="en-US" dirty="0"/>
          </a:p>
        </p:txBody>
      </p:sp>
      <p:sp>
        <p:nvSpPr>
          <p:cNvPr id="1032" name="Rectangle 21"/>
          <p:cNvSpPr>
            <a:spLocks noChangeArrowheads="1"/>
          </p:cNvSpPr>
          <p:nvPr userDrawn="1"/>
        </p:nvSpPr>
        <p:spPr bwMode="auto">
          <a:xfrm>
            <a:off x="457200" y="152400"/>
            <a:ext cx="2514600" cy="533400"/>
          </a:xfrm>
          <a:prstGeom prst="rect">
            <a:avLst/>
          </a:prstGeom>
          <a:solidFill>
            <a:srgbClr val="47B5DA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rgbClr val="009EBF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600" b="1">
                <a:solidFill>
                  <a:srgbClr val="009EBF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600" b="1">
                <a:solidFill>
                  <a:srgbClr val="009EBF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600" b="1">
                <a:solidFill>
                  <a:srgbClr val="009EBF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600" b="1">
                <a:solidFill>
                  <a:srgbClr val="009EBF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9EBF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9EBF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9EBF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9EBF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endParaRPr lang="en-US" altLang="en-US" dirty="0"/>
          </a:p>
        </p:txBody>
      </p:sp>
      <p:sp>
        <p:nvSpPr>
          <p:cNvPr id="1033" name="Rectangle 22"/>
          <p:cNvSpPr>
            <a:spLocks noChangeArrowheads="1"/>
          </p:cNvSpPr>
          <p:nvPr userDrawn="1"/>
        </p:nvSpPr>
        <p:spPr bwMode="auto">
          <a:xfrm>
            <a:off x="1981200" y="152400"/>
            <a:ext cx="1752600" cy="533400"/>
          </a:xfrm>
          <a:prstGeom prst="rect">
            <a:avLst/>
          </a:prstGeom>
          <a:solidFill>
            <a:srgbClr val="47B5DA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rgbClr val="009EBF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600" b="1">
                <a:solidFill>
                  <a:srgbClr val="009EBF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600" b="1">
                <a:solidFill>
                  <a:srgbClr val="009EBF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600" b="1">
                <a:solidFill>
                  <a:srgbClr val="009EBF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600" b="1">
                <a:solidFill>
                  <a:srgbClr val="009EBF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9EBF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9EBF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9EBF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9EBF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endParaRPr lang="en-US" altLang="en-US" dirty="0"/>
          </a:p>
        </p:txBody>
      </p:sp>
      <p:sp>
        <p:nvSpPr>
          <p:cNvPr id="1034" name="Rectangle 23"/>
          <p:cNvSpPr>
            <a:spLocks noChangeArrowheads="1"/>
          </p:cNvSpPr>
          <p:nvPr userDrawn="1"/>
        </p:nvSpPr>
        <p:spPr bwMode="auto">
          <a:xfrm>
            <a:off x="4191000" y="152400"/>
            <a:ext cx="533400" cy="533400"/>
          </a:xfrm>
          <a:prstGeom prst="rect">
            <a:avLst/>
          </a:prstGeom>
          <a:solidFill>
            <a:srgbClr val="0038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rgbClr val="009EBF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600" b="1">
                <a:solidFill>
                  <a:srgbClr val="009EBF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600" b="1">
                <a:solidFill>
                  <a:srgbClr val="009EBF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600" b="1">
                <a:solidFill>
                  <a:srgbClr val="009EBF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600" b="1">
                <a:solidFill>
                  <a:srgbClr val="009EBF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9EBF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9EBF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9EBF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9EBF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endParaRPr lang="en-US" altLang="en-US" dirty="0"/>
          </a:p>
        </p:txBody>
      </p:sp>
      <p:sp>
        <p:nvSpPr>
          <p:cNvPr id="1035" name="Rectangle 25"/>
          <p:cNvSpPr>
            <a:spLocks noChangeArrowheads="1"/>
          </p:cNvSpPr>
          <p:nvPr userDrawn="1"/>
        </p:nvSpPr>
        <p:spPr bwMode="auto">
          <a:xfrm>
            <a:off x="4572000" y="152400"/>
            <a:ext cx="4572000" cy="533400"/>
          </a:xfrm>
          <a:prstGeom prst="rect">
            <a:avLst/>
          </a:prstGeom>
          <a:solidFill>
            <a:srgbClr val="0038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rgbClr val="009EBF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600" b="1">
                <a:solidFill>
                  <a:srgbClr val="009EBF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600" b="1">
                <a:solidFill>
                  <a:srgbClr val="009EBF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600" b="1">
                <a:solidFill>
                  <a:srgbClr val="009EBF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600" b="1">
                <a:solidFill>
                  <a:srgbClr val="009EBF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9EBF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9EBF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9EBF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9EBF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endParaRPr lang="en-US" altLang="en-US" dirty="0"/>
          </a:p>
        </p:txBody>
      </p:sp>
      <p:sp>
        <p:nvSpPr>
          <p:cNvPr id="1036" name="Rectangle 27"/>
          <p:cNvSpPr>
            <a:spLocks noChangeArrowheads="1"/>
          </p:cNvSpPr>
          <p:nvPr userDrawn="1"/>
        </p:nvSpPr>
        <p:spPr bwMode="auto">
          <a:xfrm>
            <a:off x="0" y="838200"/>
            <a:ext cx="838200" cy="895350"/>
          </a:xfrm>
          <a:prstGeom prst="rect">
            <a:avLst/>
          </a:prstGeom>
          <a:solidFill>
            <a:srgbClr val="47B5DA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rgbClr val="009EBF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600" b="1">
                <a:solidFill>
                  <a:srgbClr val="009EBF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600" b="1">
                <a:solidFill>
                  <a:srgbClr val="009EBF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600" b="1">
                <a:solidFill>
                  <a:srgbClr val="009EBF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600" b="1">
                <a:solidFill>
                  <a:srgbClr val="009EBF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9EBF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9EBF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9EBF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9EBF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endParaRPr lang="en-US" altLang="en-US" dirty="0"/>
          </a:p>
        </p:txBody>
      </p:sp>
      <p:sp>
        <p:nvSpPr>
          <p:cNvPr id="1037" name="Line 28"/>
          <p:cNvSpPr>
            <a:spLocks noChangeShapeType="1"/>
          </p:cNvSpPr>
          <p:nvPr userDrawn="1"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12700">
            <a:solidFill>
              <a:schemeClr val="bg1">
                <a:alpha val="50195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23668" y="62745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07199-75DC-40C9-97F4-34EB5B1682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5" r:id="rId1"/>
    <p:sldLayoutId id="2147484565" r:id="rId2"/>
    <p:sldLayoutId id="2147484566" r:id="rId3"/>
    <p:sldLayoutId id="2147484567" r:id="rId4"/>
    <p:sldLayoutId id="2147484568" r:id="rId5"/>
    <p:sldLayoutId id="2147484569" r:id="rId6"/>
    <p:sldLayoutId id="2147484570" r:id="rId7"/>
    <p:sldLayoutId id="2147484571" r:id="rId8"/>
    <p:sldLayoutId id="2147484572" r:id="rId9"/>
    <p:sldLayoutId id="2147484573" r:id="rId10"/>
    <p:sldLayoutId id="2147484574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47B5DA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47B5DA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47B5DA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47B5DA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47B5DA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47B5DA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47B5DA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47B5DA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47B5DA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40000"/>
        </a:lnSpc>
        <a:spcBef>
          <a:spcPct val="20000"/>
        </a:spcBef>
        <a:spcAft>
          <a:spcPct val="0"/>
        </a:spcAft>
        <a:buClr>
          <a:srgbClr val="55AECD"/>
        </a:buClr>
        <a:buSzPct val="75000"/>
        <a:buFont typeface="Wingdings" pitchFamily="2" charset="2"/>
        <a:buChar char="q"/>
        <a:defRPr sz="2000">
          <a:solidFill>
            <a:srgbClr val="003866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140000"/>
        </a:lnSpc>
        <a:spcBef>
          <a:spcPct val="20000"/>
        </a:spcBef>
        <a:spcAft>
          <a:spcPct val="0"/>
        </a:spcAft>
        <a:buClr>
          <a:srgbClr val="55AECD"/>
        </a:buClr>
        <a:buSzPct val="75000"/>
        <a:buFont typeface="Wingdings" pitchFamily="2" charset="2"/>
        <a:buChar char="u"/>
        <a:defRPr sz="2800">
          <a:solidFill>
            <a:srgbClr val="003866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lnSpc>
          <a:spcPct val="140000"/>
        </a:lnSpc>
        <a:spcBef>
          <a:spcPct val="20000"/>
        </a:spcBef>
        <a:spcAft>
          <a:spcPct val="0"/>
        </a:spcAft>
        <a:buClr>
          <a:srgbClr val="55AECD"/>
        </a:buClr>
        <a:buFont typeface="Wingdings" pitchFamily="2" charset="2"/>
        <a:buChar char="ü"/>
        <a:defRPr sz="1600">
          <a:solidFill>
            <a:srgbClr val="003866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lnSpc>
          <a:spcPct val="140000"/>
        </a:lnSpc>
        <a:spcBef>
          <a:spcPct val="20000"/>
        </a:spcBef>
        <a:spcAft>
          <a:spcPct val="0"/>
        </a:spcAft>
        <a:buClr>
          <a:srgbClr val="55AECD"/>
        </a:buClr>
        <a:buSzPct val="80000"/>
        <a:buFont typeface="Wingdings" pitchFamily="2" charset="2"/>
        <a:buChar char="u"/>
        <a:defRPr sz="1600">
          <a:solidFill>
            <a:srgbClr val="003866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lnSpc>
          <a:spcPct val="140000"/>
        </a:lnSpc>
        <a:spcBef>
          <a:spcPct val="20000"/>
        </a:spcBef>
        <a:spcAft>
          <a:spcPct val="0"/>
        </a:spcAft>
        <a:buClr>
          <a:srgbClr val="55AECD"/>
        </a:buClr>
        <a:buSzPct val="65000"/>
        <a:buFont typeface="Wingdings" pitchFamily="2" charset="2"/>
        <a:buChar char="u"/>
        <a:defRPr sz="1600">
          <a:solidFill>
            <a:srgbClr val="003866"/>
          </a:solidFill>
          <a:latin typeface="+mn-lt"/>
          <a:ea typeface="ＭＳ Ｐゴシック" charset="0"/>
        </a:defRPr>
      </a:lvl5pPr>
      <a:lvl6pPr marL="2514600" indent="-228600" algn="l" rtl="0" fontAlgn="base">
        <a:lnSpc>
          <a:spcPct val="140000"/>
        </a:lnSpc>
        <a:spcBef>
          <a:spcPct val="20000"/>
        </a:spcBef>
        <a:spcAft>
          <a:spcPct val="0"/>
        </a:spcAft>
        <a:buClr>
          <a:srgbClr val="55AECD"/>
        </a:buClr>
        <a:buSzPct val="65000"/>
        <a:buFont typeface="Wingdings" pitchFamily="-48" charset="2"/>
        <a:buChar char="u"/>
        <a:defRPr sz="1600">
          <a:solidFill>
            <a:srgbClr val="003866"/>
          </a:solidFill>
          <a:latin typeface="+mn-lt"/>
        </a:defRPr>
      </a:lvl6pPr>
      <a:lvl7pPr marL="2971800" indent="-228600" algn="l" rtl="0" fontAlgn="base">
        <a:lnSpc>
          <a:spcPct val="140000"/>
        </a:lnSpc>
        <a:spcBef>
          <a:spcPct val="20000"/>
        </a:spcBef>
        <a:spcAft>
          <a:spcPct val="0"/>
        </a:spcAft>
        <a:buClr>
          <a:srgbClr val="55AECD"/>
        </a:buClr>
        <a:buSzPct val="65000"/>
        <a:buFont typeface="Wingdings" pitchFamily="-48" charset="2"/>
        <a:buChar char="u"/>
        <a:defRPr sz="1600">
          <a:solidFill>
            <a:srgbClr val="003866"/>
          </a:solidFill>
          <a:latin typeface="+mn-lt"/>
        </a:defRPr>
      </a:lvl7pPr>
      <a:lvl8pPr marL="3429000" indent="-228600" algn="l" rtl="0" fontAlgn="base">
        <a:lnSpc>
          <a:spcPct val="140000"/>
        </a:lnSpc>
        <a:spcBef>
          <a:spcPct val="20000"/>
        </a:spcBef>
        <a:spcAft>
          <a:spcPct val="0"/>
        </a:spcAft>
        <a:buClr>
          <a:srgbClr val="55AECD"/>
        </a:buClr>
        <a:buSzPct val="65000"/>
        <a:buFont typeface="Wingdings" pitchFamily="-48" charset="2"/>
        <a:buChar char="u"/>
        <a:defRPr sz="1600">
          <a:solidFill>
            <a:srgbClr val="003866"/>
          </a:solidFill>
          <a:latin typeface="+mn-lt"/>
        </a:defRPr>
      </a:lvl8pPr>
      <a:lvl9pPr marL="3886200" indent="-228600" algn="l" rtl="0" fontAlgn="base">
        <a:lnSpc>
          <a:spcPct val="140000"/>
        </a:lnSpc>
        <a:spcBef>
          <a:spcPct val="20000"/>
        </a:spcBef>
        <a:spcAft>
          <a:spcPct val="0"/>
        </a:spcAft>
        <a:buClr>
          <a:srgbClr val="55AECD"/>
        </a:buClr>
        <a:buSzPct val="65000"/>
        <a:buFont typeface="Wingdings" pitchFamily="-48" charset="2"/>
        <a:buChar char="u"/>
        <a:defRPr sz="1600">
          <a:solidFill>
            <a:srgbClr val="0038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mkeogh@4cleanair.or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freebeacon.com/chinese-cyberattack-continues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Grp="1" noChangeArrowheads="1"/>
          </p:cNvSpPr>
          <p:nvPr>
            <p:ph type="ctrTitle"/>
          </p:nvPr>
        </p:nvSpPr>
        <p:spPr>
          <a:xfrm>
            <a:off x="0" y="2762864"/>
            <a:ext cx="6934200" cy="2667000"/>
          </a:xfrm>
        </p:spPr>
        <p:txBody>
          <a:bodyPr/>
          <a:lstStyle/>
          <a:p>
            <a:pPr eaLnBrk="1" hangingPunct="1"/>
            <a:br>
              <a:rPr lang="en-US" altLang="en-US" sz="2000" dirty="0">
                <a:ea typeface="ＭＳ Ｐゴシック" pitchFamily="34" charset="-128"/>
              </a:rPr>
            </a:br>
            <a:br>
              <a:rPr lang="en-US" altLang="ja-JP" sz="2800" dirty="0">
                <a:ea typeface="ＭＳ Ｐゴシック" pitchFamily="34" charset="-128"/>
              </a:rPr>
            </a:br>
            <a:br>
              <a:rPr lang="en-US" altLang="ja-JP" sz="2000" dirty="0">
                <a:ea typeface="ＭＳ Ｐゴシック" pitchFamily="34" charset="-128"/>
              </a:rPr>
            </a:br>
            <a:r>
              <a:rPr lang="en-US" altLang="ja-JP" sz="2000" dirty="0">
                <a:ea typeface="ＭＳ Ｐゴシック" pitchFamily="34" charset="-128"/>
              </a:rPr>
              <a:t>	</a:t>
            </a:r>
            <a:br>
              <a:rPr lang="en-US" altLang="ja-JP" sz="2000" dirty="0">
                <a:ea typeface="ＭＳ Ｐゴシック" pitchFamily="34" charset="-128"/>
              </a:rPr>
            </a:br>
            <a:br>
              <a:rPr lang="en-US" altLang="ja-JP" sz="2000" dirty="0">
                <a:ea typeface="ＭＳ Ｐゴシック" pitchFamily="34" charset="-128"/>
              </a:rPr>
            </a:br>
            <a:br>
              <a:rPr lang="en-US" altLang="ja-JP" sz="2000" dirty="0">
                <a:ea typeface="ＭＳ Ｐゴシック" pitchFamily="34" charset="-128"/>
              </a:rPr>
            </a:br>
            <a:br>
              <a:rPr lang="en-US" altLang="ja-JP" sz="2000" dirty="0">
                <a:ea typeface="ＭＳ Ｐゴシック" pitchFamily="34" charset="-128"/>
              </a:rPr>
            </a:br>
            <a:br>
              <a:rPr lang="en-US" altLang="ja-JP" sz="2000" dirty="0">
                <a:ea typeface="ＭＳ Ｐゴシック" pitchFamily="34" charset="-128"/>
              </a:rPr>
            </a:br>
            <a:br>
              <a:rPr lang="en-US" altLang="ja-JP" sz="2000" dirty="0">
                <a:ea typeface="ＭＳ Ｐゴシック" pitchFamily="34" charset="-128"/>
              </a:rPr>
            </a:br>
            <a:r>
              <a:rPr lang="en-US" altLang="ja-JP" sz="2000" dirty="0">
                <a:ea typeface="ＭＳ Ｐゴシック" pitchFamily="34" charset="-128"/>
              </a:rPr>
              <a:t>Cybersecurity: </a:t>
            </a:r>
            <a:br>
              <a:rPr lang="en-US" altLang="ja-JP" sz="2000" dirty="0">
                <a:ea typeface="ＭＳ Ｐゴシック" pitchFamily="34" charset="-128"/>
              </a:rPr>
            </a:br>
            <a:r>
              <a:rPr lang="en-US" altLang="ja-JP" sz="2000" dirty="0">
                <a:ea typeface="ＭＳ Ｐゴシック" pitchFamily="34" charset="-128"/>
              </a:rPr>
              <a:t>A Thrill-Packed Introduction </a:t>
            </a:r>
            <a:br>
              <a:rPr lang="en-US" altLang="ja-JP" sz="2000" dirty="0">
                <a:ea typeface="ＭＳ Ｐゴシック" pitchFamily="34" charset="-128"/>
              </a:rPr>
            </a:br>
            <a:br>
              <a:rPr lang="en-US" altLang="ja-JP" sz="2000" dirty="0">
                <a:ea typeface="ＭＳ Ｐゴシック" pitchFamily="34" charset="-128"/>
              </a:rPr>
            </a:br>
            <a:r>
              <a:rPr lang="en-US" altLang="ja-JP" sz="2000" dirty="0">
                <a:ea typeface="ＭＳ Ｐゴシック" pitchFamily="34" charset="-128"/>
              </a:rPr>
              <a:t>Miles Keogh</a:t>
            </a:r>
            <a:br>
              <a:rPr lang="en-US" altLang="ja-JP" sz="2000" dirty="0">
                <a:ea typeface="ＭＳ Ｐゴシック" pitchFamily="34" charset="-128"/>
              </a:rPr>
            </a:br>
            <a:r>
              <a:rPr lang="en-US" altLang="ja-JP" sz="2000" dirty="0">
                <a:ea typeface="ＭＳ Ｐゴシック" pitchFamily="34" charset="-128"/>
              </a:rPr>
              <a:t>Executive Director, NACAA</a:t>
            </a:r>
            <a:br>
              <a:rPr lang="en-US" altLang="ja-JP" sz="2000" dirty="0">
                <a:ea typeface="ＭＳ Ｐゴシック" pitchFamily="34" charset="-128"/>
              </a:rPr>
            </a:br>
            <a:br>
              <a:rPr lang="en-US" altLang="ja-JP" sz="2000" dirty="0">
                <a:ea typeface="ＭＳ Ｐゴシック" pitchFamily="34" charset="-128"/>
              </a:rPr>
            </a:br>
            <a:br>
              <a:rPr lang="en-US" altLang="ja-JP" sz="1600" dirty="0">
                <a:ea typeface="ＭＳ Ｐゴシック" pitchFamily="34" charset="-128"/>
              </a:rPr>
            </a:br>
            <a:br>
              <a:rPr lang="en-US" altLang="ja-JP" sz="1600" dirty="0">
                <a:ea typeface="ＭＳ Ｐゴシック" pitchFamily="34" charset="-128"/>
              </a:rPr>
            </a:br>
            <a:br>
              <a:rPr lang="en-US" altLang="ja-JP" sz="1600" dirty="0">
                <a:ea typeface="ＭＳ Ｐゴシック" pitchFamily="34" charset="-128"/>
              </a:rPr>
            </a:br>
            <a:br>
              <a:rPr lang="en-US" altLang="ja-JP" sz="1600" dirty="0">
                <a:ea typeface="ＭＳ Ｐゴシック" pitchFamily="34" charset="-128"/>
              </a:rPr>
            </a:br>
            <a:br>
              <a:rPr lang="en-US" altLang="ja-JP" sz="2400" dirty="0">
                <a:ea typeface="ＭＳ Ｐゴシック" pitchFamily="34" charset="-128"/>
              </a:rPr>
            </a:br>
            <a:endParaRPr lang="en-US" altLang="en-US" sz="2400" dirty="0">
              <a:ea typeface="ＭＳ Ｐゴシック" pitchFamily="34" charset="-128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57595" y="5675243"/>
            <a:ext cx="5334000" cy="3048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1600" b="1" dirty="0">
                <a:solidFill>
                  <a:schemeClr val="bg1"/>
                </a:solidFill>
                <a:ea typeface="ＭＳ Ｐゴシック" pitchFamily="34" charset="-128"/>
              </a:rPr>
              <a:t>NACAA Coffee Break, </a:t>
            </a:r>
            <a:r>
              <a:rPr lang="en-US" altLang="en-US" sz="1600" b="1" dirty="0" err="1">
                <a:solidFill>
                  <a:schemeClr val="bg1"/>
                </a:solidFill>
                <a:ea typeface="ＭＳ Ｐゴシック" pitchFamily="34" charset="-128"/>
              </a:rPr>
              <a:t>Augst</a:t>
            </a:r>
            <a:r>
              <a:rPr lang="en-US" altLang="en-US" sz="1600" b="1" dirty="0">
                <a:solidFill>
                  <a:schemeClr val="bg1"/>
                </a:solidFill>
                <a:ea typeface="ＭＳ Ｐゴシック" pitchFamily="34" charset="-128"/>
              </a:rPr>
              <a:t> 3, 2021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1600" b="1" dirty="0">
                <a:solidFill>
                  <a:schemeClr val="bg1"/>
                </a:solidFill>
                <a:ea typeface="ＭＳ Ｐゴシック" pitchFamily="34" charset="-128"/>
              </a:rPr>
              <a:t>mkeogh@4cleanair.org </a:t>
            </a:r>
          </a:p>
        </p:txBody>
      </p:sp>
      <p:pic>
        <p:nvPicPr>
          <p:cNvPr id="4" name="Picture 2" descr="https://mir-s3-cdn-cf.behance.net/project_modules/hd/e8cb6b34335649.56cdf19d8d0fa.gif">
            <a:extLst>
              <a:ext uri="{FF2B5EF4-FFF2-40B4-BE49-F238E27FC236}">
                <a16:creationId xmlns:a16="http://schemas.microsoft.com/office/drawing/2014/main" id="{169860CC-98D0-4FB1-A918-06799F54C6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670" y="0"/>
            <a:ext cx="6335059" cy="644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Mirai</a:t>
            </a:r>
            <a:r>
              <a:rPr lang="en-US" dirty="0"/>
              <a:t> Botnet / “Internet of Things”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98591"/>
            <a:ext cx="2343150" cy="3878372"/>
          </a:xfrm>
        </p:spPr>
        <p:txBody>
          <a:bodyPr>
            <a:normAutofit fontScale="92500"/>
          </a:bodyPr>
          <a:lstStyle/>
          <a:p>
            <a:r>
              <a:rPr lang="en-US" dirty="0"/>
              <a:t>October 2016 attack used printers, copiers,  and cameras to DDOS</a:t>
            </a:r>
          </a:p>
          <a:p>
            <a:r>
              <a:rPr lang="en-US" dirty="0"/>
              <a:t>900,000 routers crashed, focus on the Eastern US</a:t>
            </a:r>
          </a:p>
        </p:txBody>
      </p:sp>
      <p:pic>
        <p:nvPicPr>
          <p:cNvPr id="2050" name="Picture 2" descr="Image resu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575" y="2298591"/>
            <a:ext cx="5834425" cy="334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3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699" y="1517378"/>
            <a:ext cx="7634671" cy="2009594"/>
          </a:xfrm>
        </p:spPr>
        <p:txBody>
          <a:bodyPr/>
          <a:lstStyle/>
          <a:p>
            <a:r>
              <a:rPr lang="en-US" dirty="0"/>
              <a:t>Lansing MI power/water utility - 2015</a:t>
            </a:r>
          </a:p>
          <a:p>
            <a:r>
              <a:rPr lang="en-US" dirty="0" err="1"/>
              <a:t>Wannacry</a:t>
            </a:r>
            <a:r>
              <a:rPr lang="en-US" dirty="0"/>
              <a:t> &amp; </a:t>
            </a:r>
            <a:r>
              <a:rPr lang="en-US" dirty="0" err="1"/>
              <a:t>ShadowBrokers</a:t>
            </a:r>
            <a:r>
              <a:rPr lang="en-US" dirty="0"/>
              <a:t> - 2017</a:t>
            </a:r>
          </a:p>
          <a:p>
            <a:r>
              <a:rPr lang="en-US" dirty="0"/>
              <a:t>Colonial Pipeline -2021</a:t>
            </a:r>
          </a:p>
          <a:p>
            <a:r>
              <a:rPr lang="en-US" dirty="0"/>
              <a:t>Capability used to migrate out between 18 months and 3 years</a:t>
            </a:r>
          </a:p>
          <a:p>
            <a:r>
              <a:rPr lang="en-US" dirty="0"/>
              <a:t>Now money creates motive</a:t>
            </a:r>
          </a:p>
          <a:p>
            <a:endParaRPr lang="en-US" sz="1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B264C7D-D6B5-4E1B-B6E8-2FFC737D8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700" y="134800"/>
            <a:ext cx="7886700" cy="1325563"/>
          </a:xfrm>
        </p:spPr>
        <p:txBody>
          <a:bodyPr/>
          <a:lstStyle/>
          <a:p>
            <a:r>
              <a:rPr lang="en-US" dirty="0"/>
              <a:t>Ransomware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816A99-F8B6-4032-BA0F-6A254265C5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52" b="12556"/>
          <a:stretch/>
        </p:blipFill>
        <p:spPr>
          <a:xfrm>
            <a:off x="-62513" y="4208923"/>
            <a:ext cx="9269025" cy="276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541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23BF9-F928-483D-B490-9CE2BCD56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533400"/>
            <a:ext cx="7924800" cy="1010392"/>
          </a:xfrm>
        </p:spPr>
        <p:txBody>
          <a:bodyPr/>
          <a:lstStyle/>
          <a:p>
            <a:r>
              <a:rPr lang="en-US" dirty="0"/>
              <a:t>BTW, what’s a control system?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10571-0040-4A46-8E75-33E643AE9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425040"/>
            <a:ext cx="7315200" cy="4280436"/>
          </a:xfrm>
        </p:spPr>
        <p:txBody>
          <a:bodyPr/>
          <a:lstStyle/>
          <a:p>
            <a:r>
              <a:rPr lang="en-US" dirty="0"/>
              <a:t>Ubiquitous chipsets interfaced with complex networks that can create, store, transmit, receive data, and take action on that data (so, they’re intelligent!  But still pretty dumb.)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7C7540-BE3D-419C-94EB-A8D3169585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07199-75DC-40C9-97F4-34EB5B1682E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2050" name="Picture 2" descr="Petrol Station Management System | Fuel Station Point Of Sale System">
            <a:extLst>
              <a:ext uri="{FF2B5EF4-FFF2-40B4-BE49-F238E27FC236}">
                <a16:creationId xmlns:a16="http://schemas.microsoft.com/office/drawing/2014/main" id="{138A70D3-AE0B-4962-A83B-DC786F0CA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86818"/>
            <a:ext cx="4444824" cy="334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Old Time Gas Stations | My 1928 Chevrolet: Old Gas Stations. A few more  from a time and place ... | Old gas stations, Gas station, Filling station">
            <a:extLst>
              <a:ext uri="{FF2B5EF4-FFF2-40B4-BE49-F238E27FC236}">
                <a16:creationId xmlns:a16="http://schemas.microsoft.com/office/drawing/2014/main" id="{7DF6CDB9-761C-48E1-B9B0-83D7EDAA3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76" y="3594688"/>
            <a:ext cx="4051300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FD384396-23DD-43F8-8153-E893F6BCAA37}"/>
              </a:ext>
            </a:extLst>
          </p:cNvPr>
          <p:cNvSpPr/>
          <p:nvPr/>
        </p:nvSpPr>
        <p:spPr bwMode="auto">
          <a:xfrm>
            <a:off x="2802577" y="2850079"/>
            <a:ext cx="3930732" cy="536740"/>
          </a:xfrm>
          <a:prstGeom prst="rightArrow">
            <a:avLst/>
          </a:prstGeom>
          <a:solidFill>
            <a:srgbClr val="47B5D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>
              <a:ln>
                <a:noFill/>
              </a:ln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924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4DDC8-FFBE-4508-9BC0-257D3C78D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533400"/>
            <a:ext cx="7924800" cy="1129145"/>
          </a:xfrm>
        </p:spPr>
        <p:txBody>
          <a:bodyPr/>
          <a:lstStyle/>
          <a:p>
            <a:r>
              <a:rPr lang="en-US" dirty="0"/>
              <a:t>Hacking control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025A6-9316-4756-A1FD-4A203501B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668" y="1803070"/>
            <a:ext cx="7315200" cy="3724275"/>
          </a:xfrm>
        </p:spPr>
        <p:txBody>
          <a:bodyPr/>
          <a:lstStyle/>
          <a:p>
            <a:r>
              <a:rPr lang="en-US" dirty="0"/>
              <a:t>Industrial Control System (ICS) cybersecurity skill set is highly sought after, highly technical</a:t>
            </a:r>
          </a:p>
          <a:p>
            <a:r>
              <a:rPr lang="en-US" dirty="0"/>
              <a:t>Save them a lot of work by nailing:</a:t>
            </a:r>
          </a:p>
          <a:p>
            <a:pPr lvl="1"/>
            <a:r>
              <a:rPr lang="en-US" sz="2000" dirty="0"/>
              <a:t>Governance</a:t>
            </a:r>
          </a:p>
          <a:p>
            <a:pPr lvl="1"/>
            <a:r>
              <a:rPr lang="en-US" sz="2000" dirty="0"/>
              <a:t>Planning / design / procurement</a:t>
            </a:r>
          </a:p>
          <a:p>
            <a:pPr lvl="1"/>
            <a:r>
              <a:rPr lang="en-US" sz="2000" dirty="0"/>
              <a:t>Risk management (“treat paperclips like paperclips, diamonds like diamonds”</a:t>
            </a:r>
          </a:p>
          <a:p>
            <a:pPr lvl="1"/>
            <a:r>
              <a:rPr lang="en-US" sz="2000" dirty="0"/>
              <a:t>Sustained implementation</a:t>
            </a:r>
          </a:p>
          <a:p>
            <a:pPr lvl="1"/>
            <a:r>
              <a:rPr lang="en-US" sz="2000" dirty="0"/>
              <a:t>Resilience strategies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4B41A3-F9E8-432A-AF60-A455E1C0C8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07199-75DC-40C9-97F4-34EB5B1682E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098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Ukraine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6303"/>
            <a:ext cx="2419350" cy="38147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Christmas 2015 attack on </a:t>
            </a:r>
            <a:r>
              <a:rPr lang="en-US" dirty="0" err="1"/>
              <a:t>Ukrenergos</a:t>
            </a:r>
            <a:endParaRPr lang="en-US" dirty="0"/>
          </a:p>
          <a:p>
            <a:r>
              <a:rPr lang="en-US" dirty="0"/>
              <a:t>Outages caused by significant chain of social, IT, and ICS attacks</a:t>
            </a:r>
          </a:p>
          <a:p>
            <a:r>
              <a:rPr lang="en-US" dirty="0"/>
              <a:t>2016 follow-up attacks</a:t>
            </a:r>
          </a:p>
          <a:p>
            <a:r>
              <a:rPr lang="en-US" dirty="0"/>
              <a:t>“</a:t>
            </a:r>
            <a:r>
              <a:rPr lang="en-US" dirty="0" err="1"/>
              <a:t>NotPetya</a:t>
            </a:r>
            <a:r>
              <a:rPr lang="en-US" dirty="0"/>
              <a:t>” Ransomware</a:t>
            </a:r>
          </a:p>
        </p:txBody>
      </p:sp>
      <p:pic>
        <p:nvPicPr>
          <p:cNvPr id="3074" name="Picture 2" descr="Image result for ukraine cyber att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393" y="2057400"/>
            <a:ext cx="5884608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12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924800" cy="1129145"/>
          </a:xfrm>
        </p:spPr>
        <p:txBody>
          <a:bodyPr/>
          <a:lstStyle/>
          <a:p>
            <a:r>
              <a:rPr lang="en-US" dirty="0"/>
              <a:t>IT / OT Security - The Bare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332" y="1781299"/>
            <a:ext cx="4340431" cy="4543301"/>
          </a:xfrm>
        </p:spPr>
        <p:txBody>
          <a:bodyPr>
            <a:normAutofit fontScale="92500" lnSpcReduction="20000"/>
          </a:bodyPr>
          <a:lstStyle/>
          <a:p>
            <a:r>
              <a:rPr lang="en-US" sz="1600" dirty="0"/>
              <a:t>Procurement &amp; planning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/>
              <a:t>Protection:</a:t>
            </a:r>
          </a:p>
          <a:p>
            <a:pPr lvl="1"/>
            <a:r>
              <a:rPr lang="en-US" sz="1400" dirty="0"/>
              <a:t>Baseline</a:t>
            </a:r>
          </a:p>
          <a:p>
            <a:pPr lvl="1"/>
            <a:r>
              <a:rPr lang="en-US" sz="1400" dirty="0"/>
              <a:t>Train</a:t>
            </a:r>
          </a:p>
          <a:p>
            <a:pPr lvl="1"/>
            <a:r>
              <a:rPr lang="en-US" sz="1400" dirty="0"/>
              <a:t>Harden</a:t>
            </a:r>
          </a:p>
          <a:p>
            <a:pPr lvl="1"/>
            <a:r>
              <a:rPr lang="en-US" sz="1400" dirty="0"/>
              <a:t>Segment</a:t>
            </a:r>
          </a:p>
          <a:p>
            <a:pPr lvl="1"/>
            <a:r>
              <a:rPr lang="en-US" sz="1400" dirty="0"/>
              <a:t>Patch</a:t>
            </a:r>
          </a:p>
          <a:p>
            <a:pPr lvl="1"/>
            <a:r>
              <a:rPr lang="en-US" sz="1400" dirty="0"/>
              <a:t>Whitelist</a:t>
            </a:r>
          </a:p>
          <a:p>
            <a:pPr lvl="1"/>
            <a:r>
              <a:rPr lang="en-US" sz="1400" dirty="0"/>
              <a:t>Monitor</a:t>
            </a:r>
          </a:p>
          <a:p>
            <a:pPr lvl="1"/>
            <a:endParaRPr lang="en-US" sz="1400" dirty="0"/>
          </a:p>
          <a:p>
            <a:r>
              <a:rPr lang="en-US" sz="1600" dirty="0"/>
              <a:t>Response:</a:t>
            </a:r>
          </a:p>
          <a:p>
            <a:pPr lvl="1"/>
            <a:r>
              <a:rPr lang="en-US" sz="1400" dirty="0"/>
              <a:t>Isolate</a:t>
            </a:r>
          </a:p>
          <a:p>
            <a:pPr lvl="1"/>
            <a:r>
              <a:rPr lang="en-US" sz="1400" dirty="0"/>
              <a:t>Go to backups</a:t>
            </a:r>
          </a:p>
          <a:p>
            <a:pPr lvl="1"/>
            <a:r>
              <a:rPr lang="en-US" sz="1400" dirty="0"/>
              <a:t>Report</a:t>
            </a:r>
          </a:p>
        </p:txBody>
      </p:sp>
      <p:pic>
        <p:nvPicPr>
          <p:cNvPr id="4098" name="Picture 2" descr="Image result for ukraine cyber att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566" y="2271155"/>
            <a:ext cx="4713102" cy="345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757E05-78A8-48E9-866F-6CB0AFD91C2D}"/>
              </a:ext>
            </a:extLst>
          </p:cNvPr>
          <p:cNvSpPr txBox="1"/>
          <p:nvPr/>
        </p:nvSpPr>
        <p:spPr>
          <a:xfrm>
            <a:off x="1532618" y="6221766"/>
            <a:ext cx="4524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Do you play a role in any of these?</a:t>
            </a:r>
          </a:p>
        </p:txBody>
      </p:sp>
    </p:spTree>
    <p:extLst>
      <p:ext uri="{BB962C8B-B14F-4D97-AF65-F5344CB8AC3E}">
        <p14:creationId xmlns:p14="http://schemas.microsoft.com/office/powerpoint/2010/main" val="3266708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7B8A4-4FD9-4D2D-935C-4220DF8F4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533400"/>
            <a:ext cx="7924800" cy="1081644"/>
          </a:xfrm>
        </p:spPr>
        <p:txBody>
          <a:bodyPr/>
          <a:lstStyle/>
          <a:p>
            <a:r>
              <a:rPr lang="en-US" dirty="0" err="1"/>
              <a:t>Misinfo</a:t>
            </a:r>
            <a:r>
              <a:rPr lang="en-US" dirty="0"/>
              <a:t> / Active Measures / Doxing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06B9A-FB5D-4108-A243-6E97E88C3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668" y="1508166"/>
            <a:ext cx="7315200" cy="4090431"/>
          </a:xfrm>
        </p:spPr>
        <p:txBody>
          <a:bodyPr/>
          <a:lstStyle/>
          <a:p>
            <a:r>
              <a:rPr lang="en-US" dirty="0"/>
              <a:t>The internet can be a mean place, and this isn’t that.</a:t>
            </a:r>
          </a:p>
          <a:p>
            <a:r>
              <a:rPr lang="en-US" dirty="0"/>
              <a:t>Coordinated, interlocking intelligence gathering, data release, misinformation efforts</a:t>
            </a:r>
          </a:p>
          <a:p>
            <a:r>
              <a:rPr lang="en-US" dirty="0"/>
              <a:t>Historically not activist in origin – “outside the process” actions often criminal or international</a:t>
            </a:r>
          </a:p>
          <a:p>
            <a:r>
              <a:rPr lang="en-US" dirty="0"/>
              <a:t>Intent is to sow chaos and/or undermine faith in social structures, affect policy outcomes using information releases or forged or false information.</a:t>
            </a:r>
          </a:p>
          <a:p>
            <a:r>
              <a:rPr lang="en-US" dirty="0"/>
              <a:t>Doxing (personal information disclosure) can be used by protesters, but also agitators or criminals - &amp; can be dangerous. (See: “swatting”)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DFCA5-E8E6-4D76-9AB8-D59DB76063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07199-75DC-40C9-97F4-34EB5B1682E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05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 an organization, you can…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81200"/>
            <a:ext cx="7315200" cy="4343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Protecting your people is much more important than protecting equipment, data, systems, or money</a:t>
            </a:r>
          </a:p>
          <a:p>
            <a:r>
              <a:rPr lang="en-US" dirty="0"/>
              <a:t>Planning &amp; procurement actually matter</a:t>
            </a:r>
          </a:p>
          <a:p>
            <a:r>
              <a:rPr lang="en-US" dirty="0"/>
              <a:t>View security as risk management (vs. “we comply”)</a:t>
            </a:r>
          </a:p>
          <a:p>
            <a:r>
              <a:rPr lang="en-US" dirty="0"/>
              <a:t>Integrate security enterprise-wide (“it’s part of the core process” – integrated into reliability, performance, etc.)</a:t>
            </a:r>
          </a:p>
          <a:p>
            <a:r>
              <a:rPr lang="en-US" dirty="0"/>
              <a:t>Bake security into the design (“it’s in the DNA, not bolted on”)</a:t>
            </a:r>
          </a:p>
          <a:p>
            <a:r>
              <a:rPr lang="en-US" dirty="0"/>
              <a:t>Capture data and analyze it usefully (if you can’t take the right action, it’s not useful)</a:t>
            </a:r>
          </a:p>
          <a:p>
            <a:r>
              <a:rPr lang="en-US" dirty="0"/>
              <a:t>Leadership &amp; culture really counts</a:t>
            </a:r>
          </a:p>
        </p:txBody>
      </p:sp>
    </p:spTree>
    <p:extLst>
      <p:ext uri="{BB962C8B-B14F-4D97-AF65-F5344CB8AC3E}">
        <p14:creationId xmlns:p14="http://schemas.microsoft.com/office/powerpoint/2010/main" val="1676987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1C5CC-5CFB-41BC-9008-E983E6C6E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533400"/>
            <a:ext cx="7924800" cy="1022268"/>
          </a:xfrm>
        </p:spPr>
        <p:txBody>
          <a:bodyPr/>
          <a:lstStyle/>
          <a:p>
            <a:r>
              <a:rPr lang="en-US" dirty="0"/>
              <a:t>As an individual, you should…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4C4AA-093F-4761-B977-A2F4B09EA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50670"/>
            <a:ext cx="7315200" cy="4054805"/>
          </a:xfrm>
        </p:spPr>
        <p:txBody>
          <a:bodyPr/>
          <a:lstStyle/>
          <a:p>
            <a:r>
              <a:rPr lang="en-US" dirty="0"/>
              <a:t>Careful with social media disclosure</a:t>
            </a:r>
          </a:p>
          <a:p>
            <a:r>
              <a:rPr lang="en-US" dirty="0"/>
              <a:t>Remove data from data brokerages</a:t>
            </a:r>
          </a:p>
          <a:p>
            <a:r>
              <a:rPr lang="en-US" dirty="0"/>
              <a:t>Limit exposure to financial fraud</a:t>
            </a:r>
          </a:p>
          <a:p>
            <a:r>
              <a:rPr lang="en-US" dirty="0"/>
              <a:t>Never reuse passwords, use a password manager</a:t>
            </a:r>
          </a:p>
          <a:p>
            <a:r>
              <a:rPr lang="en-US" dirty="0"/>
              <a:t>Backups, at least monthly, on a drive</a:t>
            </a:r>
          </a:p>
          <a:p>
            <a:r>
              <a:rPr lang="en-US" dirty="0"/>
              <a:t>If it seems weird, it’s weird - say something</a:t>
            </a:r>
          </a:p>
          <a:p>
            <a:r>
              <a:rPr lang="en-US" dirty="0"/>
              <a:t>Pay / don’t pay? Here are some factors…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D13963-5263-4D64-9523-02A12047C7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07199-75DC-40C9-97F4-34EB5B1682E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762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91213-C234-4818-AD71-826E682DD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2" y="939391"/>
            <a:ext cx="7924800" cy="1145406"/>
          </a:xfrm>
        </p:spPr>
        <p:txBody>
          <a:bodyPr/>
          <a:lstStyle/>
          <a:p>
            <a:r>
              <a:rPr lang="en-US" dirty="0"/>
              <a:t>I will now confront your most challenging questions!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4F5202-3648-4B1F-8D15-28047EBA6C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07199-75DC-40C9-97F4-34EB5B1682E3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0ED4C9A-1166-4E90-A96C-11E4356002DE}"/>
              </a:ext>
            </a:extLst>
          </p:cNvPr>
          <p:cNvSpPr txBox="1">
            <a:spLocks/>
          </p:cNvSpPr>
          <p:nvPr/>
        </p:nvSpPr>
        <p:spPr bwMode="auto">
          <a:xfrm>
            <a:off x="6265865" y="3077796"/>
            <a:ext cx="2878135" cy="1515066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47B5DA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47B5DA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47B5DA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47B5DA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47B5DA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47B5DA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47B5DA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47B5DA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47B5DA"/>
                </a:solidFill>
                <a:latin typeface="Arial" charset="0"/>
              </a:defRPr>
            </a:lvl9pPr>
          </a:lstStyle>
          <a:p>
            <a:endParaRPr lang="en-US" sz="1600" kern="0" dirty="0">
              <a:solidFill>
                <a:srgbClr val="003866"/>
              </a:solidFill>
            </a:endParaRPr>
          </a:p>
          <a:p>
            <a:endParaRPr lang="en-US" sz="1600" kern="0" dirty="0">
              <a:solidFill>
                <a:srgbClr val="003866"/>
              </a:solidFill>
            </a:endParaRPr>
          </a:p>
          <a:p>
            <a:r>
              <a:rPr lang="en-US" sz="1600" kern="0" dirty="0">
                <a:solidFill>
                  <a:srgbClr val="003866"/>
                </a:solidFill>
              </a:rPr>
              <a:t>Miles Keogh</a:t>
            </a:r>
          </a:p>
          <a:p>
            <a:endParaRPr lang="en-US" sz="1600" kern="0" dirty="0">
              <a:solidFill>
                <a:srgbClr val="003866"/>
              </a:solidFill>
            </a:endParaRPr>
          </a:p>
          <a:p>
            <a:r>
              <a:rPr lang="en-US" sz="1600" kern="0" dirty="0">
                <a:solidFill>
                  <a:srgbClr val="003866"/>
                </a:solidFill>
                <a:hlinkClick r:id="rId3"/>
              </a:rPr>
              <a:t>mkeogh@4cleanair.org</a:t>
            </a:r>
            <a:endParaRPr lang="en-US" sz="1600" kern="0" dirty="0">
              <a:solidFill>
                <a:srgbClr val="003866"/>
              </a:solidFill>
            </a:endParaRPr>
          </a:p>
          <a:p>
            <a:endParaRPr lang="en-US" sz="1600" kern="0" dirty="0">
              <a:solidFill>
                <a:srgbClr val="003866"/>
              </a:solidFill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83958EC-A815-491B-ACEA-73A2421D97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42" y="2644704"/>
            <a:ext cx="4762500" cy="2381250"/>
          </a:xfr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A79BD22-193F-4E66-B7EB-63EDFBB1A0FA}"/>
              </a:ext>
            </a:extLst>
          </p:cNvPr>
          <p:cNvSpPr txBox="1">
            <a:spLocks/>
          </p:cNvSpPr>
          <p:nvPr/>
        </p:nvSpPr>
        <p:spPr bwMode="auto">
          <a:xfrm>
            <a:off x="1674796" y="5013158"/>
            <a:ext cx="7273672" cy="1145406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47B5DA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47B5DA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47B5DA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47B5DA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47B5DA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47B5DA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47B5DA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47B5DA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47B5DA"/>
                </a:solidFill>
                <a:latin typeface="Arial" charset="0"/>
              </a:defRPr>
            </a:lvl9pPr>
          </a:lstStyle>
          <a:p>
            <a:r>
              <a:rPr lang="en-US" sz="2400" i="1" kern="0" dirty="0"/>
              <a:t>Or later if you prefer!</a:t>
            </a:r>
          </a:p>
        </p:txBody>
      </p:sp>
    </p:spTree>
    <p:extLst>
      <p:ext uri="{BB962C8B-B14F-4D97-AF65-F5344CB8AC3E}">
        <p14:creationId xmlns:p14="http://schemas.microsoft.com/office/powerpoint/2010/main" val="1716508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DB3E0-0955-48F3-B0E0-764E50669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plan for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2B080-BE2B-4B0E-954B-54E01D4BB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What’s so “Cyber” about cybersecurity?</a:t>
            </a:r>
          </a:p>
          <a:p>
            <a:r>
              <a:rPr lang="en-US" dirty="0"/>
              <a:t>Three flavors of risk</a:t>
            </a:r>
          </a:p>
          <a:p>
            <a:pPr lvl="2"/>
            <a:r>
              <a:rPr lang="en-US" sz="1400" dirty="0"/>
              <a:t>Business Systems</a:t>
            </a:r>
          </a:p>
          <a:p>
            <a:pPr lvl="2"/>
            <a:r>
              <a:rPr lang="en-US" sz="1400" dirty="0"/>
              <a:t>Control systems</a:t>
            </a:r>
          </a:p>
          <a:p>
            <a:pPr lvl="2"/>
            <a:r>
              <a:rPr lang="en-US" sz="1400" dirty="0" err="1"/>
              <a:t>Misinfo</a:t>
            </a:r>
            <a:r>
              <a:rPr lang="en-US" sz="1400" dirty="0"/>
              <a:t> / Active Measures</a:t>
            </a:r>
          </a:p>
          <a:p>
            <a:r>
              <a:rPr lang="en-US" dirty="0"/>
              <a:t>A few examples of each</a:t>
            </a:r>
          </a:p>
          <a:p>
            <a:r>
              <a:rPr lang="en-US" dirty="0"/>
              <a:t>Clean Air Agencies: what are your risks?</a:t>
            </a:r>
          </a:p>
          <a:p>
            <a:pPr lvl="1"/>
            <a:r>
              <a:rPr lang="en-US" sz="2000" dirty="0"/>
              <a:t>Special example: ransomware</a:t>
            </a:r>
          </a:p>
          <a:p>
            <a:r>
              <a:rPr lang="en-US" dirty="0"/>
              <a:t>Good practices for cyber</a:t>
            </a:r>
          </a:p>
          <a:p>
            <a:r>
              <a:rPr lang="en-US" dirty="0"/>
              <a:t>A few steps to manage immediate risks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3779E8-E8FA-499A-9DB3-06C8AC1E22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07199-75DC-40C9-97F4-34EB5B1682E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121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22F38-8BA0-4D19-986A-DA305FF7C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this isn’t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10679-4848-4CE2-96C3-6914809BA6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substitute for cyber professionals’ expertise </a:t>
            </a:r>
          </a:p>
          <a:p>
            <a:r>
              <a:rPr lang="en-US" dirty="0"/>
              <a:t>A national cybersecurity policy primer</a:t>
            </a:r>
          </a:p>
          <a:p>
            <a:r>
              <a:rPr lang="en-US" dirty="0"/>
              <a:t>A classified briefing</a:t>
            </a:r>
          </a:p>
          <a:p>
            <a:endParaRPr lang="en-US" dirty="0"/>
          </a:p>
          <a:p>
            <a:r>
              <a:rPr lang="en-US" sz="2000" dirty="0"/>
              <a:t>I used to run the Research Lab for NARUC</a:t>
            </a:r>
          </a:p>
          <a:p>
            <a:r>
              <a:rPr lang="en-US" sz="2000" dirty="0"/>
              <a:t>I wrote three papers there and ran a lot of trainings on cybersecurity for agencies, decision-makers, power companies, and international technical assistance recipients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03198A-60E4-401F-A2BE-8E710F7469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07199-75DC-40C9-97F4-34EB5B1682E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691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140612" y="1070244"/>
            <a:ext cx="8229600" cy="743712"/>
          </a:xfrm>
        </p:spPr>
        <p:txBody>
          <a:bodyPr>
            <a:normAutofit/>
          </a:bodyPr>
          <a:lstStyle/>
          <a:p>
            <a:r>
              <a:rPr lang="en-US" dirty="0"/>
              <a:t>Do you have cyber vulnerabilities?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>
          <a:xfrm>
            <a:off x="344384" y="2029493"/>
            <a:ext cx="8799616" cy="4347556"/>
          </a:xfrm>
        </p:spPr>
        <p:txBody>
          <a:bodyPr>
            <a:normAutofit fontScale="85000" lnSpcReduction="20000"/>
          </a:bodyPr>
          <a:lstStyle/>
          <a:p>
            <a:pPr marL="990600" lvl="1" indent="-533400"/>
            <a:r>
              <a:rPr lang="en-US" sz="2200" dirty="0"/>
              <a:t>You probably have an IT department that provides cybersecurity, but they aren’t the people who will be the point of attack – you are!</a:t>
            </a:r>
          </a:p>
          <a:p>
            <a:pPr marL="990600" lvl="1" indent="-533400"/>
            <a:endParaRPr lang="en-US" sz="2200" dirty="0"/>
          </a:p>
          <a:p>
            <a:pPr marL="990600" lvl="1" indent="-533400"/>
            <a:r>
              <a:rPr lang="en-US" sz="2200" dirty="0"/>
              <a:t>Air agencies have: </a:t>
            </a:r>
          </a:p>
          <a:p>
            <a:pPr marL="1390650" lvl="2" indent="-533400"/>
            <a:r>
              <a:rPr lang="en-US" sz="2300" dirty="0"/>
              <a:t>Business process systems</a:t>
            </a:r>
          </a:p>
          <a:p>
            <a:pPr marL="1390650" lvl="2" indent="-533400"/>
            <a:r>
              <a:rPr lang="en-US" sz="2300" dirty="0"/>
              <a:t>Control systems</a:t>
            </a:r>
          </a:p>
          <a:p>
            <a:pPr marL="1390650" lvl="2" indent="-533400"/>
            <a:r>
              <a:rPr lang="en-US" sz="2300" dirty="0"/>
              <a:t>Public information / trust</a:t>
            </a:r>
          </a:p>
          <a:p>
            <a:pPr marL="1390650" lvl="2" indent="-533400"/>
            <a:r>
              <a:rPr lang="en-US" sz="2300" dirty="0"/>
              <a:t>Personal information</a:t>
            </a:r>
          </a:p>
          <a:p>
            <a:pPr marL="990600" lvl="1" indent="-533400"/>
            <a:endParaRPr lang="en-US" sz="2200" dirty="0"/>
          </a:p>
          <a:p>
            <a:pPr marL="990600" lvl="1" indent="-533400"/>
            <a:r>
              <a:rPr lang="en-US" sz="2200" dirty="0"/>
              <a:t>If it can be turned into money, it’s valuable</a:t>
            </a:r>
          </a:p>
          <a:p>
            <a:pPr marL="990600" lvl="1" indent="-533400">
              <a:buFont typeface="Wingdings" pitchFamily="2" charset="2"/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1309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ic man sends a letter stock illustration. Illustration of mailbox -  7338818">
            <a:extLst>
              <a:ext uri="{FF2B5EF4-FFF2-40B4-BE49-F238E27FC236}">
                <a16:creationId xmlns:a16="http://schemas.microsoft.com/office/drawing/2014/main" id="{A55676D8-E2BD-499E-84C5-C512B2E48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30" y="5271582"/>
            <a:ext cx="1301868" cy="119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anielle Foster Creations - Ship My Holiday Experience Photos - DFC Store">
            <a:extLst>
              <a:ext uri="{FF2B5EF4-FFF2-40B4-BE49-F238E27FC236}">
                <a16:creationId xmlns:a16="http://schemas.microsoft.com/office/drawing/2014/main" id="{71D05741-401D-4831-AEC6-1E8B88C4C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718" y="3226432"/>
            <a:ext cx="1331292" cy="133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✓ Showing - Old Cartoon Granny Vector Illustration premium vector in Adobe  Illustrator ai ( .ai ) format, Encapsulated PostScript eps ( .eps ) format">
            <a:extLst>
              <a:ext uri="{FF2B5EF4-FFF2-40B4-BE49-F238E27FC236}">
                <a16:creationId xmlns:a16="http://schemas.microsoft.com/office/drawing/2014/main" id="{CC57295B-617E-4974-A141-838D658C3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78808" y="4308428"/>
            <a:ext cx="1203603" cy="140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ree Vector | Hacker operating a laptop cartoon icon illustration.  technology icon concept isolated . flat cartoon style">
            <a:extLst>
              <a:ext uri="{FF2B5EF4-FFF2-40B4-BE49-F238E27FC236}">
                <a16:creationId xmlns:a16="http://schemas.microsoft.com/office/drawing/2014/main" id="{EC8EE417-9EEB-4537-9B52-B0493BA4F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976" y="5667648"/>
            <a:ext cx="1198913" cy="119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4004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“Cyber” just means “Connected”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043" y="1687668"/>
            <a:ext cx="8229600" cy="1950720"/>
          </a:xfrm>
        </p:spPr>
        <p:txBody>
          <a:bodyPr>
            <a:normAutofit/>
          </a:bodyPr>
          <a:lstStyle/>
          <a:p>
            <a:r>
              <a:rPr lang="en-US" dirty="0"/>
              <a:t>“Cyber” connectivity occurs when devices generate  and transmit data.  </a:t>
            </a:r>
          </a:p>
          <a:p>
            <a:r>
              <a:rPr lang="en-US" dirty="0"/>
              <a:t>Data becomes intelligence when someone or something takes action based on that data.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079515" y="4674594"/>
            <a:ext cx="1524000" cy="838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Secure sender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535387" y="4641688"/>
            <a:ext cx="1524000" cy="8711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Secure receiver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25987" y="3745278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data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25331" y="5936955"/>
            <a:ext cx="1340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Intruder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97571" y="4287635"/>
            <a:ext cx="3422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control, data messages</a:t>
            </a:r>
          </a:p>
          <a:p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45414" y="3760617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data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2700677" y="4800600"/>
            <a:ext cx="3742645" cy="0"/>
          </a:xfrm>
          <a:prstGeom prst="straightConnector1">
            <a:avLst/>
          </a:prstGeom>
          <a:ln w="63500"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 bwMode="auto">
          <a:xfrm>
            <a:off x="1079515" y="4238735"/>
            <a:ext cx="362140" cy="402953"/>
          </a:xfrm>
          <a:prstGeom prst="straightConnector1">
            <a:avLst/>
          </a:prstGeom>
          <a:ln w="63500">
            <a:solidFill>
              <a:srgbClr val="FF0000"/>
            </a:solidFill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 bwMode="auto">
          <a:xfrm>
            <a:off x="2742523" y="4983170"/>
            <a:ext cx="3658950" cy="132137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flipV="1">
            <a:off x="7581405" y="4188767"/>
            <a:ext cx="267195" cy="398663"/>
          </a:xfrm>
          <a:prstGeom prst="straightConnector1">
            <a:avLst/>
          </a:prstGeom>
          <a:ln w="63500">
            <a:solidFill>
              <a:srgbClr val="FF0000"/>
            </a:solidFill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Curved Connector 43"/>
          <p:cNvCxnSpPr/>
          <p:nvPr/>
        </p:nvCxnSpPr>
        <p:spPr bwMode="auto">
          <a:xfrm>
            <a:off x="3580420" y="4899582"/>
            <a:ext cx="748975" cy="1047474"/>
          </a:xfrm>
          <a:prstGeom prst="curvedConnector2">
            <a:avLst/>
          </a:prstGeom>
          <a:ln w="63500"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1" name="Curved Connector 50"/>
          <p:cNvCxnSpPr/>
          <p:nvPr/>
        </p:nvCxnSpPr>
        <p:spPr bwMode="auto">
          <a:xfrm rot="10800000" flipV="1">
            <a:off x="4657556" y="4895495"/>
            <a:ext cx="749808" cy="1051560"/>
          </a:xfrm>
          <a:prstGeom prst="curvedConnector2">
            <a:avLst/>
          </a:prstGeom>
          <a:ln w="63500"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123270" y="5190441"/>
            <a:ext cx="1296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channel</a:t>
            </a:r>
          </a:p>
        </p:txBody>
      </p:sp>
      <p:pic>
        <p:nvPicPr>
          <p:cNvPr id="4" name="Picture 2" descr="flying envelope | emojidex - custom emoji service and apps">
            <a:extLst>
              <a:ext uri="{FF2B5EF4-FFF2-40B4-BE49-F238E27FC236}">
                <a16:creationId xmlns:a16="http://schemas.microsoft.com/office/drawing/2014/main" id="{78B6E568-F12A-47D8-9CB2-DB3BE485C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97232">
            <a:off x="3871487" y="4576261"/>
            <a:ext cx="313756" cy="31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lying envelope | emojidex - custom emoji service and apps">
            <a:extLst>
              <a:ext uri="{FF2B5EF4-FFF2-40B4-BE49-F238E27FC236}">
                <a16:creationId xmlns:a16="http://schemas.microsoft.com/office/drawing/2014/main" id="{8F052807-3AC3-4F20-9E9A-E053750E1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47442">
            <a:off x="3631793" y="5178158"/>
            <a:ext cx="537466" cy="53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88780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46009" y="733443"/>
            <a:ext cx="8229600" cy="676867"/>
          </a:xfrm>
        </p:spPr>
        <p:txBody>
          <a:bodyPr>
            <a:normAutofit/>
          </a:bodyPr>
          <a:lstStyle/>
          <a:p>
            <a:r>
              <a:rPr lang="en-US" dirty="0"/>
              <a:t>What do they want?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609958" y="2510661"/>
            <a:ext cx="6126650" cy="2598795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1800" i="1" u="sng" dirty="0"/>
              <a:t>Gain System Control</a:t>
            </a:r>
            <a:r>
              <a:rPr lang="en-US" sz="1800" i="1" dirty="0"/>
              <a:t> </a:t>
            </a:r>
            <a:r>
              <a:rPr lang="en-US" sz="1800" dirty="0"/>
              <a:t>–</a:t>
            </a:r>
            <a:r>
              <a:rPr lang="en-US" sz="1800" i="1" dirty="0"/>
              <a:t> </a:t>
            </a:r>
            <a:r>
              <a:rPr lang="en-US" sz="1800" dirty="0"/>
              <a:t>Remotely modify and operate the system (for attack, or to move laterally).</a:t>
            </a:r>
            <a:endParaRPr lang="en-US" sz="1800" dirty="0">
              <a:latin typeface="+mj-lt"/>
            </a:endParaRPr>
          </a:p>
          <a:p>
            <a:r>
              <a:rPr lang="en-US" sz="1800" i="1" u="sng" dirty="0">
                <a:latin typeface="+mj-lt"/>
              </a:rPr>
              <a:t>Theft &amp; Extortion</a:t>
            </a:r>
            <a:r>
              <a:rPr lang="en-US" sz="1800" dirty="0">
                <a:latin typeface="+mj-lt"/>
              </a:rPr>
              <a:t> – “Exfiltration”. Objective: make money and not be discovered (stealth).  </a:t>
            </a:r>
          </a:p>
          <a:p>
            <a:r>
              <a:rPr lang="en-US" sz="1800" i="1" u="sng" dirty="0">
                <a:latin typeface="+mj-lt"/>
              </a:rPr>
              <a:t>Intrusion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/>
              <a:t>–</a:t>
            </a:r>
            <a:r>
              <a:rPr lang="en-US" sz="1800" dirty="0">
                <a:latin typeface="+mj-lt"/>
              </a:rPr>
              <a:t> Unauthorized access (incl. espionage)</a:t>
            </a: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1308262" y="2510661"/>
            <a:ext cx="21933" cy="2598795"/>
          </a:xfrm>
          <a:prstGeom prst="straightConnector1">
            <a:avLst/>
          </a:prstGeom>
          <a:ln w="53975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09376" y="1950722"/>
            <a:ext cx="694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Low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2426" y="5021985"/>
            <a:ext cx="753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High</a:t>
            </a:r>
          </a:p>
        </p:txBody>
      </p:sp>
      <p:sp>
        <p:nvSpPr>
          <p:cNvPr id="15" name="TextBox 14"/>
          <p:cNvSpPr txBox="1"/>
          <p:nvPr/>
        </p:nvSpPr>
        <p:spPr>
          <a:xfrm rot="16200000">
            <a:off x="35216" y="3346269"/>
            <a:ext cx="1798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+mj-lt"/>
              </a:rPr>
              <a:t>Frequency</a:t>
            </a: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2121360" y="2510661"/>
            <a:ext cx="0" cy="2515824"/>
          </a:xfrm>
          <a:prstGeom prst="straightConnector1">
            <a:avLst/>
          </a:prstGeom>
          <a:ln w="53975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88650" y="1950722"/>
            <a:ext cx="753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High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73957" y="5026485"/>
            <a:ext cx="694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Low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802533" y="3530060"/>
            <a:ext cx="2019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+mj-lt"/>
              </a:rPr>
              <a:t>Consequence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2860407-0309-42C8-92E2-BB43546A5364}"/>
              </a:ext>
            </a:extLst>
          </p:cNvPr>
          <p:cNvSpPr txBox="1">
            <a:spLocks/>
          </p:cNvSpPr>
          <p:nvPr/>
        </p:nvSpPr>
        <p:spPr bwMode="auto">
          <a:xfrm>
            <a:off x="1046009" y="1331563"/>
            <a:ext cx="7966353" cy="619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rgbClr val="55AECD"/>
              </a:buClr>
              <a:buSzPct val="75000"/>
              <a:buFont typeface="Wingdings" pitchFamily="2" charset="2"/>
              <a:buChar char="q"/>
              <a:defRPr sz="2000">
                <a:solidFill>
                  <a:srgbClr val="003866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rgbClr val="55AECD"/>
              </a:buClr>
              <a:buSzPct val="75000"/>
              <a:buFont typeface="Wingdings" pitchFamily="2" charset="2"/>
              <a:buChar char="u"/>
              <a:defRPr sz="2800">
                <a:solidFill>
                  <a:srgbClr val="003866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rgbClr val="55AECD"/>
              </a:buClr>
              <a:buFont typeface="Wingdings" pitchFamily="2" charset="2"/>
              <a:buChar char="ü"/>
              <a:defRPr sz="1600">
                <a:solidFill>
                  <a:srgbClr val="003866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rgbClr val="55AECD"/>
              </a:buClr>
              <a:buSzPct val="80000"/>
              <a:buFont typeface="Wingdings" pitchFamily="2" charset="2"/>
              <a:buChar char="u"/>
              <a:defRPr sz="1600">
                <a:solidFill>
                  <a:srgbClr val="003866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rgbClr val="55AECD"/>
              </a:buClr>
              <a:buSzPct val="65000"/>
              <a:buFont typeface="Wingdings" pitchFamily="2" charset="2"/>
              <a:buChar char="u"/>
              <a:defRPr sz="1600">
                <a:solidFill>
                  <a:srgbClr val="003866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rgbClr val="55AECD"/>
              </a:buClr>
              <a:buSzPct val="65000"/>
              <a:buFont typeface="Wingdings" pitchFamily="-48" charset="2"/>
              <a:buChar char="u"/>
              <a:defRPr sz="1600">
                <a:solidFill>
                  <a:srgbClr val="003866"/>
                </a:solidFill>
                <a:latin typeface="+mn-lt"/>
              </a:defRPr>
            </a:lvl6pPr>
            <a:lvl7pPr marL="2971800" indent="-228600" algn="l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rgbClr val="55AECD"/>
              </a:buClr>
              <a:buSzPct val="65000"/>
              <a:buFont typeface="Wingdings" pitchFamily="-48" charset="2"/>
              <a:buChar char="u"/>
              <a:defRPr sz="1600">
                <a:solidFill>
                  <a:srgbClr val="003866"/>
                </a:solidFill>
                <a:latin typeface="+mn-lt"/>
              </a:defRPr>
            </a:lvl7pPr>
            <a:lvl8pPr marL="3429000" indent="-228600" algn="l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rgbClr val="55AECD"/>
              </a:buClr>
              <a:buSzPct val="65000"/>
              <a:buFont typeface="Wingdings" pitchFamily="-48" charset="2"/>
              <a:buChar char="u"/>
              <a:defRPr sz="1600">
                <a:solidFill>
                  <a:srgbClr val="003866"/>
                </a:solidFill>
                <a:latin typeface="+mn-lt"/>
              </a:defRPr>
            </a:lvl8pPr>
            <a:lvl9pPr marL="3886200" indent="-228600" algn="l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rgbClr val="55AECD"/>
              </a:buClr>
              <a:buSzPct val="65000"/>
              <a:buFont typeface="Wingdings" pitchFamily="-48" charset="2"/>
              <a:buChar char="u"/>
              <a:defRPr sz="1600">
                <a:solidFill>
                  <a:srgbClr val="003866"/>
                </a:solidFill>
                <a:latin typeface="+mn-lt"/>
              </a:defRPr>
            </a:lvl9pPr>
          </a:lstStyle>
          <a:p>
            <a:endParaRPr lang="en-US" sz="1800" b="0" kern="0" dirty="0"/>
          </a:p>
        </p:txBody>
      </p:sp>
    </p:spTree>
    <p:extLst>
      <p:ext uri="{BB962C8B-B14F-4D97-AF65-F5344CB8AC3E}">
        <p14:creationId xmlns:p14="http://schemas.microsoft.com/office/powerpoint/2010/main" val="2069742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BC5A0-49CC-4296-B74A-D2D3A06C5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 are some bad things bad people can do?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09385-7B61-420F-913C-3B07039CD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What is “Malware”?  Viruses, Worms, Trojan horses</a:t>
            </a:r>
          </a:p>
          <a:p>
            <a:r>
              <a:rPr lang="en-US" sz="2400" dirty="0"/>
              <a:t>Social engineering / social media, man-in-middle Phishing, </a:t>
            </a:r>
            <a:r>
              <a:rPr lang="en-US" sz="2400" dirty="0" err="1">
                <a:hlinkClick r:id="rId3"/>
              </a:rPr>
              <a:t>Waterholing</a:t>
            </a:r>
            <a:endParaRPr lang="en-US" sz="2400" dirty="0"/>
          </a:p>
          <a:p>
            <a:r>
              <a:rPr lang="en-US" sz="2400" dirty="0" err="1"/>
              <a:t>BotNets</a:t>
            </a:r>
            <a:r>
              <a:rPr lang="en-US" sz="2400" dirty="0"/>
              <a:t>, DDOS</a:t>
            </a:r>
          </a:p>
          <a:p>
            <a:r>
              <a:rPr lang="en-US" sz="2400" dirty="0"/>
              <a:t>remote access, rootkits, crypto/ransomware</a:t>
            </a:r>
          </a:p>
          <a:p>
            <a:r>
              <a:rPr lang="en-US" sz="2400" dirty="0" err="1"/>
              <a:t>Misinfo</a:t>
            </a:r>
            <a:r>
              <a:rPr lang="en-US" sz="2400" dirty="0"/>
              <a:t>, doxing, swatting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C51320-8462-4B53-8E9B-65E666EBB2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07199-75DC-40C9-97F4-34EB5B1682E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967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166CC-EA44-4314-B057-578A201B5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533400"/>
            <a:ext cx="7924800" cy="1152896"/>
          </a:xfrm>
        </p:spPr>
        <p:txBody>
          <a:bodyPr/>
          <a:lstStyle/>
          <a:p>
            <a:r>
              <a:rPr lang="en-US" dirty="0"/>
              <a:t>Defending business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A008B-0DB6-4278-856D-ADF9C8A32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0" kern="0" dirty="0"/>
              <a:t>Run of the mill IT systems - servers, user accounts, email systems, data bases, electronic transactions</a:t>
            </a:r>
          </a:p>
          <a:p>
            <a:r>
              <a:rPr lang="en-US" sz="2000" b="0" kern="0" dirty="0"/>
              <a:t>Defense with credentials, access control, authentication, segmentation, antivirus, firewalls, baselines, backups, application listing, training, response</a:t>
            </a:r>
          </a:p>
          <a:p>
            <a:r>
              <a:rPr lang="en-US" dirty="0"/>
              <a:t>These are a drag, but you need to take them seriously.  </a:t>
            </a:r>
          </a:p>
          <a:p>
            <a:r>
              <a:rPr lang="en-US" dirty="0"/>
              <a:t>Your job isn’t to build a perfect defense, but as the “end points” it doesn’t help anyone good if you fall victim.</a:t>
            </a:r>
            <a:endParaRPr lang="en-US" sz="2000" b="0" kern="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7FACBC-7386-41C9-967D-64E4767953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07199-75DC-40C9-97F4-34EB5B1682E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142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319371-2A53-4167-822A-6CFEDB976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700" y="1460363"/>
            <a:ext cx="8077200" cy="5076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134800"/>
            <a:ext cx="7886700" cy="1325563"/>
          </a:xfrm>
        </p:spPr>
        <p:txBody>
          <a:bodyPr/>
          <a:lstStyle/>
          <a:p>
            <a:r>
              <a:rPr lang="en-US" dirty="0"/>
              <a:t>Phishing / </a:t>
            </a:r>
            <a:r>
              <a:rPr lang="en-US" dirty="0" err="1"/>
              <a:t>Spearphishing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63983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rgbClr val="009EB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rgbClr val="009EB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0ffebf0-bd8b-4ab4-a097-5a194740eda1">
      <UserInfo>
        <DisplayName>Nancy Kruger</DisplayName>
        <AccountId>13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1FCCFB030B2E40B24BE008B332F79B" ma:contentTypeVersion="6" ma:contentTypeDescription="Create a new document." ma:contentTypeScope="" ma:versionID="8842e9e4e0de558ca86d9ee2c96e3a33">
  <xsd:schema xmlns:xsd="http://www.w3.org/2001/XMLSchema" xmlns:xs="http://www.w3.org/2001/XMLSchema" xmlns:p="http://schemas.microsoft.com/office/2006/metadata/properties" xmlns:ns2="10ffebf0-bd8b-4ab4-a097-5a194740eda1" xmlns:ns3="74d07103-763d-4cc1-9b16-bc282a7272d0" targetNamespace="http://schemas.microsoft.com/office/2006/metadata/properties" ma:root="true" ma:fieldsID="f5ea9f95aa07170798fdf0aafda5dfe0" ns2:_="" ns3:_="">
    <xsd:import namespace="10ffebf0-bd8b-4ab4-a097-5a194740eda1"/>
    <xsd:import namespace="74d07103-763d-4cc1-9b16-bc282a7272d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ffebf0-bd8b-4ab4-a097-5a194740eda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d07103-763d-4cc1-9b16-bc282a7272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F2142C-D3A0-44A8-9447-D7911C9895AE}">
  <ds:schemaRefs>
    <ds:schemaRef ds:uri="http://purl.org/dc/terms/"/>
    <ds:schemaRef ds:uri="http://schemas.openxmlformats.org/package/2006/metadata/core-properties"/>
    <ds:schemaRef ds:uri="10ffebf0-bd8b-4ab4-a097-5a194740eda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74d07103-763d-4cc1-9b16-bc282a7272d0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BDD243D-C232-4E88-B38E-7CE5B8701B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8C566E-D0E0-48BB-95D6-937CC8AC6C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ffebf0-bd8b-4ab4-a097-5a194740eda1"/>
    <ds:schemaRef ds:uri="74d07103-763d-4cc1-9b16-bc282a7272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1414</Words>
  <Application>Microsoft Office PowerPoint</Application>
  <PresentationFormat>On-screen Show (4:3)</PresentationFormat>
  <Paragraphs>184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Times</vt:lpstr>
      <vt:lpstr>Wingdings</vt:lpstr>
      <vt:lpstr>Capsules</vt:lpstr>
      <vt:lpstr>          Cybersecurity:  A Thrill-Packed Introduction   Miles Keogh Executive Director, NACAA       </vt:lpstr>
      <vt:lpstr>The plan for today</vt:lpstr>
      <vt:lpstr>What this isn’t</vt:lpstr>
      <vt:lpstr>Do you have cyber vulnerabilities?</vt:lpstr>
      <vt:lpstr>“Cyber” just means “Connected”</vt:lpstr>
      <vt:lpstr>What do they want?</vt:lpstr>
      <vt:lpstr>So what are some bad things bad people can do? </vt:lpstr>
      <vt:lpstr>Defending business systems</vt:lpstr>
      <vt:lpstr>Phishing / Spearphishing</vt:lpstr>
      <vt:lpstr>Mirai Botnet / “Internet of Things”</vt:lpstr>
      <vt:lpstr>Ransomware</vt:lpstr>
      <vt:lpstr>BTW, what’s a control system?</vt:lpstr>
      <vt:lpstr>Hacking control systems</vt:lpstr>
      <vt:lpstr>Ukraine</vt:lpstr>
      <vt:lpstr>IT / OT Security - The Bare Basics</vt:lpstr>
      <vt:lpstr>Misinfo / Active Measures / Doxing</vt:lpstr>
      <vt:lpstr>As an organization, you can…</vt:lpstr>
      <vt:lpstr>As an individual, you should…</vt:lpstr>
      <vt:lpstr>I will now confront your most challenging questions!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Executive Director’s Report  National Association of Clean Air Agencies Spring Membership Meeting Washington, DC  May 1, 2017</dc:title>
  <dc:creator/>
  <cp:lastModifiedBy/>
  <cp:revision>1</cp:revision>
  <dcterms:modified xsi:type="dcterms:W3CDTF">2021-08-02T16:57:09Z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0x010100BB1FCCFB030B2E40B24BE008B332F79B</vt:lpwstr>
  </property>
</Properties>
</file>